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28" r:id="rId1"/>
  </p:sldMasterIdLst>
  <p:notesMasterIdLst>
    <p:notesMasterId r:id="rId6"/>
  </p:notesMasterIdLst>
  <p:handoutMasterIdLst>
    <p:handoutMasterId r:id="rId7"/>
  </p:handoutMasterIdLst>
  <p:sldIdLst>
    <p:sldId id="920" r:id="rId2"/>
    <p:sldId id="927" r:id="rId3"/>
    <p:sldId id="929" r:id="rId4"/>
    <p:sldId id="925" r:id="rId5"/>
  </p:sldIdLst>
  <p:sldSz cx="12801600" cy="9601200" type="A3"/>
  <p:notesSz cx="9661525" cy="6881813"/>
  <p:defaultTextStyle>
    <a:defPPr>
      <a:defRPr lang="ko-KR"/>
    </a:defPPr>
    <a:lvl1pPr marL="0" algn="l" defTabSz="538764" rtl="0" eaLnBrk="1" latinLnBrk="1" hangingPunct="1">
      <a:defRPr sz="1061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538764" rtl="0" eaLnBrk="1" latinLnBrk="1" hangingPunct="1">
      <a:defRPr sz="1061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1" hangingPunct="1">
      <a:defRPr sz="1061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1" hangingPunct="1">
      <a:defRPr sz="1061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1" hangingPunct="1">
      <a:defRPr sz="1061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1" hangingPunct="1">
      <a:defRPr sz="1061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1" hangingPunct="1">
      <a:defRPr sz="1061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1" hangingPunct="1">
      <a:defRPr sz="1061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1" hangingPunct="1">
      <a:defRPr sz="10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7" userDrawn="1">
          <p15:clr>
            <a:srgbClr val="A4A3A4"/>
          </p15:clr>
        </p15:guide>
        <p15:guide id="4" pos="6980" userDrawn="1">
          <p15:clr>
            <a:srgbClr val="A4A3A4"/>
          </p15:clr>
        </p15:guide>
        <p15:guide id="5" orient="horz" pos="5882" userDrawn="1">
          <p15:clr>
            <a:srgbClr val="A4A3A4"/>
          </p15:clr>
        </p15:guide>
        <p15:guide id="10" orient="horz" pos="4566" userDrawn="1">
          <p15:clr>
            <a:srgbClr val="A4A3A4"/>
          </p15:clr>
        </p15:guide>
        <p15:guide id="11" pos="811" userDrawn="1">
          <p15:clr>
            <a:srgbClr val="A4A3A4"/>
          </p15:clr>
        </p15:guide>
        <p15:guide id="12" orient="horz" pos="393" userDrawn="1">
          <p15:clr>
            <a:srgbClr val="A4A3A4"/>
          </p15:clr>
        </p15:guide>
        <p15:guide id="13" orient="horz" pos="1255" userDrawn="1">
          <p15:clr>
            <a:srgbClr val="A4A3A4"/>
          </p15:clr>
        </p15:guide>
        <p15:guide id="14" orient="horz" pos="9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C5"/>
    <a:srgbClr val="002E6E"/>
    <a:srgbClr val="4DBEED"/>
    <a:srgbClr val="00A8CA"/>
    <a:srgbClr val="919191"/>
    <a:srgbClr val="004A93"/>
    <a:srgbClr val="4D4D4D"/>
    <a:srgbClr val="8D744B"/>
    <a:srgbClr val="DEEBF7"/>
    <a:srgbClr val="071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36" autoAdjust="0"/>
    <p:restoredTop sz="94660"/>
  </p:normalViewPr>
  <p:slideViewPr>
    <p:cSldViewPr>
      <p:cViewPr varScale="1">
        <p:scale>
          <a:sx n="80" d="100"/>
          <a:sy n="80" d="100"/>
        </p:scale>
        <p:origin x="2172" y="108"/>
      </p:cViewPr>
      <p:guideLst>
        <p:guide orient="horz" pos="937"/>
        <p:guide pos="6980"/>
        <p:guide orient="horz" pos="5882"/>
        <p:guide orient="horz" pos="4566"/>
        <p:guide pos="811"/>
        <p:guide orient="horz" pos="393"/>
        <p:guide orient="horz" pos="1255"/>
        <p:guide orient="horz" pos="98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114" d="100"/>
          <a:sy n="114" d="100"/>
        </p:scale>
        <p:origin x="20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86663" cy="345286"/>
          </a:xfrm>
          <a:prstGeom prst="rect">
            <a:avLst/>
          </a:prstGeom>
        </p:spPr>
        <p:txBody>
          <a:bodyPr vert="horz" lIns="92066" tIns="46034" rIns="92066" bIns="4603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472628" y="1"/>
            <a:ext cx="4186663" cy="345286"/>
          </a:xfrm>
          <a:prstGeom prst="rect">
            <a:avLst/>
          </a:prstGeom>
        </p:spPr>
        <p:txBody>
          <a:bodyPr vert="horz" lIns="92066" tIns="46034" rIns="92066" bIns="46034" rtlCol="0"/>
          <a:lstStyle>
            <a:lvl1pPr algn="r">
              <a:defRPr sz="1200"/>
            </a:lvl1pPr>
          </a:lstStyle>
          <a:p>
            <a:fld id="{51222403-5247-4715-B2FB-E8DDBAF78C15}" type="datetimeFigureOut">
              <a:rPr lang="ko-KR" altLang="en-US" smtClean="0"/>
              <a:t>2016-05-04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36533"/>
            <a:ext cx="4186663" cy="345284"/>
          </a:xfrm>
          <a:prstGeom prst="rect">
            <a:avLst/>
          </a:prstGeom>
        </p:spPr>
        <p:txBody>
          <a:bodyPr vert="horz" lIns="92066" tIns="46034" rIns="92066" bIns="4603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472628" y="6536533"/>
            <a:ext cx="4186663" cy="345284"/>
          </a:xfrm>
          <a:prstGeom prst="rect">
            <a:avLst/>
          </a:prstGeom>
        </p:spPr>
        <p:txBody>
          <a:bodyPr vert="horz" lIns="92066" tIns="46034" rIns="92066" bIns="46034" rtlCol="0" anchor="b"/>
          <a:lstStyle>
            <a:lvl1pPr algn="r">
              <a:defRPr sz="1200"/>
            </a:lvl1pPr>
          </a:lstStyle>
          <a:p>
            <a:fld id="{1E3BF447-7512-428B-883C-BCBF6858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81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86663" cy="345286"/>
          </a:xfrm>
          <a:prstGeom prst="rect">
            <a:avLst/>
          </a:prstGeom>
        </p:spPr>
        <p:txBody>
          <a:bodyPr vert="horz" lIns="92066" tIns="46034" rIns="92066" bIns="4603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472628" y="1"/>
            <a:ext cx="4186663" cy="345286"/>
          </a:xfrm>
          <a:prstGeom prst="rect">
            <a:avLst/>
          </a:prstGeom>
        </p:spPr>
        <p:txBody>
          <a:bodyPr vert="horz" lIns="92066" tIns="46034" rIns="92066" bIns="46034" rtlCol="0"/>
          <a:lstStyle>
            <a:lvl1pPr algn="r">
              <a:defRPr sz="1200"/>
            </a:lvl1pPr>
          </a:lstStyle>
          <a:p>
            <a:fld id="{D424BB96-4E1E-4ABA-A838-5C596F0C7495}" type="datetimeFigureOut">
              <a:rPr lang="ko-KR" altLang="en-US" smtClean="0"/>
              <a:t>2016-05-04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4538" y="862013"/>
            <a:ext cx="3092450" cy="2320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66" tIns="46034" rIns="92066" bIns="4603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66154" y="3311878"/>
            <a:ext cx="7729220" cy="2709713"/>
          </a:xfrm>
          <a:prstGeom prst="rect">
            <a:avLst/>
          </a:prstGeom>
        </p:spPr>
        <p:txBody>
          <a:bodyPr vert="horz" lIns="92066" tIns="46034" rIns="92066" bIns="46034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36533"/>
            <a:ext cx="4186663" cy="345284"/>
          </a:xfrm>
          <a:prstGeom prst="rect">
            <a:avLst/>
          </a:prstGeom>
        </p:spPr>
        <p:txBody>
          <a:bodyPr vert="horz" lIns="92066" tIns="46034" rIns="92066" bIns="4603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472628" y="6536533"/>
            <a:ext cx="4186663" cy="345284"/>
          </a:xfrm>
          <a:prstGeom prst="rect">
            <a:avLst/>
          </a:prstGeom>
        </p:spPr>
        <p:txBody>
          <a:bodyPr vert="horz" lIns="92066" tIns="46034" rIns="92066" bIns="46034" rtlCol="0" anchor="b"/>
          <a:lstStyle>
            <a:lvl1pPr algn="r">
              <a:defRPr sz="1200"/>
            </a:lvl1pPr>
          </a:lstStyle>
          <a:p>
            <a:fld id="{38A70C4E-5DD2-4E3D-BB61-FF5492EAB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8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6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9022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525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I. 과업수행계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 userDrawn="1"/>
        </p:nvSpPr>
        <p:spPr>
          <a:xfrm>
            <a:off x="867907" y="689123"/>
            <a:ext cx="533404" cy="222962"/>
          </a:xfrm>
          <a:prstGeom prst="rect">
            <a:avLst/>
          </a:prstGeom>
        </p:spPr>
        <p:txBody>
          <a:bodyPr/>
          <a:lstStyle>
            <a:lvl1pPr algn="l">
              <a:defRPr sz="1000" b="0" spc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0" marR="0" lvl="0" indent="0" algn="l" defTabSz="8862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9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▶</a:t>
            </a:r>
            <a:endParaRPr kumimoji="0" lang="ko-KR" altLang="en-US" sz="969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113443" y="693708"/>
            <a:ext cx="10646369" cy="249099"/>
          </a:xfrm>
        </p:spPr>
        <p:txBody>
          <a:bodyPr>
            <a:normAutofit/>
          </a:bodyPr>
          <a:lstStyle>
            <a:lvl1pPr>
              <a:defRPr sz="1163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1.1</a:t>
            </a:r>
            <a:endParaRPr lang="ko-KR" altLang="en-US" dirty="0"/>
          </a:p>
        </p:txBody>
      </p:sp>
      <p:sp>
        <p:nvSpPr>
          <p:cNvPr id="13" name="Text Box 307"/>
          <p:cNvSpPr txBox="1">
            <a:spLocks noChangeArrowheads="1"/>
          </p:cNvSpPr>
          <p:nvPr userDrawn="1"/>
        </p:nvSpPr>
        <p:spPr bwMode="auto">
          <a:xfrm>
            <a:off x="850900" y="295732"/>
            <a:ext cx="4385733" cy="38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677" rIns="69785">
            <a:spAutoFit/>
          </a:bodyPr>
          <a:lstStyle>
            <a:lvl1pPr marL="85725" indent="-85725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3085" marR="0" indent="-83085" algn="l" defTabSz="522170" rtl="0" eaLnBrk="1" fontAlgn="auto" latinLnBrk="1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ko-KR" altLang="en-US" sz="1745" dirty="0" smtClean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사업수행 부문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41758" y="9259619"/>
            <a:ext cx="518091" cy="24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lang="en-US" altLang="ko-KR" sz="969" b="1" smtClean="0">
                <a:solidFill>
                  <a:srgbClr val="131945"/>
                </a:solidFill>
                <a:latin typeface="나눔고딕"/>
                <a:ea typeface="나눔고딕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II -</a:t>
            </a:r>
            <a:fld id="{1FA3C49D-5CA9-429A-BDF3-80DCA3102C2F}" type="slidenum">
              <a:rPr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15" name="Line 76"/>
          <p:cNvSpPr>
            <a:spLocks noChangeShapeType="1"/>
          </p:cNvSpPr>
          <p:nvPr userDrawn="1"/>
        </p:nvSpPr>
        <p:spPr bwMode="auto">
          <a:xfrm flipV="1">
            <a:off x="239799" y="1014140"/>
            <a:ext cx="12364800" cy="0"/>
          </a:xfrm>
          <a:prstGeom prst="line">
            <a:avLst/>
          </a:prstGeom>
          <a:noFill/>
          <a:ln w="19050">
            <a:solidFill>
              <a:srgbClr val="10153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677" rIns="69785" anchor="ctr"/>
          <a:lstStyle/>
          <a:p>
            <a:endParaRPr lang="ko-KR" altLang="en-US" sz="1028"/>
          </a:p>
        </p:txBody>
      </p:sp>
      <p:sp>
        <p:nvSpPr>
          <p:cNvPr id="9" name="Rectangle 78"/>
          <p:cNvSpPr>
            <a:spLocks noChangeArrowheads="1"/>
          </p:cNvSpPr>
          <p:nvPr userDrawn="1"/>
        </p:nvSpPr>
        <p:spPr bwMode="auto">
          <a:xfrm>
            <a:off x="270398" y="315956"/>
            <a:ext cx="580502" cy="604957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algn="ctr"/>
            <a:r>
              <a:rPr kumimoji="0" lang="en-US" altLang="ko-KR" sz="3600" b="1" dirty="0" smtClean="0">
                <a:solidFill>
                  <a:schemeClr val="bg1"/>
                </a:solidFill>
                <a:latin typeface="+mj-ea"/>
                <a:ea typeface="+mj-ea"/>
              </a:rPr>
              <a:t>Ⅱ</a:t>
            </a:r>
            <a:endParaRPr kumimoji="0" lang="en-US" altLang="ko-KR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8592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4">
          <p15:clr>
            <a:srgbClr val="FBAE40"/>
          </p15:clr>
        </p15:guide>
        <p15:guide id="2" pos="4032">
          <p15:clr>
            <a:srgbClr val="FBAE40"/>
          </p15:clr>
        </p15:guide>
        <p15:guide id="3" orient="horz" pos="5783">
          <p15:clr>
            <a:srgbClr val="FBAE40"/>
          </p15:clr>
        </p15:guide>
        <p15:guide id="4" pos="7842">
          <p15:clr>
            <a:srgbClr val="FBAE40"/>
          </p15:clr>
        </p15:guide>
        <p15:guide id="5" pos="222">
          <p15:clr>
            <a:srgbClr val="FBAE40"/>
          </p15:clr>
        </p15:guide>
        <p15:guide id="6" orient="horz" pos="606">
          <p15:clr>
            <a:srgbClr val="FBAE40"/>
          </p15:clr>
        </p15:guide>
        <p15:guide id="7" orient="horz" pos="650">
          <p15:clr>
            <a:srgbClr val="FBAE40"/>
          </p15:clr>
        </p15:guide>
        <p15:guide id="8" pos="392">
          <p15:clr>
            <a:srgbClr val="FBAE40"/>
          </p15:clr>
        </p15:guide>
        <p15:guide id="9" pos="7672">
          <p15:clr>
            <a:srgbClr val="FBAE40"/>
          </p15:clr>
        </p15:guide>
        <p15:guide id="10" orient="horz" pos="826">
          <p15:clr>
            <a:srgbClr val="FBAE40"/>
          </p15:clr>
        </p15:guide>
        <p15:guide id="11" orient="horz" pos="869">
          <p15:clr>
            <a:srgbClr val="FBAE40"/>
          </p15:clr>
        </p15:guide>
        <p15:guide id="12" orient="horz" pos="126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. 기타(추가제안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 userDrawn="1"/>
        </p:nvSpPr>
        <p:spPr>
          <a:xfrm>
            <a:off x="1683140" y="689123"/>
            <a:ext cx="533404" cy="222962"/>
          </a:xfrm>
          <a:prstGeom prst="rect">
            <a:avLst/>
          </a:prstGeom>
        </p:spPr>
        <p:txBody>
          <a:bodyPr/>
          <a:lstStyle>
            <a:lvl1pPr algn="l">
              <a:defRPr sz="1000" b="0" spc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0" marR="0" lvl="0" indent="0" algn="l" defTabSz="8862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9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▶</a:t>
            </a:r>
            <a:endParaRPr kumimoji="0" lang="ko-KR" altLang="en-US" sz="969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975568" y="693708"/>
            <a:ext cx="10646369" cy="249099"/>
          </a:xfrm>
        </p:spPr>
        <p:txBody>
          <a:bodyPr>
            <a:normAutofit/>
          </a:bodyPr>
          <a:lstStyle>
            <a:lvl1pPr>
              <a:defRPr sz="1163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1.1</a:t>
            </a:r>
            <a:endParaRPr lang="ko-KR" altLang="en-US" dirty="0"/>
          </a:p>
        </p:txBody>
      </p:sp>
      <p:sp>
        <p:nvSpPr>
          <p:cNvPr id="18" name="Line 76"/>
          <p:cNvSpPr>
            <a:spLocks noChangeShapeType="1"/>
          </p:cNvSpPr>
          <p:nvPr userDrawn="1"/>
        </p:nvSpPr>
        <p:spPr bwMode="auto">
          <a:xfrm flipV="1">
            <a:off x="239799" y="1014140"/>
            <a:ext cx="12364800" cy="0"/>
          </a:xfrm>
          <a:prstGeom prst="line">
            <a:avLst/>
          </a:prstGeom>
          <a:noFill/>
          <a:ln w="19050">
            <a:solidFill>
              <a:srgbClr val="10153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677" rIns="69785" anchor="ctr"/>
          <a:lstStyle/>
          <a:p>
            <a:endParaRPr lang="ko-KR" altLang="en-US" sz="1028"/>
          </a:p>
        </p:txBody>
      </p:sp>
      <p:sp>
        <p:nvSpPr>
          <p:cNvPr id="13" name="Text Box 307"/>
          <p:cNvSpPr txBox="1">
            <a:spLocks noChangeArrowheads="1"/>
          </p:cNvSpPr>
          <p:nvPr userDrawn="1"/>
        </p:nvSpPr>
        <p:spPr bwMode="auto">
          <a:xfrm>
            <a:off x="1681417" y="295732"/>
            <a:ext cx="4385733" cy="38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677" rIns="69785">
            <a:spAutoFit/>
          </a:bodyPr>
          <a:lstStyle>
            <a:lvl1pPr marL="85725" indent="-85725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3085" marR="0" indent="-83085" algn="l" defTabSz="522170" rtl="0" eaLnBrk="1" fontAlgn="auto" latinLnBrk="1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ko-KR" altLang="en-US" sz="1745" dirty="0" smtClean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</a:p>
        </p:txBody>
      </p:sp>
      <p:sp>
        <p:nvSpPr>
          <p:cNvPr id="20" name="Rectangle 78"/>
          <p:cNvSpPr>
            <a:spLocks noChangeArrowheads="1"/>
          </p:cNvSpPr>
          <p:nvPr userDrawn="1"/>
        </p:nvSpPr>
        <p:spPr bwMode="auto">
          <a:xfrm>
            <a:off x="504743" y="306235"/>
            <a:ext cx="1083604" cy="586343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algn="ctr"/>
            <a:r>
              <a:rPr kumimoji="0" lang="en-US" altLang="ko-KR" sz="3489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endParaRPr kumimoji="0" lang="en-US" altLang="ko-KR" sz="3489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바닥글 개체 틀 3"/>
          <p:cNvSpPr txBox="1">
            <a:spLocks/>
          </p:cNvSpPr>
          <p:nvPr userDrawn="1"/>
        </p:nvSpPr>
        <p:spPr>
          <a:xfrm>
            <a:off x="352129" y="9223389"/>
            <a:ext cx="4309680" cy="311104"/>
          </a:xfrm>
          <a:prstGeom prst="rect">
            <a:avLst/>
          </a:prstGeom>
        </p:spPr>
        <p:txBody>
          <a:bodyPr vert="horz" lIns="49852" tIns="24927" rIns="49852" bIns="24927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72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60992" y="9259619"/>
            <a:ext cx="479618" cy="24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lang="en-US" altLang="ko-KR" sz="969" b="1" smtClean="0">
                <a:solidFill>
                  <a:srgbClr val="131945"/>
                </a:solidFill>
                <a:latin typeface="나눔고딕"/>
                <a:ea typeface="나눔고딕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I -</a:t>
            </a:r>
            <a:fld id="{1FA3C49D-5CA9-429A-BDF3-80DCA3102C2F}" type="slidenum">
              <a:rPr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3290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4" userDrawn="1">
          <p15:clr>
            <a:srgbClr val="FBAE40"/>
          </p15:clr>
        </p15:guide>
        <p15:guide id="2" pos="4032" userDrawn="1">
          <p15:clr>
            <a:srgbClr val="FBAE40"/>
          </p15:clr>
        </p15:guide>
        <p15:guide id="3" orient="horz" pos="5783" userDrawn="1">
          <p15:clr>
            <a:srgbClr val="FBAE40"/>
          </p15:clr>
        </p15:guide>
        <p15:guide id="4" pos="7842" userDrawn="1">
          <p15:clr>
            <a:srgbClr val="FBAE40"/>
          </p15:clr>
        </p15:guide>
        <p15:guide id="5" pos="222" userDrawn="1">
          <p15:clr>
            <a:srgbClr val="FBAE40"/>
          </p15:clr>
        </p15:guide>
        <p15:guide id="6" orient="horz" pos="606" userDrawn="1">
          <p15:clr>
            <a:srgbClr val="FBAE40"/>
          </p15:clr>
        </p15:guide>
        <p15:guide id="7" orient="horz" pos="650" userDrawn="1">
          <p15:clr>
            <a:srgbClr val="FBAE40"/>
          </p15:clr>
        </p15:guide>
        <p15:guide id="8" pos="392" userDrawn="1">
          <p15:clr>
            <a:srgbClr val="FBAE40"/>
          </p15:clr>
        </p15:guide>
        <p15:guide id="9" pos="7672" userDrawn="1">
          <p15:clr>
            <a:srgbClr val="FBAE40"/>
          </p15:clr>
        </p15:guide>
        <p15:guide id="10" orient="horz" pos="826" userDrawn="1">
          <p15:clr>
            <a:srgbClr val="FBAE40"/>
          </p15:clr>
        </p15:guide>
        <p15:guide id="11" orient="horz" pos="869" userDrawn="1">
          <p15:clr>
            <a:srgbClr val="FBAE40"/>
          </p15:clr>
        </p15:guide>
        <p15:guide id="12" orient="horz" pos="126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I. 과업수행계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 userDrawn="1"/>
        </p:nvSpPr>
        <p:spPr>
          <a:xfrm>
            <a:off x="1683140" y="689123"/>
            <a:ext cx="533404" cy="222962"/>
          </a:xfrm>
          <a:prstGeom prst="rect">
            <a:avLst/>
          </a:prstGeom>
        </p:spPr>
        <p:txBody>
          <a:bodyPr/>
          <a:lstStyle>
            <a:lvl1pPr algn="l">
              <a:defRPr sz="1000" b="0" spc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0" marR="0" lvl="0" indent="0" algn="l" defTabSz="8862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9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▶</a:t>
            </a:r>
            <a:endParaRPr kumimoji="0" lang="ko-KR" altLang="en-US" sz="969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975568" y="693708"/>
            <a:ext cx="10646369" cy="249099"/>
          </a:xfrm>
        </p:spPr>
        <p:txBody>
          <a:bodyPr>
            <a:normAutofit/>
          </a:bodyPr>
          <a:lstStyle>
            <a:lvl1pPr>
              <a:defRPr sz="1163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1.1</a:t>
            </a:r>
            <a:endParaRPr lang="ko-KR" altLang="en-US" dirty="0"/>
          </a:p>
        </p:txBody>
      </p:sp>
      <p:sp>
        <p:nvSpPr>
          <p:cNvPr id="13" name="Text Box 307"/>
          <p:cNvSpPr txBox="1">
            <a:spLocks noChangeArrowheads="1"/>
          </p:cNvSpPr>
          <p:nvPr userDrawn="1"/>
        </p:nvSpPr>
        <p:spPr bwMode="auto">
          <a:xfrm>
            <a:off x="1681417" y="295733"/>
            <a:ext cx="4385733" cy="38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677" rIns="69785">
            <a:spAutoFit/>
          </a:bodyPr>
          <a:lstStyle>
            <a:lvl1pPr marL="85725" indent="-85725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3085" marR="0" indent="-83085" algn="l" defTabSz="522170" rtl="0" eaLnBrk="1" fontAlgn="auto" latinLnBrk="1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ko-KR" altLang="en-US" sz="1745" dirty="0" smtClean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사업관리 부문</a:t>
            </a:r>
          </a:p>
        </p:txBody>
      </p:sp>
      <p:sp>
        <p:nvSpPr>
          <p:cNvPr id="20" name="Rectangle 78"/>
          <p:cNvSpPr>
            <a:spLocks noChangeArrowheads="1"/>
          </p:cNvSpPr>
          <p:nvPr userDrawn="1"/>
        </p:nvSpPr>
        <p:spPr bwMode="auto">
          <a:xfrm>
            <a:off x="504743" y="306235"/>
            <a:ext cx="1083604" cy="586343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algn="ctr"/>
            <a:r>
              <a:rPr kumimoji="0" lang="en-US" altLang="ko-KR" sz="3489" b="1" dirty="0" smtClean="0">
                <a:solidFill>
                  <a:schemeClr val="bg1"/>
                </a:solidFill>
                <a:latin typeface="+mj-ea"/>
                <a:ea typeface="+mj-ea"/>
              </a:rPr>
              <a:t>Ⅲ</a:t>
            </a:r>
            <a:endParaRPr kumimoji="0" lang="en-US" altLang="ko-KR" sz="3489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2522" y="9259619"/>
            <a:ext cx="556563" cy="24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lang="en-US" altLang="ko-KR" sz="969" b="1" smtClean="0">
                <a:solidFill>
                  <a:srgbClr val="131945"/>
                </a:solidFill>
                <a:latin typeface="나눔고딕"/>
                <a:ea typeface="나눔고딕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III -</a:t>
            </a:r>
            <a:fld id="{1FA3C49D-5CA9-429A-BDF3-80DCA3102C2F}" type="slidenum">
              <a:rPr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15" name="Line 76"/>
          <p:cNvSpPr>
            <a:spLocks noChangeShapeType="1"/>
          </p:cNvSpPr>
          <p:nvPr userDrawn="1"/>
        </p:nvSpPr>
        <p:spPr bwMode="auto">
          <a:xfrm flipV="1">
            <a:off x="239799" y="1014140"/>
            <a:ext cx="12364800" cy="0"/>
          </a:xfrm>
          <a:prstGeom prst="line">
            <a:avLst/>
          </a:prstGeom>
          <a:noFill/>
          <a:ln w="19050">
            <a:solidFill>
              <a:srgbClr val="10153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677" rIns="69785" anchor="ctr"/>
          <a:lstStyle/>
          <a:p>
            <a:endParaRPr lang="ko-KR" altLang="en-US" sz="1028"/>
          </a:p>
        </p:txBody>
      </p:sp>
    </p:spTree>
    <p:extLst>
      <p:ext uri="{BB962C8B-B14F-4D97-AF65-F5344CB8AC3E}">
        <p14:creationId xmlns:p14="http://schemas.microsoft.com/office/powerpoint/2010/main" val="13804242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4" userDrawn="1">
          <p15:clr>
            <a:srgbClr val="FBAE40"/>
          </p15:clr>
        </p15:guide>
        <p15:guide id="2" pos="4032" userDrawn="1">
          <p15:clr>
            <a:srgbClr val="FBAE40"/>
          </p15:clr>
        </p15:guide>
        <p15:guide id="3" orient="horz" pos="5783" userDrawn="1">
          <p15:clr>
            <a:srgbClr val="FBAE40"/>
          </p15:clr>
        </p15:guide>
        <p15:guide id="4" pos="7842" userDrawn="1">
          <p15:clr>
            <a:srgbClr val="FBAE40"/>
          </p15:clr>
        </p15:guide>
        <p15:guide id="5" pos="222" userDrawn="1">
          <p15:clr>
            <a:srgbClr val="FBAE40"/>
          </p15:clr>
        </p15:guide>
        <p15:guide id="6" orient="horz" pos="606" userDrawn="1">
          <p15:clr>
            <a:srgbClr val="FBAE40"/>
          </p15:clr>
        </p15:guide>
        <p15:guide id="7" orient="horz" pos="650" userDrawn="1">
          <p15:clr>
            <a:srgbClr val="FBAE40"/>
          </p15:clr>
        </p15:guide>
        <p15:guide id="8" pos="392" userDrawn="1">
          <p15:clr>
            <a:srgbClr val="FBAE40"/>
          </p15:clr>
        </p15:guide>
        <p15:guide id="9" pos="7672" userDrawn="1">
          <p15:clr>
            <a:srgbClr val="FBAE40"/>
          </p15:clr>
        </p15:guide>
        <p15:guide id="10" orient="horz" pos="826" userDrawn="1">
          <p15:clr>
            <a:srgbClr val="FBAE40"/>
          </p15:clr>
        </p15:guide>
        <p15:guide id="11" orient="horz" pos="869" userDrawn="1">
          <p15:clr>
            <a:srgbClr val="FBAE40"/>
          </p15:clr>
        </p15:guide>
        <p15:guide id="12" orient="horz" pos="126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I. 과업수행계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 userDrawn="1"/>
        </p:nvSpPr>
        <p:spPr>
          <a:xfrm>
            <a:off x="1683140" y="689123"/>
            <a:ext cx="533404" cy="222962"/>
          </a:xfrm>
          <a:prstGeom prst="rect">
            <a:avLst/>
          </a:prstGeom>
        </p:spPr>
        <p:txBody>
          <a:bodyPr/>
          <a:lstStyle>
            <a:lvl1pPr algn="l">
              <a:defRPr sz="1000" b="0" spc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0" marR="0" lvl="0" indent="0" algn="l" defTabSz="8862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9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▶</a:t>
            </a:r>
            <a:endParaRPr kumimoji="0" lang="ko-KR" altLang="en-US" sz="969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975568" y="693708"/>
            <a:ext cx="10646369" cy="249099"/>
          </a:xfrm>
        </p:spPr>
        <p:txBody>
          <a:bodyPr>
            <a:normAutofit/>
          </a:bodyPr>
          <a:lstStyle>
            <a:lvl1pPr>
              <a:defRPr sz="1163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1.1</a:t>
            </a:r>
            <a:endParaRPr lang="ko-KR" altLang="en-US" dirty="0"/>
          </a:p>
        </p:txBody>
      </p:sp>
      <p:sp>
        <p:nvSpPr>
          <p:cNvPr id="13" name="Text Box 307"/>
          <p:cNvSpPr txBox="1">
            <a:spLocks noChangeArrowheads="1"/>
          </p:cNvSpPr>
          <p:nvPr userDrawn="1"/>
        </p:nvSpPr>
        <p:spPr bwMode="auto">
          <a:xfrm>
            <a:off x="1681417" y="295733"/>
            <a:ext cx="4385733" cy="38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677" rIns="69785">
            <a:spAutoFit/>
          </a:bodyPr>
          <a:lstStyle>
            <a:lvl1pPr marL="85725" indent="-85725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3085" marR="0" indent="-83085" algn="l" defTabSz="522170" rtl="0" eaLnBrk="1" fontAlgn="auto" latinLnBrk="1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ko-KR" altLang="en-US" sz="1745" dirty="0" smtClean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사업지원 부문</a:t>
            </a:r>
          </a:p>
        </p:txBody>
      </p:sp>
      <p:sp>
        <p:nvSpPr>
          <p:cNvPr id="20" name="Rectangle 78"/>
          <p:cNvSpPr>
            <a:spLocks noChangeArrowheads="1"/>
          </p:cNvSpPr>
          <p:nvPr userDrawn="1"/>
        </p:nvSpPr>
        <p:spPr bwMode="auto">
          <a:xfrm>
            <a:off x="504743" y="306235"/>
            <a:ext cx="1083604" cy="586343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 algn="ctr"/>
            <a:r>
              <a:rPr kumimoji="0" lang="en-US" altLang="ko-KR" sz="3489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</a:t>
            </a:r>
            <a:endParaRPr kumimoji="0" lang="en-US" altLang="ko-KR" sz="3489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바닥글 개체 틀 3"/>
          <p:cNvSpPr txBox="1">
            <a:spLocks/>
          </p:cNvSpPr>
          <p:nvPr userDrawn="1"/>
        </p:nvSpPr>
        <p:spPr>
          <a:xfrm>
            <a:off x="352129" y="9223389"/>
            <a:ext cx="4309680" cy="311104"/>
          </a:xfrm>
          <a:prstGeom prst="rect">
            <a:avLst/>
          </a:prstGeom>
        </p:spPr>
        <p:txBody>
          <a:bodyPr vert="horz" lIns="49852" tIns="24927" rIns="49852" bIns="24927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72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19314" y="9259619"/>
            <a:ext cx="562975" cy="24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lang="en-US" altLang="ko-KR" sz="969" b="1" smtClean="0">
                <a:solidFill>
                  <a:srgbClr val="131945"/>
                </a:solidFill>
                <a:latin typeface="나눔고딕"/>
                <a:ea typeface="나눔고딕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IV -</a:t>
            </a:r>
            <a:fld id="{1FA3C49D-5CA9-429A-BDF3-80DCA3102C2F}" type="slidenum">
              <a:rPr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15" name="Line 76"/>
          <p:cNvSpPr>
            <a:spLocks noChangeShapeType="1"/>
          </p:cNvSpPr>
          <p:nvPr userDrawn="1"/>
        </p:nvSpPr>
        <p:spPr bwMode="auto">
          <a:xfrm flipV="1">
            <a:off x="239799" y="1014140"/>
            <a:ext cx="12364800" cy="0"/>
          </a:xfrm>
          <a:prstGeom prst="line">
            <a:avLst/>
          </a:prstGeom>
          <a:noFill/>
          <a:ln w="19050">
            <a:solidFill>
              <a:srgbClr val="10153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677" rIns="69785" anchor="ctr"/>
          <a:lstStyle/>
          <a:p>
            <a:endParaRPr lang="ko-KR" altLang="en-US" sz="1028"/>
          </a:p>
        </p:txBody>
      </p:sp>
    </p:spTree>
    <p:extLst>
      <p:ext uri="{BB962C8B-B14F-4D97-AF65-F5344CB8AC3E}">
        <p14:creationId xmlns:p14="http://schemas.microsoft.com/office/powerpoint/2010/main" val="11389241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4" userDrawn="1">
          <p15:clr>
            <a:srgbClr val="FBAE40"/>
          </p15:clr>
        </p15:guide>
        <p15:guide id="2" pos="4032" userDrawn="1">
          <p15:clr>
            <a:srgbClr val="FBAE40"/>
          </p15:clr>
        </p15:guide>
        <p15:guide id="3" orient="horz" pos="5783" userDrawn="1">
          <p15:clr>
            <a:srgbClr val="FBAE40"/>
          </p15:clr>
        </p15:guide>
        <p15:guide id="4" pos="7842" userDrawn="1">
          <p15:clr>
            <a:srgbClr val="FBAE40"/>
          </p15:clr>
        </p15:guide>
        <p15:guide id="5" pos="222" userDrawn="1">
          <p15:clr>
            <a:srgbClr val="FBAE40"/>
          </p15:clr>
        </p15:guide>
        <p15:guide id="6" orient="horz" pos="606" userDrawn="1">
          <p15:clr>
            <a:srgbClr val="FBAE40"/>
          </p15:clr>
        </p15:guide>
        <p15:guide id="7" orient="horz" pos="650" userDrawn="1">
          <p15:clr>
            <a:srgbClr val="FBAE40"/>
          </p15:clr>
        </p15:guide>
        <p15:guide id="8" pos="392" userDrawn="1">
          <p15:clr>
            <a:srgbClr val="FBAE40"/>
          </p15:clr>
        </p15:guide>
        <p15:guide id="9" pos="7672" userDrawn="1">
          <p15:clr>
            <a:srgbClr val="FBAE40"/>
          </p15:clr>
        </p15:guide>
        <p15:guide id="10" orient="horz" pos="826" userDrawn="1">
          <p15:clr>
            <a:srgbClr val="FBAE40"/>
          </p15:clr>
        </p15:guide>
        <p15:guide id="11" orient="horz" pos="869" userDrawn="1">
          <p15:clr>
            <a:srgbClr val="FBAE40"/>
          </p15:clr>
        </p15:guide>
        <p15:guide id="12" orient="horz" pos="126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 userDrawn="1"/>
        </p:nvSpPr>
        <p:spPr>
          <a:xfrm>
            <a:off x="1111204" y="149130"/>
            <a:ext cx="533404" cy="222962"/>
          </a:xfrm>
          <a:prstGeom prst="rect">
            <a:avLst/>
          </a:prstGeom>
        </p:spPr>
        <p:txBody>
          <a:bodyPr/>
          <a:lstStyle>
            <a:lvl1pPr algn="l">
              <a:defRPr sz="1000" b="0" spc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0" marR="0" lvl="0" indent="0" algn="l" defTabSz="8862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9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▶</a:t>
            </a:r>
            <a:endParaRPr kumimoji="0" lang="ko-KR" altLang="en-US" sz="969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403633" y="153715"/>
            <a:ext cx="10646369" cy="249099"/>
          </a:xfrm>
        </p:spPr>
        <p:txBody>
          <a:bodyPr>
            <a:normAutofit/>
          </a:bodyPr>
          <a:lstStyle>
            <a:lvl1pPr>
              <a:defRPr sz="1163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1.1</a:t>
            </a:r>
            <a:endParaRPr lang="ko-KR" altLang="en-US" dirty="0"/>
          </a:p>
        </p:txBody>
      </p:sp>
      <p:sp>
        <p:nvSpPr>
          <p:cNvPr id="9" name="Line 76"/>
          <p:cNvSpPr>
            <a:spLocks noChangeShapeType="1"/>
          </p:cNvSpPr>
          <p:nvPr userDrawn="1"/>
        </p:nvSpPr>
        <p:spPr bwMode="auto">
          <a:xfrm flipV="1">
            <a:off x="239799" y="473473"/>
            <a:ext cx="12364800" cy="0"/>
          </a:xfrm>
          <a:prstGeom prst="line">
            <a:avLst/>
          </a:prstGeom>
          <a:noFill/>
          <a:ln w="9525">
            <a:solidFill>
              <a:srgbClr val="10153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677" rIns="69785" anchor="ctr"/>
          <a:lstStyle/>
          <a:p>
            <a:endParaRPr lang="ko-KR" altLang="en-US" sz="1028"/>
          </a:p>
        </p:txBody>
      </p:sp>
      <p:sp>
        <p:nvSpPr>
          <p:cNvPr id="10" name="Text Box 307"/>
          <p:cNvSpPr txBox="1">
            <a:spLocks noChangeArrowheads="1"/>
          </p:cNvSpPr>
          <p:nvPr userDrawn="1"/>
        </p:nvSpPr>
        <p:spPr bwMode="auto">
          <a:xfrm>
            <a:off x="0" y="74637"/>
            <a:ext cx="1291479" cy="35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4677" rIns="69785">
            <a:spAutoFit/>
          </a:bodyPr>
          <a:lstStyle>
            <a:lvl1pPr marL="85725" indent="-85725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3085" marR="0" indent="-83085" algn="ctr" defTabSz="522170" rtl="0" eaLnBrk="1" fontAlgn="auto" latinLnBrk="1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551" dirty="0" smtClean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551" dirty="0" smtClean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별첨</a:t>
            </a:r>
            <a:r>
              <a:rPr lang="en-US" altLang="ko-KR" sz="1551" dirty="0" smtClean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51" dirty="0" smtClean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57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4" userDrawn="1">
          <p15:clr>
            <a:srgbClr val="FBAE40"/>
          </p15:clr>
        </p15:guide>
        <p15:guide id="2" pos="4032" userDrawn="1">
          <p15:clr>
            <a:srgbClr val="FBAE40"/>
          </p15:clr>
        </p15:guide>
        <p15:guide id="3" orient="horz" pos="5783" userDrawn="1">
          <p15:clr>
            <a:srgbClr val="FBAE40"/>
          </p15:clr>
        </p15:guide>
        <p15:guide id="4" pos="7842" userDrawn="1">
          <p15:clr>
            <a:srgbClr val="FBAE40"/>
          </p15:clr>
        </p15:guide>
        <p15:guide id="5" pos="222" userDrawn="1">
          <p15:clr>
            <a:srgbClr val="FBAE40"/>
          </p15:clr>
        </p15:guide>
        <p15:guide id="6" orient="horz" pos="606" userDrawn="1">
          <p15:clr>
            <a:srgbClr val="FBAE40"/>
          </p15:clr>
        </p15:guide>
        <p15:guide id="7" orient="horz" pos="650" userDrawn="1">
          <p15:clr>
            <a:srgbClr val="FBAE40"/>
          </p15:clr>
        </p15:guide>
        <p15:guide id="8" pos="392" userDrawn="1">
          <p15:clr>
            <a:srgbClr val="FBAE40"/>
          </p15:clr>
        </p15:guide>
        <p15:guide id="9" pos="7672" userDrawn="1">
          <p15:clr>
            <a:srgbClr val="FBAE40"/>
          </p15:clr>
        </p15:guide>
        <p15:guide id="10" orient="horz" pos="826" userDrawn="1">
          <p15:clr>
            <a:srgbClr val="FBAE40"/>
          </p15:clr>
        </p15:guide>
        <p15:guide id="11" orient="horz" pos="869" userDrawn="1">
          <p15:clr>
            <a:srgbClr val="FBAE40"/>
          </p15:clr>
        </p15:guide>
        <p15:guide id="12" orient="horz" pos="126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18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546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950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729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1479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313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054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93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9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1" r:id="rId12"/>
    <p:sldLayoutId id="2147483722" r:id="rId13"/>
    <p:sldLayoutId id="2147483725" r:id="rId14"/>
    <p:sldLayoutId id="2147483726" r:id="rId15"/>
    <p:sldLayoutId id="2147483715" r:id="rId16"/>
  </p:sldLayoutIdLst>
  <p:hf hdr="0" ftr="0" dt="0"/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0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2.emf"/><Relationship Id="rId4" Type="http://schemas.openxmlformats.org/officeDocument/2006/relationships/image" Target="../media/image28.emf"/><Relationship Id="rId9" Type="http://schemas.openxmlformats.org/officeDocument/2006/relationships/image" Target="../media/image10.pn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0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e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png"/><Relationship Id="rId4" Type="http://schemas.openxmlformats.org/officeDocument/2006/relationships/image" Target="../media/image28.emf"/><Relationship Id="rId9" Type="http://schemas.openxmlformats.org/officeDocument/2006/relationships/image" Target="../media/image32.emf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38.emf"/><Relationship Id="rId3" Type="http://schemas.openxmlformats.org/officeDocument/2006/relationships/oleObject" Target="../embeddings/oleObject3.bin"/><Relationship Id="rId21" Type="http://schemas.openxmlformats.org/officeDocument/2006/relationships/image" Target="../media/image42.png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8.bin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2.bin"/><Relationship Id="rId20" Type="http://schemas.openxmlformats.org/officeDocument/2006/relationships/image" Target="../media/image41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12.png"/><Relationship Id="rId5" Type="http://schemas.openxmlformats.org/officeDocument/2006/relationships/image" Target="../media/image39.png"/><Relationship Id="rId15" Type="http://schemas.openxmlformats.org/officeDocument/2006/relationships/oleObject" Target="../embeddings/oleObject11.bin"/><Relationship Id="rId23" Type="http://schemas.openxmlformats.org/officeDocument/2006/relationships/image" Target="../media/image44.png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40.png"/><Relationship Id="rId4" Type="http://schemas.openxmlformats.org/officeDocument/2006/relationships/image" Target="../media/image36.emf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10.bin"/><Relationship Id="rId2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시스템 구성 및 기능 </a:t>
            </a:r>
            <a:r>
              <a:rPr lang="en-US" altLang="ko-KR" dirty="0" smtClean="0"/>
              <a:t>&gt; 1.1 </a:t>
            </a:r>
            <a:r>
              <a:rPr lang="ko-KR" altLang="en-US" dirty="0" err="1" smtClean="0"/>
              <a:t>목표시스템</a:t>
            </a:r>
            <a:r>
              <a:rPr lang="ko-KR" altLang="en-US" dirty="0" smtClean="0"/>
              <a:t> 구성도</a:t>
            </a:r>
            <a:endParaRPr lang="ko-KR" altLang="en-US" dirty="0"/>
          </a:p>
        </p:txBody>
      </p:sp>
      <p:grpSp>
        <p:nvGrpSpPr>
          <p:cNvPr id="538" name="그룹 537"/>
          <p:cNvGrpSpPr/>
          <p:nvPr/>
        </p:nvGrpSpPr>
        <p:grpSpPr>
          <a:xfrm>
            <a:off x="10807692" y="450489"/>
            <a:ext cx="1656183" cy="513713"/>
            <a:chOff x="10361240" y="7608912"/>
            <a:chExt cx="1800200" cy="864096"/>
          </a:xfrm>
        </p:grpSpPr>
        <p:sp>
          <p:nvSpPr>
            <p:cNvPr id="539" name="모서리가 둥근 직사각형 538"/>
            <p:cNvSpPr/>
            <p:nvPr/>
          </p:nvSpPr>
          <p:spPr>
            <a:xfrm>
              <a:off x="10361240" y="7608912"/>
              <a:ext cx="1728192" cy="864096"/>
            </a:xfrm>
            <a:prstGeom prst="roundRect">
              <a:avLst>
                <a:gd name="adj" fmla="val 1655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rgbClr val="C7C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</a:pPr>
              <a:endParaRPr lang="ko-KR" altLang="en-US" sz="9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sym typeface="Monotype Sorts"/>
              </a:endParaRPr>
            </a:p>
          </p:txBody>
        </p:sp>
        <p:sp>
          <p:nvSpPr>
            <p:cNvPr id="540" name="직사각형 539"/>
            <p:cNvSpPr/>
            <p:nvPr/>
          </p:nvSpPr>
          <p:spPr bwMode="auto">
            <a:xfrm>
              <a:off x="10505256" y="8141542"/>
              <a:ext cx="432048" cy="216024"/>
            </a:xfrm>
            <a:prstGeom prst="rect">
              <a:avLst/>
            </a:prstGeom>
            <a:noFill/>
            <a:ln w="19050" algn="ctr">
              <a:solidFill>
                <a:srgbClr val="E46C0A"/>
              </a:solidFill>
              <a:prstDash val="sysDash"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10937304" y="8080574"/>
              <a:ext cx="1080120" cy="3110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 smtClean="0">
                  <a:latin typeface="+mn-ea"/>
                </a:rPr>
                <a:t>: </a:t>
              </a:r>
              <a:r>
                <a:rPr lang="ko-KR" altLang="en-US" sz="900" dirty="0" smtClean="0">
                  <a:latin typeface="+mn-ea"/>
                </a:rPr>
                <a:t>추진예정 사업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542" name="직사각형 541"/>
            <p:cNvSpPr/>
            <p:nvPr/>
          </p:nvSpPr>
          <p:spPr bwMode="auto">
            <a:xfrm>
              <a:off x="10505257" y="7752927"/>
              <a:ext cx="432048" cy="225549"/>
            </a:xfrm>
            <a:prstGeom prst="rect">
              <a:avLst/>
            </a:prstGeom>
            <a:noFill/>
            <a:ln w="19050" algn="ctr">
              <a:solidFill>
                <a:schemeClr val="bg1">
                  <a:lumMod val="65000"/>
                </a:schemeClr>
              </a:solidFill>
              <a:prstDash val="sysDash"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937304" y="7691959"/>
              <a:ext cx="1224136" cy="3110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 smtClean="0">
                  <a:latin typeface="+mn-ea"/>
                </a:rPr>
                <a:t>: </a:t>
              </a:r>
              <a:r>
                <a:rPr lang="ko-KR" altLang="en-US" sz="900" dirty="0" smtClean="0">
                  <a:latin typeface="+mn-ea"/>
                </a:rPr>
                <a:t>본 사업 영역 外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818" name="제목 29"/>
          <p:cNvSpPr txBox="1">
            <a:spLocks/>
          </p:cNvSpPr>
          <p:nvPr/>
        </p:nvSpPr>
        <p:spPr bwMode="gray">
          <a:xfrm>
            <a:off x="352426" y="1118467"/>
            <a:ext cx="12066172" cy="21788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8000"/>
              </a:lnSpc>
              <a:spcBef>
                <a:spcPts val="0"/>
              </a:spcBef>
              <a:spcAft>
                <a:spcPts val="551"/>
              </a:spcAft>
              <a:defRPr/>
            </a:pPr>
            <a:r>
              <a:rPr lang="ko-KR" altLang="en-US" sz="1200" dirty="0" err="1" smtClean="0">
                <a:solidFill>
                  <a:srgbClr val="4D4D4D"/>
                </a:solidFill>
                <a:latin typeface="맑은 고딕"/>
                <a:ea typeface="맑은 고딕"/>
              </a:rPr>
              <a:t>제안사는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100% 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오픈소스기반 공공기관 빅데이터 플랫폼 납품 실적과 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선행 사업에 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이해를 바탕으로 다음과 같은 목표시스템을 구성합니다</a:t>
            </a:r>
            <a:r>
              <a:rPr lang="en-US" altLang="ko-KR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.</a:t>
            </a:r>
            <a:endParaRPr lang="ko-KR" altLang="en-US" sz="1200" dirty="0">
              <a:solidFill>
                <a:srgbClr val="4D4D4D"/>
              </a:solidFill>
              <a:latin typeface="맑은 고딕"/>
              <a:ea typeface="맑은 고딕"/>
            </a:endParaRPr>
          </a:p>
        </p:txBody>
      </p:sp>
      <p:sp>
        <p:nvSpPr>
          <p:cNvPr id="55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165001" y="9259619"/>
            <a:ext cx="471604" cy="241476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+mn-ea"/>
                <a:ea typeface="+mn-ea"/>
              </a:rPr>
              <a:t>II -</a:t>
            </a:r>
            <a:r>
              <a:rPr lang="en-US">
                <a:latin typeface="+mn-ea"/>
                <a:ea typeface="+mn-ea"/>
              </a:rPr>
              <a:t> </a:t>
            </a:r>
            <a:r>
              <a:rPr lang="en-US" smtClean="0">
                <a:latin typeface="+mn-ea"/>
                <a:ea typeface="+mn-ea"/>
              </a:rPr>
              <a:t>1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032" name="Picture 4" descr="C:\Users\wsho\Desktop\55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69461" y="6659729"/>
            <a:ext cx="7115888" cy="931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8" name="모서리가 둥근 직사각형 997"/>
          <p:cNvSpPr/>
          <p:nvPr/>
        </p:nvSpPr>
        <p:spPr bwMode="gray">
          <a:xfrm>
            <a:off x="11078541" y="1882444"/>
            <a:ext cx="1340057" cy="916826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grpSp>
        <p:nvGrpSpPr>
          <p:cNvPr id="568" name="그룹 567"/>
          <p:cNvGrpSpPr/>
          <p:nvPr/>
        </p:nvGrpSpPr>
        <p:grpSpPr>
          <a:xfrm>
            <a:off x="364003" y="1564844"/>
            <a:ext cx="3608438" cy="313932"/>
            <a:chOff x="-5739018" y="1124152"/>
            <a:chExt cx="4832317" cy="313932"/>
          </a:xfrm>
        </p:grpSpPr>
        <p:sp>
          <p:nvSpPr>
            <p:cNvPr id="292" name="AutoShape 161"/>
            <p:cNvSpPr>
              <a:spLocks noChangeArrowheads="1"/>
            </p:cNvSpPr>
            <p:nvPr/>
          </p:nvSpPr>
          <p:spPr bwMode="gray">
            <a:xfrm>
              <a:off x="-5739018" y="1146643"/>
              <a:ext cx="4832317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293" name="그룹 62"/>
            <p:cNvGrpSpPr>
              <a:grpSpLocks/>
            </p:cNvGrpSpPr>
            <p:nvPr/>
          </p:nvGrpSpPr>
          <p:grpSpPr bwMode="gray">
            <a:xfrm>
              <a:off x="-5313106" y="1124152"/>
              <a:ext cx="3948255" cy="313932"/>
              <a:chOff x="1268686" y="4348790"/>
              <a:chExt cx="4320628" cy="383617"/>
            </a:xfrm>
          </p:grpSpPr>
          <p:sp>
            <p:nvSpPr>
              <p:cNvPr id="294" name="직사각형 293"/>
              <p:cNvSpPr/>
              <p:nvPr/>
            </p:nvSpPr>
            <p:spPr bwMode="gray">
              <a:xfrm>
                <a:off x="1268686" y="4352840"/>
                <a:ext cx="4320628" cy="356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dirty="0" err="1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힌국소비자원</a:t>
                </a:r>
                <a:r>
                  <a:rPr lang="ko-KR" altLang="en-US" sz="1200" b="1" spc="-100" dirty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 내</a:t>
                </a:r>
                <a:r>
                  <a:rPr lang="en-US" altLang="ko-KR" sz="1200" b="1" spc="-100" dirty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/</a:t>
                </a:r>
                <a:r>
                  <a:rPr lang="ko-KR" altLang="en-US" sz="1200" b="1" spc="-100" dirty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외부 업무시스템 구성도</a:t>
                </a:r>
              </a:p>
            </p:txBody>
          </p:sp>
          <p:sp>
            <p:nvSpPr>
              <p:cNvPr id="295" name="직사각형 294"/>
              <p:cNvSpPr/>
              <p:nvPr/>
            </p:nvSpPr>
            <p:spPr bwMode="gray">
              <a:xfrm>
                <a:off x="1268686" y="4348790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dirty="0" err="1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한</a:t>
                </a:r>
                <a:r>
                  <a:rPr lang="ko-KR" altLang="en-US" sz="1200" b="1" spc="-10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국소비자원 </a:t>
                </a:r>
                <a:r>
                  <a:rPr lang="ko-KR" altLang="en-US" sz="1200" b="1" spc="-100" dirty="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내</a:t>
                </a:r>
                <a:r>
                  <a:rPr lang="en-US" altLang="ko-KR" sz="1200" b="1" spc="-100" dirty="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/</a:t>
                </a:r>
                <a:r>
                  <a:rPr lang="ko-KR" altLang="en-US" sz="1200" b="1" spc="-100" dirty="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외부 업무시스템 구성도</a:t>
                </a:r>
                <a:endParaRPr lang="ko-KR" altLang="en-US" sz="1200" b="1" spc="-100" dirty="0">
                  <a:solidFill>
                    <a:srgbClr val="0070C0"/>
                  </a:solidFill>
                  <a:latin typeface="+mn-ea"/>
                  <a:sym typeface="Monotype Sorts" pitchFamily="2" charset="2"/>
                </a:endParaRPr>
              </a:p>
            </p:txBody>
          </p:sp>
        </p:grpSp>
      </p:grpSp>
      <p:sp>
        <p:nvSpPr>
          <p:cNvPr id="287" name="사다리꼴 286"/>
          <p:cNvSpPr/>
          <p:nvPr/>
        </p:nvSpPr>
        <p:spPr bwMode="auto">
          <a:xfrm rot="16200000" flipV="1">
            <a:off x="8253692" y="3974342"/>
            <a:ext cx="4513669" cy="1364549"/>
          </a:xfrm>
          <a:prstGeom prst="trapezoid">
            <a:avLst>
              <a:gd name="adj" fmla="val 99967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sz="1000" spc="-100">
              <a:latin typeface="+mn-ea"/>
            </a:endParaRPr>
          </a:p>
        </p:txBody>
      </p:sp>
      <p:sp>
        <p:nvSpPr>
          <p:cNvPr id="505" name="AutoShape 161"/>
          <p:cNvSpPr>
            <a:spLocks noChangeArrowheads="1"/>
          </p:cNvSpPr>
          <p:nvPr/>
        </p:nvSpPr>
        <p:spPr bwMode="gray">
          <a:xfrm>
            <a:off x="5056068" y="2375408"/>
            <a:ext cx="1018293" cy="261742"/>
          </a:xfrm>
          <a:prstGeom prst="round2SameRect">
            <a:avLst/>
          </a:prstGeom>
          <a:gradFill rotWithShape="1">
            <a:gsLst>
              <a:gs pos="0">
                <a:srgbClr val="05A0D2"/>
              </a:gs>
              <a:gs pos="100000">
                <a:srgbClr val="0088EE"/>
              </a:gs>
            </a:gsLst>
            <a:lin ang="5400000" scaled="1"/>
          </a:gradFill>
          <a:ln w="12700" algn="ctr">
            <a:solidFill>
              <a:srgbClr val="4A7DB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  <a:extLst/>
        </p:spPr>
        <p:txBody>
          <a:bodyPr wrap="none" tIns="36000" bIns="3600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>
              <a:defRPr/>
            </a:pPr>
            <a:r>
              <a:rPr lang="ko-KR" altLang="en-US" sz="900" b="1" smtClean="0">
                <a:solidFill>
                  <a:schemeClr val="bg1"/>
                </a:solidFill>
                <a:latin typeface="+mn-ea"/>
              </a:rPr>
              <a:t>내부 데이터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9" name="사다리꼴 568"/>
          <p:cNvSpPr/>
          <p:nvPr/>
        </p:nvSpPr>
        <p:spPr bwMode="auto">
          <a:xfrm rot="16200000" flipV="1">
            <a:off x="959238" y="4865982"/>
            <a:ext cx="7039492" cy="1312048"/>
          </a:xfrm>
          <a:prstGeom prst="trapezoid">
            <a:avLst>
              <a:gd name="adj" fmla="val 99967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ko-KR" altLang="en-US" sz="1000" spc="-100">
              <a:latin typeface="+mn-ea"/>
            </a:endParaRPr>
          </a:p>
        </p:txBody>
      </p:sp>
      <p:grpSp>
        <p:nvGrpSpPr>
          <p:cNvPr id="810" name="그룹 809"/>
          <p:cNvGrpSpPr/>
          <p:nvPr/>
        </p:nvGrpSpPr>
        <p:grpSpPr>
          <a:xfrm>
            <a:off x="4340781" y="7702863"/>
            <a:ext cx="7954748" cy="1312189"/>
            <a:chOff x="3898161" y="6908921"/>
            <a:chExt cx="8801949" cy="1167859"/>
          </a:xfrm>
        </p:grpSpPr>
        <p:pic>
          <p:nvPicPr>
            <p:cNvPr id="57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8" r="7267"/>
            <a:stretch/>
          </p:blipFill>
          <p:spPr bwMode="gray">
            <a:xfrm>
              <a:off x="3898161" y="6923931"/>
              <a:ext cx="8801949" cy="115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5" name="모서리가 둥근 직사각형 574"/>
            <p:cNvSpPr/>
            <p:nvPr/>
          </p:nvSpPr>
          <p:spPr bwMode="gray">
            <a:xfrm>
              <a:off x="4504456" y="6908926"/>
              <a:ext cx="2036264" cy="241706"/>
            </a:xfrm>
            <a:prstGeom prst="roundRect">
              <a:avLst>
                <a:gd name="adj" fmla="val 8804"/>
              </a:avLst>
            </a:pr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 defTabSz="914400"/>
              <a:r>
                <a:rPr lang="ko-KR" altLang="en-US" sz="1000" b="1" kern="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빅데이터 </a:t>
              </a:r>
              <a:r>
                <a:rPr lang="ko-KR" altLang="en-US" sz="1000" b="1" kern="0" dirty="0">
                  <a:solidFill>
                    <a:schemeClr val="bg1"/>
                  </a:solidFill>
                  <a:latin typeface="+mn-ea"/>
                  <a:sym typeface="Monotype Sorts"/>
                </a:rPr>
                <a:t>플랫폼</a:t>
              </a:r>
              <a:r>
                <a:rPr lang="ko-KR" altLang="en-US" sz="1000" b="1" kern="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 </a:t>
              </a:r>
              <a:r>
                <a:rPr lang="ko-KR" altLang="en-US" sz="1000" b="1" kern="0" dirty="0" err="1" smtClean="0">
                  <a:solidFill>
                    <a:schemeClr val="bg1"/>
                  </a:solidFill>
                  <a:latin typeface="+mn-ea"/>
                  <a:sym typeface="Monotype Sorts"/>
                </a:rPr>
                <a:t>운영기능</a:t>
              </a:r>
              <a:endParaRPr lang="ko-KR" altLang="en-US" sz="1000" b="1" kern="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  <p:sp>
          <p:nvSpPr>
            <p:cNvPr id="576" name="모서리가 둥근 직사각형 575"/>
            <p:cNvSpPr/>
            <p:nvPr/>
          </p:nvSpPr>
          <p:spPr bwMode="gray">
            <a:xfrm>
              <a:off x="9947170" y="6908921"/>
              <a:ext cx="2036264" cy="241706"/>
            </a:xfrm>
            <a:prstGeom prst="roundRect">
              <a:avLst>
                <a:gd name="adj" fmla="val 8804"/>
              </a:avLst>
            </a:pr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 defTabSz="914400"/>
              <a:r>
                <a:rPr lang="ko-KR" altLang="en-US" sz="1000" b="1" kern="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빅데이터 플랫폼 구축사업 범위</a:t>
              </a:r>
              <a:endParaRPr lang="ko-KR" altLang="en-US" sz="1000" b="1" kern="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  <p:sp>
          <p:nvSpPr>
            <p:cNvPr id="577" name="모서리가 둥근 직사각형 576"/>
            <p:cNvSpPr/>
            <p:nvPr/>
          </p:nvSpPr>
          <p:spPr bwMode="gray">
            <a:xfrm>
              <a:off x="7240842" y="6908926"/>
              <a:ext cx="2036264" cy="241706"/>
            </a:xfrm>
            <a:prstGeom prst="roundRect">
              <a:avLst>
                <a:gd name="adj" fmla="val 8804"/>
              </a:avLst>
            </a:pr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 defTabSz="914400"/>
              <a:r>
                <a:rPr lang="ko-KR" altLang="en-US" sz="1000" b="1" kern="0" dirty="0" smtClean="0">
                  <a:solidFill>
                    <a:schemeClr val="bg1"/>
                  </a:solidFill>
                  <a:latin typeface="+mn-ea"/>
                  <a:sym typeface="Monotype Sorts"/>
                </a:rPr>
                <a:t>빅데이터 플랫폼 필요성</a:t>
              </a:r>
              <a:endParaRPr lang="ko-KR" altLang="en-US" sz="1000" b="1" kern="0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  <p:sp>
          <p:nvSpPr>
            <p:cNvPr id="578" name="AutoShape 19"/>
            <p:cNvSpPr>
              <a:spLocks noChangeArrowheads="1"/>
            </p:cNvSpPr>
            <p:nvPr/>
          </p:nvSpPr>
          <p:spPr bwMode="gray">
            <a:xfrm>
              <a:off x="4254282" y="7149488"/>
              <a:ext cx="2467840" cy="858356"/>
            </a:xfrm>
            <a:prstGeom prst="roundRect">
              <a:avLst>
                <a:gd name="adj" fmla="val 210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bIns="46800" anchor="t">
              <a:spAutoFit/>
            </a:bodyPr>
            <a:lstStyle/>
            <a:p>
              <a:pPr marL="95250" indent="-95250" latinLnBrk="0">
                <a:buFontTx/>
                <a:buChar char="•"/>
              </a:pP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데이터 노드관리</a:t>
              </a:r>
              <a:r>
                <a:rPr lang="en-US" altLang="ko-KR" sz="70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디스크 관리 등 장치관리 </a:t>
              </a:r>
              <a:r>
                <a:rPr lang="ko-KR" altLang="en-US" sz="700" smtClean="0">
                  <a:solidFill>
                    <a:srgbClr val="000000"/>
                  </a:solidFill>
                  <a:latin typeface="+mn-ea"/>
                </a:rPr>
                <a:t>기능</a:t>
              </a:r>
              <a:endParaRPr lang="en-US" altLang="ko-KR" sz="70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운영</a:t>
              </a:r>
              <a:r>
                <a:rPr lang="en-US" altLang="ko-KR" sz="700">
                  <a:solidFill>
                    <a:srgbClr val="000000"/>
                  </a:solidFill>
                  <a:latin typeface="+mn-ea"/>
                </a:rPr>
                <a:t>(</a:t>
              </a: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장애</a:t>
              </a:r>
              <a:r>
                <a:rPr lang="en-US" altLang="ko-KR" sz="70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성능 등</a:t>
              </a:r>
              <a:r>
                <a:rPr lang="en-US" altLang="ko-KR" sz="700">
                  <a:solidFill>
                    <a:srgbClr val="000000"/>
                  </a:solidFill>
                  <a:latin typeface="+mn-ea"/>
                </a:rPr>
                <a:t>) </a:t>
              </a: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관리를 위한 실시간 모니터링 </a:t>
              </a:r>
              <a:r>
                <a:rPr lang="ko-KR" altLang="en-US" sz="700" smtClean="0">
                  <a:solidFill>
                    <a:srgbClr val="000000"/>
                  </a:solidFill>
                  <a:latin typeface="+mn-ea"/>
                </a:rPr>
                <a:t>기능</a:t>
              </a:r>
              <a:endParaRPr lang="en-US" altLang="ko-KR" sz="70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사용자 접속 정보에 대한 이력관리 </a:t>
              </a:r>
              <a:r>
                <a:rPr lang="ko-KR" altLang="en-US" sz="700" smtClean="0">
                  <a:solidFill>
                    <a:srgbClr val="000000"/>
                  </a:solidFill>
                  <a:latin typeface="+mn-ea"/>
                </a:rPr>
                <a:t>기능</a:t>
              </a:r>
              <a:endParaRPr lang="en-US" altLang="ko-KR" sz="70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사용자별 데이터 접근 권한 관리 </a:t>
              </a:r>
              <a:r>
                <a:rPr lang="ko-KR" altLang="en-US" sz="700" smtClean="0">
                  <a:solidFill>
                    <a:srgbClr val="000000"/>
                  </a:solidFill>
                  <a:latin typeface="+mn-ea"/>
                </a:rPr>
                <a:t>기능</a:t>
              </a:r>
              <a:endParaRPr lang="en-US" altLang="ko-KR" sz="70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사용자별 용량 할당 관리 </a:t>
              </a:r>
              <a:r>
                <a:rPr lang="ko-KR" altLang="en-US" sz="700" smtClean="0">
                  <a:solidFill>
                    <a:srgbClr val="000000"/>
                  </a:solidFill>
                  <a:latin typeface="+mn-ea"/>
                </a:rPr>
                <a:t>기능</a:t>
              </a:r>
              <a:endParaRPr lang="en-US" altLang="ko-KR" sz="70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장애 발생 시 알람 및 메일 전송 </a:t>
              </a:r>
              <a:r>
                <a:rPr lang="ko-KR" altLang="en-US" sz="700" smtClean="0">
                  <a:solidFill>
                    <a:srgbClr val="000000"/>
                  </a:solidFill>
                  <a:latin typeface="+mn-ea"/>
                </a:rPr>
                <a:t>기능</a:t>
              </a:r>
              <a:endParaRPr lang="en-US" altLang="ko-KR" sz="70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en-US" altLang="ko-KR" sz="700">
                  <a:solidFill>
                    <a:srgbClr val="000000"/>
                  </a:solidFill>
                  <a:latin typeface="+mn-ea"/>
                </a:rPr>
                <a:t>GUI </a:t>
              </a:r>
              <a:r>
                <a:rPr lang="ko-KR" altLang="en-US" sz="700">
                  <a:solidFill>
                    <a:srgbClr val="000000"/>
                  </a:solidFill>
                  <a:latin typeface="+mn-ea"/>
                </a:rPr>
                <a:t>기반의 관리 도구</a:t>
              </a:r>
              <a:endParaRPr lang="en-US" altLang="ko-KR" sz="700" smtClea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80" name="모서리가 둥근 직사각형 579"/>
            <p:cNvSpPr/>
            <p:nvPr/>
          </p:nvSpPr>
          <p:spPr>
            <a:xfrm>
              <a:off x="7071245" y="7239875"/>
              <a:ext cx="1527421" cy="154114"/>
            </a:xfrm>
            <a:prstGeom prst="roundRect">
              <a:avLst>
                <a:gd name="adj" fmla="val 1110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</a:pPr>
              <a:r>
                <a:rPr lang="ko-KR" altLang="en-US" sz="600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소비자이슈</a:t>
              </a:r>
              <a:r>
                <a:rPr lang="ko-KR" altLang="en-US" sz="6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</a:t>
              </a:r>
              <a:r>
                <a:rPr lang="ko-KR" altLang="en-US" sz="600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빅인사이트</a:t>
              </a:r>
              <a:r>
                <a:rPr lang="ko-KR" altLang="en-US" sz="6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</a:t>
              </a:r>
              <a:r>
                <a:rPr lang="ko-KR" altLang="en-US" sz="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제고</a:t>
              </a:r>
            </a:p>
          </p:txBody>
        </p:sp>
        <p:grpSp>
          <p:nvGrpSpPr>
            <p:cNvPr id="583" name="그룹 180"/>
            <p:cNvGrpSpPr>
              <a:grpSpLocks/>
            </p:cNvGrpSpPr>
            <p:nvPr/>
          </p:nvGrpSpPr>
          <p:grpSpPr bwMode="auto">
            <a:xfrm>
              <a:off x="8632922" y="7391592"/>
              <a:ext cx="777546" cy="483703"/>
              <a:chOff x="11060899" y="3714749"/>
              <a:chExt cx="902396" cy="542305"/>
            </a:xfrm>
          </p:grpSpPr>
          <p:pic>
            <p:nvPicPr>
              <p:cNvPr id="584" name="Picture 3" descr="C:\Users\이우석 주임\Desktop\제목 없음-1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60899" y="3714749"/>
                <a:ext cx="902396" cy="542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5" name="TextBox 584"/>
              <p:cNvSpPr txBox="1"/>
              <p:nvPr/>
            </p:nvSpPr>
            <p:spPr bwMode="auto">
              <a:xfrm>
                <a:off x="11157000" y="3970357"/>
                <a:ext cx="710194" cy="22111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빅데이터</a:t>
                </a:r>
                <a:endPara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8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통합분석</a:t>
                </a:r>
                <a:r>
                  <a:rPr lang="en-US" altLang="ko-KR" sz="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DB</a:t>
                </a:r>
                <a:endParaRPr lang="ko-KR" alt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86" name="AutoShape 19"/>
            <p:cNvSpPr>
              <a:spLocks noChangeArrowheads="1"/>
            </p:cNvSpPr>
            <p:nvPr/>
          </p:nvSpPr>
          <p:spPr bwMode="gray">
            <a:xfrm>
              <a:off x="9826901" y="7156044"/>
              <a:ext cx="2103996" cy="761555"/>
            </a:xfrm>
            <a:prstGeom prst="roundRect">
              <a:avLst>
                <a:gd name="adj" fmla="val 210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bIns="46800" anchor="t">
              <a:spAutoFit/>
            </a:bodyPr>
            <a:lstStyle/>
            <a:p>
              <a:pPr marL="95250" indent="-95250" latinLnBrk="0">
                <a:buFontTx/>
                <a:buChar char="•"/>
              </a:pPr>
              <a:r>
                <a:rPr lang="ko-KR" altLang="en-US" sz="700" dirty="0" smtClean="0">
                  <a:solidFill>
                    <a:srgbClr val="000000"/>
                  </a:solidFill>
                  <a:latin typeface="+mn-ea"/>
                </a:rPr>
                <a:t>빅데이터 </a:t>
              </a:r>
              <a:r>
                <a:rPr lang="ko-KR" altLang="en-US" sz="700" dirty="0">
                  <a:solidFill>
                    <a:srgbClr val="000000"/>
                  </a:solidFill>
                  <a:latin typeface="+mn-ea"/>
                </a:rPr>
                <a:t>플랫폼 </a:t>
              </a:r>
              <a:r>
                <a:rPr lang="ko-KR" altLang="en-US" sz="700" dirty="0" smtClean="0">
                  <a:solidFill>
                    <a:srgbClr val="000000"/>
                  </a:solidFill>
                  <a:latin typeface="+mn-ea"/>
                </a:rPr>
                <a:t>구축</a:t>
              </a:r>
              <a:endParaRPr lang="en-US" altLang="ko-KR" sz="700" dirty="0">
                <a:solidFill>
                  <a:srgbClr val="000000"/>
                </a:solidFill>
                <a:latin typeface="+mn-ea"/>
              </a:endParaRPr>
            </a:p>
            <a:p>
              <a:pPr latinLnBrk="0"/>
              <a:r>
                <a:rPr lang="en-US" altLang="ko-KR" sz="700" dirty="0" smtClean="0">
                  <a:solidFill>
                    <a:srgbClr val="000000"/>
                  </a:solidFill>
                  <a:latin typeface="+mn-ea"/>
                </a:rPr>
                <a:t>  - </a:t>
              </a:r>
              <a:r>
                <a:rPr lang="ko-KR" altLang="en-US" sz="700" dirty="0" smtClean="0">
                  <a:solidFill>
                    <a:srgbClr val="000000"/>
                  </a:solidFill>
                  <a:latin typeface="+mn-ea"/>
                </a:rPr>
                <a:t>정형</a:t>
              </a:r>
              <a:r>
                <a:rPr lang="en-US" altLang="ko-KR" sz="700" dirty="0" smtClean="0">
                  <a:solidFill>
                    <a:srgbClr val="000000"/>
                  </a:solidFill>
                  <a:latin typeface="+mn-ea"/>
                </a:rPr>
                <a:t>·</a:t>
              </a:r>
              <a:r>
                <a:rPr lang="ko-KR" altLang="en-US" sz="700" dirty="0" smtClean="0">
                  <a:solidFill>
                    <a:srgbClr val="000000"/>
                  </a:solidFill>
                  <a:latin typeface="+mn-ea"/>
                </a:rPr>
                <a:t>비정형 분석이 가능한 플랫폼 구축</a:t>
              </a:r>
              <a:endParaRPr lang="en-US" altLang="ko-KR" sz="700" dirty="0" smtClean="0">
                <a:solidFill>
                  <a:srgbClr val="000000"/>
                </a:solidFill>
                <a:latin typeface="+mn-ea"/>
              </a:endParaRPr>
            </a:p>
            <a:p>
              <a:pPr latinLnBrk="0"/>
              <a:r>
                <a:rPr lang="en-US" altLang="ko-KR" sz="70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en-US" altLang="ko-KR" sz="700" dirty="0" smtClean="0">
                  <a:solidFill>
                    <a:srgbClr val="000000"/>
                  </a:solidFill>
                  <a:latin typeface="+mn-ea"/>
                </a:rPr>
                <a:t> - 100% </a:t>
              </a:r>
              <a:r>
                <a:rPr lang="ko-KR" altLang="en-US" sz="700" dirty="0" smtClean="0">
                  <a:solidFill>
                    <a:srgbClr val="000000"/>
                  </a:solidFill>
                  <a:latin typeface="+mn-ea"/>
                </a:rPr>
                <a:t>오픈소스 기반</a:t>
              </a:r>
              <a:endParaRPr lang="en-US" altLang="ko-KR" sz="700" dirty="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ko-KR" altLang="en-US" sz="700" dirty="0" err="1" smtClean="0">
                  <a:solidFill>
                    <a:srgbClr val="000000"/>
                  </a:solidFill>
                  <a:latin typeface="+mn-ea"/>
                </a:rPr>
                <a:t>데이터품질</a:t>
              </a:r>
              <a:r>
                <a:rPr lang="ko-KR" altLang="en-US" sz="700" dirty="0" smtClean="0">
                  <a:solidFill>
                    <a:srgbClr val="000000"/>
                  </a:solidFill>
                  <a:latin typeface="+mn-ea"/>
                </a:rPr>
                <a:t> 컨설팅</a:t>
              </a:r>
              <a:endParaRPr lang="en-US" altLang="ko-KR" sz="700" dirty="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ko-KR" altLang="en-US" sz="700" dirty="0" smtClean="0">
                  <a:solidFill>
                    <a:srgbClr val="000000"/>
                  </a:solidFill>
                  <a:latin typeface="+mn-ea"/>
                </a:rPr>
                <a:t>내외부데이터 </a:t>
              </a:r>
              <a:r>
                <a:rPr lang="ko-KR" altLang="en-US" sz="700" dirty="0" err="1" smtClean="0">
                  <a:solidFill>
                    <a:srgbClr val="000000"/>
                  </a:solidFill>
                  <a:latin typeface="+mn-ea"/>
                </a:rPr>
                <a:t>융복합분석</a:t>
              </a:r>
              <a:endParaRPr lang="en-US" altLang="ko-KR" sz="700" dirty="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ko-KR" altLang="en-US" sz="700" dirty="0" smtClean="0">
                  <a:solidFill>
                    <a:srgbClr val="000000"/>
                  </a:solidFill>
                  <a:latin typeface="+mn-ea"/>
                </a:rPr>
                <a:t>분석결과 </a:t>
              </a:r>
              <a:r>
                <a:rPr lang="ko-KR" altLang="en-US" sz="700" dirty="0" err="1" smtClean="0">
                  <a:solidFill>
                    <a:srgbClr val="000000"/>
                  </a:solidFill>
                  <a:latin typeface="+mn-ea"/>
                </a:rPr>
                <a:t>대민서비스</a:t>
              </a:r>
              <a:endParaRPr lang="en-US" altLang="ko-KR" sz="700" dirty="0" smtClean="0">
                <a:solidFill>
                  <a:srgbClr val="000000"/>
                </a:solidFill>
                <a:latin typeface="+mn-ea"/>
              </a:endParaRPr>
            </a:p>
            <a:p>
              <a:pPr marL="95250" indent="-95250" latinLnBrk="0">
                <a:buFontTx/>
                <a:buChar char="•"/>
              </a:pPr>
              <a:r>
                <a:rPr lang="ko-KR" altLang="en-US" sz="700" dirty="0" err="1" smtClean="0">
                  <a:solidFill>
                    <a:srgbClr val="000000"/>
                  </a:solidFill>
                  <a:latin typeface="+mn-ea"/>
                </a:rPr>
                <a:t>현업분석</a:t>
              </a:r>
              <a:r>
                <a:rPr lang="ko-KR" altLang="en-US" sz="700" dirty="0" smtClean="0">
                  <a:solidFill>
                    <a:srgbClr val="000000"/>
                  </a:solidFill>
                  <a:latin typeface="+mn-ea"/>
                </a:rPr>
                <a:t> 교육</a:t>
              </a:r>
              <a:endParaRPr lang="en-US" altLang="ko-KR" sz="7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88" name="모서리가 둥근 직사각형 1287"/>
            <p:cNvSpPr/>
            <p:nvPr/>
          </p:nvSpPr>
          <p:spPr>
            <a:xfrm>
              <a:off x="7071245" y="7419586"/>
              <a:ext cx="1527421" cy="154114"/>
            </a:xfrm>
            <a:prstGeom prst="roundRect">
              <a:avLst>
                <a:gd name="adj" fmla="val 1110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</a:pPr>
              <a:r>
                <a:rPr lang="ko-KR" altLang="en-US" sz="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빅데이터 </a:t>
              </a:r>
              <a:r>
                <a:rPr lang="ko-KR" altLang="en-US" sz="600" b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기반 불확실성 </a:t>
              </a:r>
              <a:r>
                <a:rPr lang="ko-KR" altLang="en-US" sz="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제거</a:t>
              </a:r>
            </a:p>
          </p:txBody>
        </p:sp>
        <p:sp>
          <p:nvSpPr>
            <p:cNvPr id="1289" name="모서리가 둥근 직사각형 1288"/>
            <p:cNvSpPr/>
            <p:nvPr/>
          </p:nvSpPr>
          <p:spPr>
            <a:xfrm>
              <a:off x="7071245" y="7601087"/>
              <a:ext cx="1527421" cy="154114"/>
            </a:xfrm>
            <a:prstGeom prst="roundRect">
              <a:avLst>
                <a:gd name="adj" fmla="val 1110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</a:pPr>
              <a:r>
                <a:rPr lang="ko-KR" altLang="en-US" sz="6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대민 빅데이터 서비스 </a:t>
              </a:r>
              <a:r>
                <a:rPr lang="ko-KR" altLang="en-US" sz="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가치 창조</a:t>
              </a:r>
            </a:p>
          </p:txBody>
        </p:sp>
        <p:sp>
          <p:nvSpPr>
            <p:cNvPr id="1290" name="모서리가 둥근 직사각형 1289"/>
            <p:cNvSpPr/>
            <p:nvPr/>
          </p:nvSpPr>
          <p:spPr>
            <a:xfrm>
              <a:off x="7071245" y="7780798"/>
              <a:ext cx="1527421" cy="154114"/>
            </a:xfrm>
            <a:prstGeom prst="roundRect">
              <a:avLst>
                <a:gd name="adj" fmla="val 1110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</a:pPr>
              <a:r>
                <a:rPr lang="ko-KR" altLang="en-US" sz="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종합적인 </a:t>
              </a:r>
              <a:r>
                <a:rPr lang="ko-KR" altLang="en-US" sz="600" b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데이터 융합 </a:t>
              </a:r>
              <a:r>
                <a:rPr lang="ko-KR" altLang="en-US" sz="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활용 체계</a:t>
              </a:r>
            </a:p>
          </p:txBody>
        </p:sp>
      </p:grpSp>
      <p:grpSp>
        <p:nvGrpSpPr>
          <p:cNvPr id="588" name="그룹 587"/>
          <p:cNvGrpSpPr/>
          <p:nvPr/>
        </p:nvGrpSpPr>
        <p:grpSpPr>
          <a:xfrm>
            <a:off x="4466685" y="1574711"/>
            <a:ext cx="6492848" cy="296630"/>
            <a:chOff x="-5739018" y="1127456"/>
            <a:chExt cx="4832317" cy="296630"/>
          </a:xfrm>
        </p:grpSpPr>
        <p:sp>
          <p:nvSpPr>
            <p:cNvPr id="589" name="AutoShape 161"/>
            <p:cNvSpPr>
              <a:spLocks noChangeArrowheads="1"/>
            </p:cNvSpPr>
            <p:nvPr/>
          </p:nvSpPr>
          <p:spPr bwMode="gray">
            <a:xfrm>
              <a:off x="-5739018" y="1146643"/>
              <a:ext cx="4832317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590" name="그룹 62"/>
            <p:cNvGrpSpPr>
              <a:grpSpLocks/>
            </p:cNvGrpSpPr>
            <p:nvPr/>
          </p:nvGrpSpPr>
          <p:grpSpPr bwMode="gray">
            <a:xfrm>
              <a:off x="-5313106" y="1127456"/>
              <a:ext cx="3948255" cy="296630"/>
              <a:chOff x="1268686" y="4352836"/>
              <a:chExt cx="4320628" cy="362475"/>
            </a:xfrm>
          </p:grpSpPr>
          <p:sp>
            <p:nvSpPr>
              <p:cNvPr id="591" name="직사각형 590"/>
              <p:cNvSpPr/>
              <p:nvPr/>
            </p:nvSpPr>
            <p:spPr bwMode="gray">
              <a:xfrm>
                <a:off x="1268686" y="4352836"/>
                <a:ext cx="4320628" cy="3569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dirty="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한국소비자원 빅데이터 플랫폼</a:t>
                </a:r>
                <a:endParaRPr lang="ko-KR" altLang="en-US" sz="12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 bwMode="gray">
              <a:xfrm>
                <a:off x="1268686" y="4358411"/>
                <a:ext cx="4320628" cy="3569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dirty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한국소비자원 빅데이터 플랫폼</a:t>
                </a:r>
              </a:p>
            </p:txBody>
          </p:sp>
        </p:grpSp>
      </p:grpSp>
      <p:sp>
        <p:nvSpPr>
          <p:cNvPr id="593" name="모서리가 둥근 직사각형 592"/>
          <p:cNvSpPr/>
          <p:nvPr/>
        </p:nvSpPr>
        <p:spPr bwMode="gray">
          <a:xfrm>
            <a:off x="364003" y="1870242"/>
            <a:ext cx="3615881" cy="3443939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grpSp>
        <p:nvGrpSpPr>
          <p:cNvPr id="594" name="그룹 93"/>
          <p:cNvGrpSpPr>
            <a:grpSpLocks/>
          </p:cNvGrpSpPr>
          <p:nvPr/>
        </p:nvGrpSpPr>
        <p:grpSpPr bwMode="auto">
          <a:xfrm flipH="1">
            <a:off x="288895" y="4379842"/>
            <a:ext cx="3768072" cy="906661"/>
            <a:chOff x="-328248" y="8135572"/>
            <a:chExt cx="7219949" cy="2033155"/>
          </a:xfrm>
        </p:grpSpPr>
        <p:pic>
          <p:nvPicPr>
            <p:cNvPr id="595" name="Picture 4" descr="C:\Users\wsho\Desktop\555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8248" y="8967579"/>
              <a:ext cx="7219949" cy="96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6" name="그림 31" descr="10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1177" y="8135572"/>
              <a:ext cx="4695824" cy="2033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2918631" y="4571165"/>
            <a:ext cx="898892" cy="622033"/>
            <a:chOff x="-1187926" y="3484781"/>
            <a:chExt cx="898892" cy="622033"/>
          </a:xfrm>
        </p:grpSpPr>
        <p:grpSp>
          <p:nvGrpSpPr>
            <p:cNvPr id="735" name="그룹 734"/>
            <p:cNvGrpSpPr/>
            <p:nvPr/>
          </p:nvGrpSpPr>
          <p:grpSpPr bwMode="gray">
            <a:xfrm>
              <a:off x="-1187926" y="3484781"/>
              <a:ext cx="898892" cy="622033"/>
              <a:chOff x="2656384" y="3762598"/>
              <a:chExt cx="3066936" cy="995826"/>
            </a:xfrm>
          </p:grpSpPr>
          <p:sp>
            <p:nvSpPr>
              <p:cNvPr id="736" name="모서리가 둥근 직사각형 735"/>
              <p:cNvSpPr/>
              <p:nvPr/>
            </p:nvSpPr>
            <p:spPr bwMode="gray">
              <a:xfrm>
                <a:off x="2656384" y="4008638"/>
                <a:ext cx="3066936" cy="749786"/>
              </a:xfrm>
              <a:prstGeom prst="roundRect">
                <a:avLst>
                  <a:gd name="adj" fmla="val 1655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840425" lvl="1" defTabSz="1680850"/>
                <a:endParaRPr lang="ko-KR" altLang="en-US" sz="2800" dirty="0">
                  <a:solidFill>
                    <a:schemeClr val="lt1"/>
                  </a:solidFill>
                  <a:sym typeface="Monotype Sorts"/>
                </a:endParaRPr>
              </a:p>
            </p:txBody>
          </p:sp>
          <p:sp>
            <p:nvSpPr>
              <p:cNvPr id="737" name="양쪽 모서리가 둥근 사각형 736"/>
              <p:cNvSpPr/>
              <p:nvPr/>
            </p:nvSpPr>
            <p:spPr bwMode="gray">
              <a:xfrm>
                <a:off x="2656384" y="3762598"/>
                <a:ext cx="3066936" cy="333905"/>
              </a:xfrm>
              <a:prstGeom prst="round2SameRect">
                <a:avLst>
                  <a:gd name="adj1" fmla="val 11268"/>
                  <a:gd name="adj2" fmla="val 0"/>
                </a:avLst>
              </a:prstGeom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18900000" scaled="1"/>
                <a:tileRect/>
              </a:gradFill>
              <a:ln w="6350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 defTabSz="914400"/>
                <a:r>
                  <a:rPr lang="ko-KR" altLang="en-US" sz="600" b="1" kern="0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빅데이터 </a:t>
                </a:r>
                <a:r>
                  <a:rPr lang="en-US" altLang="ko-KR" sz="600" b="1" kern="0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ISP</a:t>
                </a:r>
                <a:r>
                  <a:rPr lang="ko-KR" altLang="en-US" sz="600" b="1" kern="0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장비</a:t>
                </a:r>
                <a:endParaRPr lang="ko-KR" altLang="en-US" sz="6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Monotype Sorts"/>
                </a:endParaRPr>
              </a:p>
              <a:p>
                <a:pPr marL="0" lvl="1" algn="ctr" defTabSz="914400"/>
                <a:r>
                  <a:rPr lang="en-US" altLang="ko-KR" sz="600" b="1" kern="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(</a:t>
                </a:r>
                <a:r>
                  <a:rPr lang="ko-KR" altLang="en-US" sz="600" b="1" kern="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테스트베드</a:t>
                </a:r>
                <a:r>
                  <a:rPr lang="en-US" altLang="ko-KR" sz="600" b="1" kern="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)</a:t>
                </a:r>
              </a:p>
            </p:txBody>
          </p:sp>
        </p:grpSp>
        <p:grpSp>
          <p:nvGrpSpPr>
            <p:cNvPr id="738" name="그룹 737"/>
            <p:cNvGrpSpPr/>
            <p:nvPr/>
          </p:nvGrpSpPr>
          <p:grpSpPr bwMode="gray">
            <a:xfrm>
              <a:off x="-1115598" y="3722388"/>
              <a:ext cx="754234" cy="354089"/>
              <a:chOff x="827273" y="3138102"/>
              <a:chExt cx="1200306" cy="607500"/>
            </a:xfrm>
          </p:grpSpPr>
          <p:sp>
            <p:nvSpPr>
              <p:cNvPr id="739" name="TextBox 738"/>
              <p:cNvSpPr txBox="1"/>
              <p:nvPr/>
            </p:nvSpPr>
            <p:spPr bwMode="gray">
              <a:xfrm>
                <a:off x="827273" y="3138102"/>
                <a:ext cx="1200306" cy="16625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>
                <a:defPPr>
                  <a:defRPr lang="ko-KR"/>
                </a:defPPr>
                <a:lvl1pPr defTabSz="914400">
                  <a:defRPr sz="1800">
                    <a:solidFill>
                      <a:schemeClr val="lt1"/>
                    </a:solidFill>
                  </a:defRPr>
                </a:lvl1pPr>
                <a:lvl2pPr marL="0" lvl="1" indent="-180975" algn="ctr" defTabSz="914400" latinLnBrk="0">
                  <a:lnSpc>
                    <a:spcPct val="9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 sz="11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-웹윤고딕140" pitchFamily="18" charset="-127"/>
                    <a:ea typeface="-웹윤고딕140" pitchFamily="18" charset="-127"/>
                  </a:defRPr>
                </a:lvl2pPr>
                <a:lvl3pPr marL="914400" defTabSz="914400">
                  <a:defRPr sz="1800">
                    <a:solidFill>
                      <a:schemeClr val="lt1"/>
                    </a:solidFill>
                  </a:defRPr>
                </a:lvl3pPr>
                <a:lvl4pPr marL="1371600" defTabSz="914400">
                  <a:defRPr sz="1800">
                    <a:solidFill>
                      <a:schemeClr val="lt1"/>
                    </a:solidFill>
                  </a:defRPr>
                </a:lvl4pPr>
                <a:lvl5pPr marL="1828800" defTabSz="914400">
                  <a:defRPr sz="1800">
                    <a:solidFill>
                      <a:schemeClr val="lt1"/>
                    </a:solidFill>
                  </a:defRPr>
                </a:lvl5pPr>
                <a:lvl6pPr marL="2286000" defTabSz="914400">
                  <a:defRPr sz="1800">
                    <a:solidFill>
                      <a:schemeClr val="lt1"/>
                    </a:solidFill>
                  </a:defRPr>
                </a:lvl6pPr>
                <a:lvl7pPr marL="2743200" defTabSz="914400">
                  <a:defRPr sz="1800">
                    <a:solidFill>
                      <a:schemeClr val="lt1"/>
                    </a:solidFill>
                  </a:defRPr>
                </a:lvl7pPr>
                <a:lvl8pPr marL="3200400" defTabSz="914400">
                  <a:defRPr sz="1800">
                    <a:solidFill>
                      <a:schemeClr val="lt1"/>
                    </a:solidFill>
                  </a:defRPr>
                </a:lvl8pPr>
                <a:lvl9pPr marL="3657600" defTabSz="914400"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ko-KR" altLang="en-US" sz="5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서버</a:t>
                </a:r>
                <a:r>
                  <a:rPr lang="en-US" altLang="ko-KR" sz="5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r>
                  <a:rPr lang="ko-KR" altLang="en-US" sz="5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대</a:t>
                </a:r>
                <a:r>
                  <a:rPr lang="en-US" altLang="ko-KR" sz="5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(16TB</a:t>
                </a:r>
                <a:r>
                  <a:rPr lang="en-US" altLang="ko-KR" sz="5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ko-KR" altLang="en-US" sz="5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40" name="TextBox 739"/>
              <p:cNvSpPr txBox="1"/>
              <p:nvPr/>
            </p:nvSpPr>
            <p:spPr bwMode="gray">
              <a:xfrm>
                <a:off x="827273" y="3358726"/>
                <a:ext cx="1200306" cy="16625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>
                <a:defPPr>
                  <a:defRPr lang="ko-KR"/>
                </a:defPPr>
                <a:lvl1pPr defTabSz="914400">
                  <a:defRPr sz="1800">
                    <a:solidFill>
                      <a:schemeClr val="lt1"/>
                    </a:solidFill>
                  </a:defRPr>
                </a:lvl1pPr>
                <a:lvl2pPr marL="0" lvl="1" indent="-180975" algn="ctr" defTabSz="914400" latinLnBrk="0">
                  <a:lnSpc>
                    <a:spcPct val="9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 sz="11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-웹윤고딕140" pitchFamily="18" charset="-127"/>
                    <a:ea typeface="-웹윤고딕140" pitchFamily="18" charset="-127"/>
                  </a:defRPr>
                </a:lvl2pPr>
                <a:lvl3pPr marL="914400" defTabSz="914400">
                  <a:defRPr sz="1800">
                    <a:solidFill>
                      <a:schemeClr val="lt1"/>
                    </a:solidFill>
                  </a:defRPr>
                </a:lvl3pPr>
                <a:lvl4pPr marL="1371600" defTabSz="914400">
                  <a:defRPr sz="1800">
                    <a:solidFill>
                      <a:schemeClr val="lt1"/>
                    </a:solidFill>
                  </a:defRPr>
                </a:lvl4pPr>
                <a:lvl5pPr marL="1828800" defTabSz="914400">
                  <a:defRPr sz="1800">
                    <a:solidFill>
                      <a:schemeClr val="lt1"/>
                    </a:solidFill>
                  </a:defRPr>
                </a:lvl5pPr>
                <a:lvl6pPr marL="2286000" defTabSz="914400">
                  <a:defRPr sz="1800">
                    <a:solidFill>
                      <a:schemeClr val="lt1"/>
                    </a:solidFill>
                  </a:defRPr>
                </a:lvl6pPr>
                <a:lvl7pPr marL="2743200" defTabSz="914400">
                  <a:defRPr sz="1800">
                    <a:solidFill>
                      <a:schemeClr val="lt1"/>
                    </a:solidFill>
                  </a:defRPr>
                </a:lvl7pPr>
                <a:lvl8pPr marL="3200400" defTabSz="914400">
                  <a:defRPr sz="1800">
                    <a:solidFill>
                      <a:schemeClr val="lt1"/>
                    </a:solidFill>
                  </a:defRPr>
                </a:lvl8pPr>
                <a:lvl9pPr marL="3657600" defTabSz="914400"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ko-KR" altLang="en-US" sz="500" b="1" kern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버전관리</a:t>
                </a:r>
                <a:r>
                  <a:rPr lang="ko-KR" altLang="en-US" sz="5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5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및 테스트</a:t>
                </a:r>
                <a:endParaRPr lang="ko-KR" altLang="en-US" sz="5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41" name="TextBox 740"/>
              <p:cNvSpPr txBox="1"/>
              <p:nvPr/>
            </p:nvSpPr>
            <p:spPr bwMode="gray">
              <a:xfrm>
                <a:off x="827273" y="3579349"/>
                <a:ext cx="1200306" cy="16625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>
                <a:defPPr>
                  <a:defRPr lang="ko-KR"/>
                </a:defPPr>
                <a:lvl1pPr defTabSz="914400">
                  <a:defRPr sz="1800">
                    <a:solidFill>
                      <a:schemeClr val="lt1"/>
                    </a:solidFill>
                  </a:defRPr>
                </a:lvl1pPr>
                <a:lvl2pPr marL="0" lvl="1" indent="-180975" algn="ctr" defTabSz="914400" latinLnBrk="0">
                  <a:lnSpc>
                    <a:spcPct val="9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 sz="11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-웹윤고딕140" pitchFamily="18" charset="-127"/>
                    <a:ea typeface="-웹윤고딕140" pitchFamily="18" charset="-127"/>
                  </a:defRPr>
                </a:lvl2pPr>
                <a:lvl3pPr marL="914400" defTabSz="914400">
                  <a:defRPr sz="1800">
                    <a:solidFill>
                      <a:schemeClr val="lt1"/>
                    </a:solidFill>
                  </a:defRPr>
                </a:lvl3pPr>
                <a:lvl4pPr marL="1371600" defTabSz="914400">
                  <a:defRPr sz="1800">
                    <a:solidFill>
                      <a:schemeClr val="lt1"/>
                    </a:solidFill>
                  </a:defRPr>
                </a:lvl4pPr>
                <a:lvl5pPr marL="1828800" defTabSz="914400">
                  <a:defRPr sz="1800">
                    <a:solidFill>
                      <a:schemeClr val="lt1"/>
                    </a:solidFill>
                  </a:defRPr>
                </a:lvl5pPr>
                <a:lvl6pPr marL="2286000" defTabSz="914400">
                  <a:defRPr sz="1800">
                    <a:solidFill>
                      <a:schemeClr val="lt1"/>
                    </a:solidFill>
                  </a:defRPr>
                </a:lvl6pPr>
                <a:lvl7pPr marL="2743200" defTabSz="914400">
                  <a:defRPr sz="1800">
                    <a:solidFill>
                      <a:schemeClr val="lt1"/>
                    </a:solidFill>
                  </a:defRPr>
                </a:lvl7pPr>
                <a:lvl8pPr marL="3200400" defTabSz="914400">
                  <a:defRPr sz="1800">
                    <a:solidFill>
                      <a:schemeClr val="lt1"/>
                    </a:solidFill>
                  </a:defRPr>
                </a:lvl8pPr>
                <a:lvl9pPr marL="3657600" defTabSz="914400"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ko-KR" altLang="en-US" sz="5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개발</a:t>
                </a:r>
                <a:r>
                  <a:rPr lang="en-US" altLang="ko-KR" sz="5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/</a:t>
                </a:r>
                <a:r>
                  <a:rPr lang="ko-KR" altLang="en-US" sz="5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유지보수 환경</a:t>
                </a:r>
              </a:p>
            </p:txBody>
          </p:sp>
        </p:grpSp>
      </p:grpSp>
      <p:sp>
        <p:nvSpPr>
          <p:cNvPr id="806" name="모서리가 둥근 직사각형 805"/>
          <p:cNvSpPr/>
          <p:nvPr/>
        </p:nvSpPr>
        <p:spPr bwMode="gray">
          <a:xfrm>
            <a:off x="369113" y="5692964"/>
            <a:ext cx="3593833" cy="1976525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sp>
        <p:nvSpPr>
          <p:cNvPr id="288" name="모서리가 둥근 직사각형 287"/>
          <p:cNvSpPr/>
          <p:nvPr/>
        </p:nvSpPr>
        <p:spPr bwMode="gray">
          <a:xfrm>
            <a:off x="368791" y="8071483"/>
            <a:ext cx="3611094" cy="935178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grpSp>
        <p:nvGrpSpPr>
          <p:cNvPr id="809" name="그룹 808"/>
          <p:cNvGrpSpPr/>
          <p:nvPr/>
        </p:nvGrpSpPr>
        <p:grpSpPr>
          <a:xfrm>
            <a:off x="364003" y="5399870"/>
            <a:ext cx="3608438" cy="313932"/>
            <a:chOff x="835391" y="5714840"/>
            <a:chExt cx="3409332" cy="313932"/>
          </a:xfrm>
        </p:grpSpPr>
        <p:sp>
          <p:nvSpPr>
            <p:cNvPr id="798" name="AutoShape 161"/>
            <p:cNvSpPr>
              <a:spLocks noChangeArrowheads="1"/>
            </p:cNvSpPr>
            <p:nvPr/>
          </p:nvSpPr>
          <p:spPr bwMode="gray">
            <a:xfrm>
              <a:off x="835391" y="5735151"/>
              <a:ext cx="3409332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799" name="그룹 62"/>
            <p:cNvGrpSpPr>
              <a:grpSpLocks/>
            </p:cNvGrpSpPr>
            <p:nvPr/>
          </p:nvGrpSpPr>
          <p:grpSpPr bwMode="gray">
            <a:xfrm>
              <a:off x="1135884" y="5714840"/>
              <a:ext cx="2785602" cy="313932"/>
              <a:chOff x="1268686" y="4351454"/>
              <a:chExt cx="4320628" cy="383617"/>
            </a:xfrm>
          </p:grpSpPr>
          <p:sp>
            <p:nvSpPr>
              <p:cNvPr id="800" name="직사각형 799"/>
              <p:cNvSpPr/>
              <p:nvPr/>
            </p:nvSpPr>
            <p:spPr bwMode="gray">
              <a:xfrm>
                <a:off x="1268686" y="4352839"/>
                <a:ext cx="4320628" cy="3569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dirty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소비자원 </a:t>
                </a:r>
                <a:r>
                  <a:rPr lang="ko-KR" altLang="en-US" sz="1200" b="1" spc="-100" dirty="0" err="1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빅데이서</a:t>
                </a:r>
                <a:r>
                  <a:rPr lang="ko-KR" altLang="en-US" sz="1200" b="1" spc="-100" dirty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 시범사업 </a:t>
                </a:r>
                <a:r>
                  <a:rPr lang="en-US" altLang="ko-KR" sz="1200" b="1" spc="-100" dirty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ISP</a:t>
                </a:r>
                <a:r>
                  <a:rPr lang="ko-KR" altLang="en-US" sz="1200" b="1" spc="-100" dirty="0" err="1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도출과제</a:t>
                </a:r>
                <a:endParaRPr lang="ko-KR" altLang="en-US" sz="12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801" name="직사각형 800"/>
              <p:cNvSpPr/>
              <p:nvPr/>
            </p:nvSpPr>
            <p:spPr bwMode="gray">
              <a:xfrm>
                <a:off x="1268686" y="4351454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dirty="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소비자원 </a:t>
                </a:r>
                <a:r>
                  <a:rPr lang="ko-KR" altLang="en-US" sz="1200" b="1" spc="-100" dirty="0" err="1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빅데이서</a:t>
                </a:r>
                <a:r>
                  <a:rPr lang="ko-KR" altLang="en-US" sz="1200" b="1" spc="-100" dirty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 </a:t>
                </a:r>
                <a:r>
                  <a:rPr lang="ko-KR" altLang="en-US" sz="1200" b="1" spc="-100" dirty="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시범사업 </a:t>
                </a:r>
                <a:r>
                  <a:rPr lang="en-US" altLang="ko-KR" sz="1200" b="1" spc="-100" dirty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ISP</a:t>
                </a:r>
                <a:r>
                  <a:rPr lang="ko-KR" altLang="en-US" sz="1200" b="1" spc="-100" dirty="0" err="1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도출과제</a:t>
                </a:r>
                <a:endParaRPr lang="ko-KR" altLang="en-US" sz="1200" b="1" spc="-100" dirty="0">
                  <a:solidFill>
                    <a:srgbClr val="0070C0"/>
                  </a:solidFill>
                  <a:latin typeface="+mn-ea"/>
                  <a:sym typeface="Monotype Sorts" pitchFamily="2" charset="2"/>
                </a:endParaRPr>
              </a:p>
            </p:txBody>
          </p:sp>
        </p:grpSp>
      </p:grpSp>
      <p:grpSp>
        <p:nvGrpSpPr>
          <p:cNvPr id="808" name="그룹 807"/>
          <p:cNvGrpSpPr/>
          <p:nvPr/>
        </p:nvGrpSpPr>
        <p:grpSpPr>
          <a:xfrm>
            <a:off x="374925" y="7769308"/>
            <a:ext cx="3597515" cy="313932"/>
            <a:chOff x="835391" y="7139357"/>
            <a:chExt cx="3409332" cy="313932"/>
          </a:xfrm>
        </p:grpSpPr>
        <p:sp>
          <p:nvSpPr>
            <p:cNvPr id="802" name="AutoShape 161"/>
            <p:cNvSpPr>
              <a:spLocks noChangeArrowheads="1"/>
            </p:cNvSpPr>
            <p:nvPr/>
          </p:nvSpPr>
          <p:spPr bwMode="gray">
            <a:xfrm>
              <a:off x="835391" y="7158536"/>
              <a:ext cx="3409332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803" name="그룹 62"/>
            <p:cNvGrpSpPr>
              <a:grpSpLocks/>
            </p:cNvGrpSpPr>
            <p:nvPr/>
          </p:nvGrpSpPr>
          <p:grpSpPr bwMode="gray">
            <a:xfrm>
              <a:off x="1135884" y="7139357"/>
              <a:ext cx="2785602" cy="313932"/>
              <a:chOff x="1268686" y="4352836"/>
              <a:chExt cx="4320628" cy="383617"/>
            </a:xfrm>
          </p:grpSpPr>
          <p:sp>
            <p:nvSpPr>
              <p:cNvPr id="804" name="직사각형 803"/>
              <p:cNvSpPr/>
              <p:nvPr/>
            </p:nvSpPr>
            <p:spPr bwMode="gray">
              <a:xfrm>
                <a:off x="1268686" y="4352836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민간 및 유관기관 데이터</a:t>
                </a:r>
                <a:endParaRPr lang="ko-KR" altLang="en-US" sz="12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805" name="직사각형 804"/>
              <p:cNvSpPr/>
              <p:nvPr/>
            </p:nvSpPr>
            <p:spPr bwMode="gray">
              <a:xfrm>
                <a:off x="1268686" y="4353225"/>
                <a:ext cx="4320628" cy="3568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dirty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민간 </a:t>
                </a:r>
                <a:r>
                  <a:rPr lang="ko-KR" altLang="en-US" sz="1200" b="1" spc="-100" dirty="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및 유관기관 데이터</a:t>
                </a:r>
                <a:endParaRPr lang="ko-KR" altLang="en-US" sz="1200" b="1" spc="-100" dirty="0">
                  <a:solidFill>
                    <a:srgbClr val="0070C0"/>
                  </a:solidFill>
                  <a:latin typeface="+mn-ea"/>
                  <a:sym typeface="Monotype Sorts" pitchFamily="2" charset="2"/>
                </a:endParaRPr>
              </a:p>
            </p:txBody>
          </p:sp>
        </p:grpSp>
      </p:grpSp>
      <p:grpSp>
        <p:nvGrpSpPr>
          <p:cNvPr id="811" name="그룹 810"/>
          <p:cNvGrpSpPr/>
          <p:nvPr/>
        </p:nvGrpSpPr>
        <p:grpSpPr>
          <a:xfrm>
            <a:off x="11074283" y="1581721"/>
            <a:ext cx="1344664" cy="295466"/>
            <a:chOff x="835391" y="7139359"/>
            <a:chExt cx="3409332" cy="295466"/>
          </a:xfrm>
        </p:grpSpPr>
        <p:sp>
          <p:nvSpPr>
            <p:cNvPr id="812" name="AutoShape 161"/>
            <p:cNvSpPr>
              <a:spLocks noChangeArrowheads="1"/>
            </p:cNvSpPr>
            <p:nvPr/>
          </p:nvSpPr>
          <p:spPr bwMode="gray">
            <a:xfrm>
              <a:off x="835391" y="7158536"/>
              <a:ext cx="3409332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813" name="그룹 62"/>
            <p:cNvGrpSpPr>
              <a:grpSpLocks/>
            </p:cNvGrpSpPr>
            <p:nvPr/>
          </p:nvGrpSpPr>
          <p:grpSpPr bwMode="gray">
            <a:xfrm>
              <a:off x="1135884" y="7139359"/>
              <a:ext cx="2785602" cy="295466"/>
              <a:chOff x="1268686" y="4352839"/>
              <a:chExt cx="4320628" cy="361052"/>
            </a:xfrm>
          </p:grpSpPr>
          <p:sp>
            <p:nvSpPr>
              <p:cNvPr id="814" name="직사각형 813"/>
              <p:cNvSpPr/>
              <p:nvPr/>
            </p:nvSpPr>
            <p:spPr bwMode="gray">
              <a:xfrm>
                <a:off x="1268686" y="4352839"/>
                <a:ext cx="4320628" cy="3366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100" b="1" spc="-10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데이터시각화</a:t>
                </a:r>
              </a:p>
            </p:txBody>
          </p:sp>
          <p:sp>
            <p:nvSpPr>
              <p:cNvPr id="815" name="직사각형 814"/>
              <p:cNvSpPr/>
              <p:nvPr/>
            </p:nvSpPr>
            <p:spPr bwMode="gray">
              <a:xfrm>
                <a:off x="1268686" y="4352839"/>
                <a:ext cx="4320628" cy="3610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100" b="1" spc="-100" dirty="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데이터시각화</a:t>
                </a:r>
                <a:endParaRPr lang="ko-KR" altLang="en-US" sz="1100" b="1" spc="-100" dirty="0">
                  <a:solidFill>
                    <a:srgbClr val="0070C0"/>
                  </a:solidFill>
                  <a:latin typeface="+mn-ea"/>
                  <a:sym typeface="Monotype Sorts" pitchFamily="2" charset="2"/>
                </a:endParaRPr>
              </a:p>
            </p:txBody>
          </p:sp>
        </p:grpSp>
      </p:grpSp>
      <p:sp>
        <p:nvSpPr>
          <p:cNvPr id="908" name="모서리가 둥근 직사각형 907"/>
          <p:cNvSpPr/>
          <p:nvPr/>
        </p:nvSpPr>
        <p:spPr bwMode="gray">
          <a:xfrm>
            <a:off x="5061769" y="2644361"/>
            <a:ext cx="1012592" cy="2621446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grpSp>
        <p:nvGrpSpPr>
          <p:cNvPr id="831" name="그룹 830"/>
          <p:cNvGrpSpPr/>
          <p:nvPr/>
        </p:nvGrpSpPr>
        <p:grpSpPr>
          <a:xfrm>
            <a:off x="5193278" y="2799269"/>
            <a:ext cx="702706" cy="411410"/>
            <a:chOff x="4942893" y="2794680"/>
            <a:chExt cx="702706" cy="411410"/>
          </a:xfrm>
        </p:grpSpPr>
        <p:pic>
          <p:nvPicPr>
            <p:cNvPr id="829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" name="TextBox 829"/>
            <p:cNvSpPr txBox="1"/>
            <p:nvPr/>
          </p:nvSpPr>
          <p:spPr bwMode="auto">
            <a:xfrm>
              <a:off x="5025691" y="3019234"/>
              <a:ext cx="549831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인터넷 상담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32" name="그룹 831"/>
          <p:cNvGrpSpPr/>
          <p:nvPr/>
        </p:nvGrpSpPr>
        <p:grpSpPr>
          <a:xfrm>
            <a:off x="5193278" y="3381796"/>
            <a:ext cx="702706" cy="411410"/>
            <a:chOff x="4942893" y="2794680"/>
            <a:chExt cx="702706" cy="411410"/>
          </a:xfrm>
        </p:grpSpPr>
        <p:pic>
          <p:nvPicPr>
            <p:cNvPr id="833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4" name="TextBox 833"/>
            <p:cNvSpPr txBox="1"/>
            <p:nvPr/>
          </p:nvSpPr>
          <p:spPr bwMode="auto">
            <a:xfrm>
              <a:off x="5095421" y="3019234"/>
              <a:ext cx="410369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ko-KR" altLang="en-US" sz="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위해정보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37" name="그룹 836"/>
          <p:cNvGrpSpPr/>
          <p:nvPr/>
        </p:nvGrpSpPr>
        <p:grpSpPr>
          <a:xfrm>
            <a:off x="5193278" y="3982518"/>
            <a:ext cx="702706" cy="411410"/>
            <a:chOff x="4942893" y="2794680"/>
            <a:chExt cx="702706" cy="411410"/>
          </a:xfrm>
        </p:grpSpPr>
        <p:pic>
          <p:nvPicPr>
            <p:cNvPr id="838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" name="TextBox 838"/>
            <p:cNvSpPr txBox="1"/>
            <p:nvPr/>
          </p:nvSpPr>
          <p:spPr bwMode="auto">
            <a:xfrm>
              <a:off x="5071379" y="3019234"/>
              <a:ext cx="458459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donotcall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40" name="그룹 839"/>
          <p:cNvGrpSpPr/>
          <p:nvPr/>
        </p:nvGrpSpPr>
        <p:grpSpPr>
          <a:xfrm>
            <a:off x="5193278" y="4580839"/>
            <a:ext cx="702706" cy="411410"/>
            <a:chOff x="4942893" y="2794680"/>
            <a:chExt cx="702706" cy="411410"/>
          </a:xfrm>
        </p:grpSpPr>
        <p:pic>
          <p:nvPicPr>
            <p:cNvPr id="841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2" name="TextBox 841"/>
            <p:cNvSpPr txBox="1"/>
            <p:nvPr/>
          </p:nvSpPr>
          <p:spPr bwMode="auto">
            <a:xfrm>
              <a:off x="5108246" y="3019234"/>
              <a:ext cx="384721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909" name="모서리가 둥근 직사각형 908"/>
          <p:cNvSpPr/>
          <p:nvPr/>
        </p:nvSpPr>
        <p:spPr bwMode="gray">
          <a:xfrm>
            <a:off x="5054936" y="6098020"/>
            <a:ext cx="1019425" cy="1249721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grpSp>
        <p:nvGrpSpPr>
          <p:cNvPr id="843" name="그룹 842"/>
          <p:cNvGrpSpPr/>
          <p:nvPr/>
        </p:nvGrpSpPr>
        <p:grpSpPr>
          <a:xfrm>
            <a:off x="5238822" y="6203929"/>
            <a:ext cx="702706" cy="411410"/>
            <a:chOff x="4942893" y="2794680"/>
            <a:chExt cx="702706" cy="411410"/>
          </a:xfrm>
        </p:grpSpPr>
        <p:pic>
          <p:nvPicPr>
            <p:cNvPr id="844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5" name="TextBox 844"/>
            <p:cNvSpPr txBox="1"/>
            <p:nvPr/>
          </p:nvSpPr>
          <p:spPr bwMode="auto">
            <a:xfrm>
              <a:off x="5076988" y="3019234"/>
              <a:ext cx="447238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민간</a:t>
              </a:r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/SNS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46" name="그룹 845"/>
          <p:cNvGrpSpPr/>
          <p:nvPr/>
        </p:nvGrpSpPr>
        <p:grpSpPr>
          <a:xfrm>
            <a:off x="5238822" y="6770631"/>
            <a:ext cx="702706" cy="411410"/>
            <a:chOff x="4942893" y="2794680"/>
            <a:chExt cx="702706" cy="411410"/>
          </a:xfrm>
        </p:grpSpPr>
        <p:pic>
          <p:nvPicPr>
            <p:cNvPr id="847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8" name="TextBox 847"/>
            <p:cNvSpPr txBox="1"/>
            <p:nvPr/>
          </p:nvSpPr>
          <p:spPr bwMode="auto">
            <a:xfrm>
              <a:off x="5125077" y="3019234"/>
              <a:ext cx="351058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정부</a:t>
              </a:r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3.0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849" name="AutoShape 161"/>
          <p:cNvSpPr>
            <a:spLocks noChangeArrowheads="1"/>
          </p:cNvSpPr>
          <p:nvPr/>
        </p:nvSpPr>
        <p:spPr bwMode="gray">
          <a:xfrm>
            <a:off x="5056068" y="5840046"/>
            <a:ext cx="1018293" cy="261742"/>
          </a:xfrm>
          <a:prstGeom prst="round2SameRect">
            <a:avLst/>
          </a:prstGeom>
          <a:gradFill rotWithShape="1">
            <a:gsLst>
              <a:gs pos="0">
                <a:srgbClr val="05A0D2"/>
              </a:gs>
              <a:gs pos="100000">
                <a:srgbClr val="0088EE"/>
              </a:gs>
            </a:gsLst>
            <a:lin ang="5400000" scaled="1"/>
          </a:gradFill>
          <a:ln w="12700" algn="ctr">
            <a:solidFill>
              <a:srgbClr val="4A7DB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  <a:extLst/>
        </p:spPr>
        <p:txBody>
          <a:bodyPr wrap="none" tIns="36000" bIns="3600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>
              <a:defRPr/>
            </a:pPr>
            <a:r>
              <a:rPr lang="ko-KR" altLang="en-US" sz="900" b="1" smtClean="0">
                <a:solidFill>
                  <a:schemeClr val="bg1"/>
                </a:solidFill>
                <a:latin typeface="+mn-ea"/>
              </a:rPr>
              <a:t>외부 데이터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6" name="양쪽 모서리가 둥근 사각형 915"/>
          <p:cNvSpPr/>
          <p:nvPr/>
        </p:nvSpPr>
        <p:spPr bwMode="gray">
          <a:xfrm>
            <a:off x="4566965" y="2011388"/>
            <a:ext cx="6295730" cy="208571"/>
          </a:xfrm>
          <a:prstGeom prst="round2SameRect">
            <a:avLst>
              <a:gd name="adj1" fmla="val 11268"/>
              <a:gd name="adj2" fmla="val 0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 defTabSz="914400"/>
            <a:r>
              <a:rPr lang="ko-KR" altLang="en-US" sz="8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관리 및 모니터링 툴</a:t>
            </a:r>
            <a:r>
              <a:rPr lang="en-US" altLang="ko-KR" sz="8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(Apache Ambari)</a:t>
            </a:r>
            <a:endParaRPr lang="en-US" altLang="ko-KR" sz="8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922" name="양쪽 모서리가 둥근 사각형 921"/>
          <p:cNvSpPr/>
          <p:nvPr/>
        </p:nvSpPr>
        <p:spPr bwMode="gray">
          <a:xfrm>
            <a:off x="6171918" y="5821106"/>
            <a:ext cx="3654974" cy="208571"/>
          </a:xfrm>
          <a:prstGeom prst="round2SameRect">
            <a:avLst>
              <a:gd name="adj1" fmla="val 11268"/>
              <a:gd name="adj2" fmla="val 0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 defTabSz="914400"/>
            <a:r>
              <a:rPr lang="en-US" altLang="ko-KR" sz="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Hadoop(HDFS+MapReduce2) : 25, </a:t>
            </a:r>
            <a:r>
              <a:rPr lang="ko-KR" altLang="en-US" sz="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시각화</a:t>
            </a:r>
            <a:r>
              <a:rPr lang="en-US" altLang="ko-KR" sz="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1, </a:t>
            </a:r>
            <a:r>
              <a:rPr lang="ko-KR" altLang="en-US" sz="8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딥러닝</a:t>
            </a:r>
            <a:r>
              <a:rPr lang="en-US" altLang="ko-KR" sz="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1, </a:t>
            </a:r>
            <a:r>
              <a:rPr lang="ko-KR" altLang="en-US" sz="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분석</a:t>
            </a:r>
            <a:r>
              <a:rPr lang="en-US" altLang="ko-KR" sz="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1 = </a:t>
            </a:r>
            <a:r>
              <a:rPr lang="ko-KR" altLang="en-US" sz="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총 </a:t>
            </a:r>
            <a:r>
              <a:rPr lang="en-US" altLang="ko-KR" sz="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28</a:t>
            </a:r>
            <a:r>
              <a:rPr lang="ko-KR" altLang="en-US" sz="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노드</a:t>
            </a:r>
            <a:endParaRPr lang="en-US" altLang="ko-KR" sz="8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926" name="모서리가 둥근 직사각형 925"/>
          <p:cNvSpPr/>
          <p:nvPr/>
        </p:nvSpPr>
        <p:spPr bwMode="gray">
          <a:xfrm>
            <a:off x="6176482" y="3370367"/>
            <a:ext cx="1794307" cy="933777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sp>
        <p:nvSpPr>
          <p:cNvPr id="927" name="모서리가 둥근 직사각형 926"/>
          <p:cNvSpPr/>
          <p:nvPr/>
        </p:nvSpPr>
        <p:spPr bwMode="gray">
          <a:xfrm>
            <a:off x="8012082" y="3370367"/>
            <a:ext cx="1807137" cy="933777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sp>
        <p:nvSpPr>
          <p:cNvPr id="930" name="모서리가 둥근 직사각형 929"/>
          <p:cNvSpPr/>
          <p:nvPr/>
        </p:nvSpPr>
        <p:spPr bwMode="gray">
          <a:xfrm>
            <a:off x="6176483" y="6047275"/>
            <a:ext cx="3642736" cy="1315914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sp>
        <p:nvSpPr>
          <p:cNvPr id="931" name="모서리가 둥근 직사각형 930"/>
          <p:cNvSpPr/>
          <p:nvPr/>
        </p:nvSpPr>
        <p:spPr bwMode="gray">
          <a:xfrm>
            <a:off x="6176481" y="4564981"/>
            <a:ext cx="1798551" cy="933777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sp>
        <p:nvSpPr>
          <p:cNvPr id="932" name="모서리가 둥근 직사각형 931"/>
          <p:cNvSpPr/>
          <p:nvPr/>
        </p:nvSpPr>
        <p:spPr bwMode="gray">
          <a:xfrm>
            <a:off x="8010724" y="4564981"/>
            <a:ext cx="1808495" cy="933777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sp>
        <p:nvSpPr>
          <p:cNvPr id="936" name="AutoShape 161"/>
          <p:cNvSpPr>
            <a:spLocks noChangeArrowheads="1"/>
          </p:cNvSpPr>
          <p:nvPr/>
        </p:nvSpPr>
        <p:spPr bwMode="gray">
          <a:xfrm>
            <a:off x="9895284" y="3495338"/>
            <a:ext cx="816932" cy="261742"/>
          </a:xfrm>
          <a:prstGeom prst="round2SameRect">
            <a:avLst/>
          </a:prstGeom>
          <a:gradFill rotWithShape="1">
            <a:gsLst>
              <a:gs pos="0">
                <a:srgbClr val="05A0D2"/>
              </a:gs>
              <a:gs pos="100000">
                <a:srgbClr val="0088EE"/>
              </a:gs>
            </a:gsLst>
            <a:lin ang="5400000" scaled="1"/>
          </a:gradFill>
          <a:ln w="12700" algn="ctr">
            <a:solidFill>
              <a:srgbClr val="4A7DB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  <a:extLst/>
        </p:spPr>
        <p:txBody>
          <a:bodyPr wrap="none" tIns="36000" bIns="3600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>
              <a:defRPr/>
            </a:pPr>
            <a:r>
              <a:rPr lang="ko-KR" altLang="en-US" sz="900" b="1" smtClean="0">
                <a:solidFill>
                  <a:schemeClr val="bg1"/>
                </a:solidFill>
                <a:latin typeface="+mn-ea"/>
              </a:rPr>
              <a:t>연계 데이터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7" name="모서리가 둥근 직사각형 936"/>
          <p:cNvSpPr/>
          <p:nvPr/>
        </p:nvSpPr>
        <p:spPr bwMode="gray">
          <a:xfrm>
            <a:off x="9895284" y="3764291"/>
            <a:ext cx="812674" cy="1860702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grpSp>
        <p:nvGrpSpPr>
          <p:cNvPr id="938" name="그룹 937"/>
          <p:cNvGrpSpPr/>
          <p:nvPr/>
        </p:nvGrpSpPr>
        <p:grpSpPr>
          <a:xfrm>
            <a:off x="9962752" y="3919199"/>
            <a:ext cx="702706" cy="411410"/>
            <a:chOff x="4942893" y="2794680"/>
            <a:chExt cx="702706" cy="411410"/>
          </a:xfrm>
        </p:grpSpPr>
        <p:pic>
          <p:nvPicPr>
            <p:cNvPr id="939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0" name="TextBox 939"/>
            <p:cNvSpPr txBox="1"/>
            <p:nvPr/>
          </p:nvSpPr>
          <p:spPr bwMode="auto">
            <a:xfrm>
              <a:off x="5146717" y="3019234"/>
              <a:ext cx="307777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시각화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41" name="그룹 940"/>
          <p:cNvGrpSpPr/>
          <p:nvPr/>
        </p:nvGrpSpPr>
        <p:grpSpPr>
          <a:xfrm>
            <a:off x="9962752" y="4501726"/>
            <a:ext cx="702706" cy="411410"/>
            <a:chOff x="4942893" y="2794680"/>
            <a:chExt cx="702706" cy="411410"/>
          </a:xfrm>
        </p:grpSpPr>
        <p:pic>
          <p:nvPicPr>
            <p:cNvPr id="942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3" name="TextBox 942"/>
            <p:cNvSpPr txBox="1"/>
            <p:nvPr/>
          </p:nvSpPr>
          <p:spPr bwMode="auto">
            <a:xfrm>
              <a:off x="5099429" y="3019234"/>
              <a:ext cx="402354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DW/DM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44" name="그룹 943"/>
          <p:cNvGrpSpPr/>
          <p:nvPr/>
        </p:nvGrpSpPr>
        <p:grpSpPr>
          <a:xfrm>
            <a:off x="9962752" y="5102448"/>
            <a:ext cx="702706" cy="411410"/>
            <a:chOff x="4942893" y="2794680"/>
            <a:chExt cx="702706" cy="411410"/>
          </a:xfrm>
        </p:grpSpPr>
        <p:pic>
          <p:nvPicPr>
            <p:cNvPr id="945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6" name="TextBox 945"/>
            <p:cNvSpPr txBox="1"/>
            <p:nvPr/>
          </p:nvSpPr>
          <p:spPr bwMode="auto">
            <a:xfrm>
              <a:off x="5117062" y="3019234"/>
              <a:ext cx="367087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RDBMS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950" name="양쪽 모서리가 둥근 사각형 949"/>
          <p:cNvSpPr/>
          <p:nvPr/>
        </p:nvSpPr>
        <p:spPr bwMode="gray">
          <a:xfrm>
            <a:off x="6171918" y="5557155"/>
            <a:ext cx="3654974" cy="208571"/>
          </a:xfrm>
          <a:prstGeom prst="round2SameRect">
            <a:avLst>
              <a:gd name="adj1" fmla="val 11268"/>
              <a:gd name="adj2" fmla="val 0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 defTabSz="914400"/>
            <a:r>
              <a:rPr lang="en-US" altLang="ko-KR" sz="8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YARN Frameworks</a:t>
            </a:r>
            <a:endParaRPr lang="en-US" altLang="ko-KR" sz="8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953" name="양쪽 모서리가 둥근 사각형 952"/>
          <p:cNvSpPr/>
          <p:nvPr/>
        </p:nvSpPr>
        <p:spPr>
          <a:xfrm>
            <a:off x="467148" y="5794979"/>
            <a:ext cx="1114736" cy="207875"/>
          </a:xfrm>
          <a:prstGeom prst="round2SameRect">
            <a:avLst>
              <a:gd name="adj1" fmla="val 0"/>
              <a:gd name="adj2" fmla="val 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lIns="0" tIns="36000" rIns="0" bIns="36000" anchor="ctr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</a:pPr>
            <a:r>
              <a:rPr lang="ko-KR" altLang="en-US" sz="900" b="1" kern="0" smtClean="0">
                <a:solidFill>
                  <a:schemeClr val="bg1"/>
                </a:solidFill>
                <a:latin typeface="+mn-ea"/>
                <a:sym typeface="Monotype Sorts"/>
              </a:rPr>
              <a:t>민원분류</a:t>
            </a:r>
            <a:endParaRPr lang="ko-KR" altLang="en-US" sz="900" b="1" kern="0" dirty="0">
              <a:solidFill>
                <a:schemeClr val="bg1"/>
              </a:solidFill>
              <a:latin typeface="+mn-ea"/>
              <a:sym typeface="Monotype Sorts"/>
            </a:endParaRPr>
          </a:p>
        </p:txBody>
      </p:sp>
      <p:sp>
        <p:nvSpPr>
          <p:cNvPr id="954" name="양쪽 모서리가 둥근 사각형 953"/>
          <p:cNvSpPr/>
          <p:nvPr/>
        </p:nvSpPr>
        <p:spPr>
          <a:xfrm>
            <a:off x="1633059" y="5794979"/>
            <a:ext cx="1114736" cy="207875"/>
          </a:xfrm>
          <a:prstGeom prst="round2SameRect">
            <a:avLst>
              <a:gd name="adj1" fmla="val 0"/>
              <a:gd name="adj2" fmla="val 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lIns="0" tIns="36000" rIns="0" bIns="36000" anchor="ctr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</a:pPr>
            <a:r>
              <a:rPr lang="ko-KR" altLang="en-US" sz="900" b="1" kern="0" smtClean="0">
                <a:solidFill>
                  <a:schemeClr val="bg1"/>
                </a:solidFill>
                <a:latin typeface="+mn-ea"/>
                <a:sym typeface="Monotype Sorts"/>
              </a:rPr>
              <a:t>소비자피해예측</a:t>
            </a:r>
            <a:endParaRPr lang="ko-KR" altLang="en-US" sz="900" b="1" kern="0" dirty="0">
              <a:solidFill>
                <a:schemeClr val="bg1"/>
              </a:solidFill>
              <a:latin typeface="+mn-ea"/>
              <a:sym typeface="Monotype Sorts"/>
            </a:endParaRPr>
          </a:p>
        </p:txBody>
      </p:sp>
      <p:sp>
        <p:nvSpPr>
          <p:cNvPr id="955" name="양쪽 모서리가 둥근 사각형 954"/>
          <p:cNvSpPr/>
          <p:nvPr/>
        </p:nvSpPr>
        <p:spPr>
          <a:xfrm>
            <a:off x="2799538" y="5794979"/>
            <a:ext cx="1114736" cy="207875"/>
          </a:xfrm>
          <a:prstGeom prst="round2SameRect">
            <a:avLst>
              <a:gd name="adj1" fmla="val 0"/>
              <a:gd name="adj2" fmla="val 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lIns="0" tIns="36000" rIns="0" bIns="36000" anchor="ctr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</a:pPr>
            <a:r>
              <a:rPr lang="ko-KR" altLang="en-US" sz="900" b="1" kern="0" dirty="0" smtClean="0">
                <a:solidFill>
                  <a:schemeClr val="bg1"/>
                </a:solidFill>
                <a:latin typeface="+mn-ea"/>
                <a:sym typeface="Monotype Sorts"/>
              </a:rPr>
              <a:t>신규도출과제</a:t>
            </a:r>
            <a:endParaRPr lang="ko-KR" altLang="en-US" sz="900" b="1" kern="0" dirty="0">
              <a:solidFill>
                <a:schemeClr val="bg1"/>
              </a:solidFill>
              <a:latin typeface="+mn-ea"/>
              <a:sym typeface="Monotype Sorts"/>
            </a:endParaRPr>
          </a:p>
        </p:txBody>
      </p:sp>
      <p:sp>
        <p:nvSpPr>
          <p:cNvPr id="962" name="AutoShape 379"/>
          <p:cNvSpPr>
            <a:spLocks noChangeArrowheads="1"/>
          </p:cNvSpPr>
          <p:nvPr/>
        </p:nvSpPr>
        <p:spPr bwMode="auto">
          <a:xfrm flipH="1">
            <a:off x="6180307" y="2538373"/>
            <a:ext cx="3638912" cy="548806"/>
          </a:xfrm>
          <a:prstGeom prst="roundRect">
            <a:avLst>
              <a:gd name="adj" fmla="val 4708"/>
            </a:avLst>
          </a:prstGeom>
          <a:noFill/>
          <a:ln w="12700">
            <a:solidFill>
              <a:srgbClr val="BEC1C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2FCE4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60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216989" y="2791850"/>
            <a:ext cx="3488912" cy="253833"/>
            <a:chOff x="6216989" y="2655667"/>
            <a:chExt cx="3488912" cy="400691"/>
          </a:xfrm>
        </p:grpSpPr>
        <p:sp>
          <p:nvSpPr>
            <p:cNvPr id="963" name="AutoShape 385"/>
            <p:cNvSpPr>
              <a:spLocks noChangeArrowheads="1"/>
            </p:cNvSpPr>
            <p:nvPr/>
          </p:nvSpPr>
          <p:spPr bwMode="auto">
            <a:xfrm>
              <a:off x="6413559" y="2771270"/>
              <a:ext cx="3154539" cy="175249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C9C9C9"/>
                </a:gs>
                <a:gs pos="50000">
                  <a:srgbClr val="C9C9C9">
                    <a:gamma/>
                    <a:tint val="0"/>
                    <a:invGamma/>
                  </a:srgbClr>
                </a:gs>
                <a:gs pos="100000">
                  <a:srgbClr val="C9C9C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600">
                <a:latin typeface="+mn-ea"/>
              </a:endParaRPr>
            </a:p>
          </p:txBody>
        </p:sp>
        <p:sp>
          <p:nvSpPr>
            <p:cNvPr id="966" name="AutoShape 388"/>
            <p:cNvSpPr>
              <a:spLocks noChangeArrowheads="1"/>
            </p:cNvSpPr>
            <p:nvPr/>
          </p:nvSpPr>
          <p:spPr bwMode="auto">
            <a:xfrm>
              <a:off x="6216989" y="2690563"/>
              <a:ext cx="705344" cy="336662"/>
            </a:xfrm>
            <a:prstGeom prst="chevron">
              <a:avLst>
                <a:gd name="adj" fmla="val 27605"/>
              </a:avLst>
            </a:prstGeom>
            <a:gradFill rotWithShape="1">
              <a:gsLst>
                <a:gs pos="0">
                  <a:srgbClr val="99CCFF">
                    <a:gamma/>
                    <a:tint val="15294"/>
                    <a:invGamma/>
                  </a:srgbClr>
                </a:gs>
                <a:gs pos="100000">
                  <a:srgbClr val="99CCFF"/>
                </a:gs>
              </a:gsLst>
              <a:lin ang="0" scaled="1"/>
            </a:gradFill>
            <a:ln w="635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600">
                <a:latin typeface="+mn-ea"/>
              </a:endParaRPr>
            </a:p>
          </p:txBody>
        </p:sp>
        <p:sp>
          <p:nvSpPr>
            <p:cNvPr id="969" name="AutoShape 391"/>
            <p:cNvSpPr>
              <a:spLocks noChangeArrowheads="1"/>
            </p:cNvSpPr>
            <p:nvPr/>
          </p:nvSpPr>
          <p:spPr bwMode="auto">
            <a:xfrm>
              <a:off x="6918623" y="2690563"/>
              <a:ext cx="705344" cy="336662"/>
            </a:xfrm>
            <a:prstGeom prst="chevron">
              <a:avLst>
                <a:gd name="adj" fmla="val 27605"/>
              </a:avLst>
            </a:prstGeom>
            <a:gradFill rotWithShape="1">
              <a:gsLst>
                <a:gs pos="0">
                  <a:srgbClr val="99CCFF">
                    <a:gamma/>
                    <a:tint val="15294"/>
                    <a:invGamma/>
                  </a:srgbClr>
                </a:gs>
                <a:gs pos="100000">
                  <a:srgbClr val="99CCFF"/>
                </a:gs>
              </a:gsLst>
              <a:lin ang="0" scaled="1"/>
            </a:gradFill>
            <a:ln w="635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600">
                <a:latin typeface="+mn-ea"/>
              </a:endParaRPr>
            </a:p>
          </p:txBody>
        </p:sp>
        <p:sp>
          <p:nvSpPr>
            <p:cNvPr id="970" name="Freeform 392"/>
            <p:cNvSpPr>
              <a:spLocks/>
            </p:cNvSpPr>
            <p:nvPr/>
          </p:nvSpPr>
          <p:spPr bwMode="auto">
            <a:xfrm>
              <a:off x="8259820" y="2748211"/>
              <a:ext cx="78064" cy="209838"/>
            </a:xfrm>
            <a:custGeom>
              <a:avLst/>
              <a:gdLst>
                <a:gd name="T0" fmla="*/ 0 w 99"/>
                <a:gd name="T1" fmla="*/ 0 h 240"/>
                <a:gd name="T2" fmla="*/ 99 w 99"/>
                <a:gd name="T3" fmla="*/ 129 h 240"/>
                <a:gd name="T4" fmla="*/ 12 w 99"/>
                <a:gd name="T5" fmla="*/ 240 h 240"/>
                <a:gd name="T6" fmla="*/ 0 w 99"/>
                <a:gd name="T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C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DDDDDD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600">
                <a:latin typeface="+mn-ea"/>
              </a:endParaRPr>
            </a:p>
          </p:txBody>
        </p:sp>
        <p:sp>
          <p:nvSpPr>
            <p:cNvPr id="971" name="AutoShape 393"/>
            <p:cNvSpPr>
              <a:spLocks noChangeArrowheads="1"/>
            </p:cNvSpPr>
            <p:nvPr/>
          </p:nvSpPr>
          <p:spPr bwMode="auto">
            <a:xfrm>
              <a:off x="7619318" y="2690563"/>
              <a:ext cx="705398" cy="336662"/>
            </a:xfrm>
            <a:prstGeom prst="chevron">
              <a:avLst>
                <a:gd name="adj" fmla="val 33367"/>
              </a:avLst>
            </a:prstGeom>
            <a:gradFill rotWithShape="1">
              <a:gsLst>
                <a:gs pos="0">
                  <a:srgbClr val="99CCFF">
                    <a:gamma/>
                    <a:tint val="15294"/>
                    <a:invGamma/>
                  </a:srgbClr>
                </a:gs>
                <a:gs pos="100000">
                  <a:srgbClr val="99CCFF"/>
                </a:gs>
              </a:gsLst>
              <a:lin ang="0" scaled="1"/>
            </a:gradFill>
            <a:ln w="635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600">
                <a:latin typeface="+mn-ea"/>
              </a:endParaRPr>
            </a:p>
          </p:txBody>
        </p:sp>
        <p:sp>
          <p:nvSpPr>
            <p:cNvPr id="974" name="AutoShape 396"/>
            <p:cNvSpPr>
              <a:spLocks noChangeArrowheads="1"/>
            </p:cNvSpPr>
            <p:nvPr/>
          </p:nvSpPr>
          <p:spPr bwMode="auto">
            <a:xfrm>
              <a:off x="8299323" y="2690563"/>
              <a:ext cx="704952" cy="336662"/>
            </a:xfrm>
            <a:prstGeom prst="chevron">
              <a:avLst>
                <a:gd name="adj" fmla="val 42895"/>
              </a:avLst>
            </a:prstGeom>
            <a:gradFill rotWithShape="1">
              <a:gsLst>
                <a:gs pos="0">
                  <a:srgbClr val="99CCFF">
                    <a:gamma/>
                    <a:tint val="15294"/>
                    <a:invGamma/>
                  </a:srgbClr>
                </a:gs>
                <a:gs pos="100000">
                  <a:srgbClr val="99CCFF"/>
                </a:gs>
              </a:gsLst>
              <a:lin ang="0" scaled="1"/>
            </a:gradFill>
            <a:ln w="635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600">
                <a:latin typeface="+mn-ea"/>
              </a:endParaRPr>
            </a:p>
          </p:txBody>
        </p:sp>
        <p:sp>
          <p:nvSpPr>
            <p:cNvPr id="977" name="AutoShape 399"/>
            <p:cNvSpPr>
              <a:spLocks noChangeArrowheads="1"/>
            </p:cNvSpPr>
            <p:nvPr/>
          </p:nvSpPr>
          <p:spPr bwMode="auto">
            <a:xfrm>
              <a:off x="9000951" y="2690563"/>
              <a:ext cx="704950" cy="336662"/>
            </a:xfrm>
            <a:prstGeom prst="chevron">
              <a:avLst>
                <a:gd name="adj" fmla="val 42895"/>
              </a:avLst>
            </a:prstGeom>
            <a:gradFill rotWithShape="1">
              <a:gsLst>
                <a:gs pos="0">
                  <a:srgbClr val="99CCFF">
                    <a:gamma/>
                    <a:tint val="15294"/>
                    <a:invGamma/>
                  </a:srgbClr>
                </a:gs>
                <a:gs pos="100000">
                  <a:srgbClr val="99CCFF"/>
                </a:gs>
              </a:gsLst>
              <a:lin ang="0" scaled="1"/>
            </a:gradFill>
            <a:ln w="635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600">
                <a:latin typeface="+mn-ea"/>
              </a:endParaRPr>
            </a:p>
          </p:txBody>
        </p:sp>
        <p:sp>
          <p:nvSpPr>
            <p:cNvPr id="978" name="Text Box 400"/>
            <p:cNvSpPr txBox="1">
              <a:spLocks noChangeArrowheads="1"/>
            </p:cNvSpPr>
            <p:nvPr/>
          </p:nvSpPr>
          <p:spPr bwMode="auto">
            <a:xfrm>
              <a:off x="6378413" y="2655667"/>
              <a:ext cx="361860" cy="394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4880" tIns="32440" rIns="64880" bIns="32440" anchor="ctr">
              <a:spAutoFit/>
            </a:bodyPr>
            <a:lstStyle>
              <a:lvl1pPr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2385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64770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97313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29698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7541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2113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6685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1257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600" smtClean="0">
                  <a:latin typeface="+mn-ea"/>
                  <a:ea typeface="+mn-ea"/>
                </a:rPr>
                <a:t>데이터</a:t>
              </a:r>
              <a:endParaRPr lang="en-US" altLang="ko-KR" sz="600" smtClean="0">
                <a:latin typeface="+mn-ea"/>
                <a:ea typeface="+mn-ea"/>
              </a:endParaRPr>
            </a:p>
            <a:p>
              <a:pPr algn="ctr" eaLnBrk="1" hangingPunct="1"/>
              <a:r>
                <a:rPr lang="ko-KR" altLang="en-US" sz="600" smtClean="0">
                  <a:latin typeface="+mn-ea"/>
                  <a:ea typeface="+mn-ea"/>
                </a:rPr>
                <a:t>수집</a:t>
              </a:r>
              <a:endParaRPr lang="ko-KR" altLang="en-US" sz="600">
                <a:latin typeface="+mn-ea"/>
                <a:ea typeface="+mn-ea"/>
              </a:endParaRPr>
            </a:p>
          </p:txBody>
        </p:sp>
        <p:sp>
          <p:nvSpPr>
            <p:cNvPr id="979" name="Text Box 401"/>
            <p:cNvSpPr txBox="1">
              <a:spLocks noChangeArrowheads="1"/>
            </p:cNvSpPr>
            <p:nvPr/>
          </p:nvSpPr>
          <p:spPr bwMode="auto">
            <a:xfrm>
              <a:off x="7100739" y="2655667"/>
              <a:ext cx="361860" cy="394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4880" tIns="32440" rIns="64880" bIns="32440" anchor="ctr">
              <a:spAutoFit/>
            </a:bodyPr>
            <a:lstStyle>
              <a:lvl1pPr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2385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64770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97313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29698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7541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2113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6685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1257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600">
                  <a:latin typeface="+mn-ea"/>
                  <a:ea typeface="+mn-ea"/>
                </a:rPr>
                <a:t>데이터</a:t>
              </a:r>
              <a:endParaRPr lang="en-US" altLang="ko-KR" sz="600">
                <a:latin typeface="+mn-ea"/>
                <a:ea typeface="+mn-ea"/>
              </a:endParaRPr>
            </a:p>
            <a:p>
              <a:pPr algn="ctr" eaLnBrk="1" hangingPunct="1"/>
              <a:r>
                <a:rPr lang="ko-KR" altLang="en-US" sz="600">
                  <a:latin typeface="+mn-ea"/>
                  <a:ea typeface="+mn-ea"/>
                </a:rPr>
                <a:t>전처리</a:t>
              </a:r>
            </a:p>
          </p:txBody>
        </p:sp>
        <p:sp>
          <p:nvSpPr>
            <p:cNvPr id="980" name="Text Box 402"/>
            <p:cNvSpPr txBox="1">
              <a:spLocks noChangeArrowheads="1"/>
            </p:cNvSpPr>
            <p:nvPr/>
          </p:nvSpPr>
          <p:spPr bwMode="auto">
            <a:xfrm>
              <a:off x="7785917" y="2661433"/>
              <a:ext cx="361860" cy="394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4880" tIns="32440" rIns="64880" bIns="32440" anchor="ctr">
              <a:spAutoFit/>
            </a:bodyPr>
            <a:lstStyle>
              <a:lvl1pPr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2385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64770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97313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29698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7541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2113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6685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1257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600">
                  <a:latin typeface="+mn-ea"/>
                  <a:ea typeface="+mn-ea"/>
                </a:rPr>
                <a:t>데이터</a:t>
              </a:r>
              <a:endParaRPr lang="en-US" altLang="ko-KR" sz="600">
                <a:latin typeface="+mn-ea"/>
                <a:ea typeface="+mn-ea"/>
              </a:endParaRPr>
            </a:p>
            <a:p>
              <a:pPr algn="ctr" eaLnBrk="1" hangingPunct="1"/>
              <a:r>
                <a:rPr lang="ko-KR" altLang="en-US" sz="600">
                  <a:latin typeface="+mn-ea"/>
                  <a:ea typeface="+mn-ea"/>
                </a:rPr>
                <a:t>저장</a:t>
              </a:r>
            </a:p>
          </p:txBody>
        </p:sp>
        <p:sp>
          <p:nvSpPr>
            <p:cNvPr id="981" name="Text Box 403"/>
            <p:cNvSpPr txBox="1">
              <a:spLocks noChangeArrowheads="1"/>
            </p:cNvSpPr>
            <p:nvPr/>
          </p:nvSpPr>
          <p:spPr bwMode="auto">
            <a:xfrm>
              <a:off x="8496486" y="2661432"/>
              <a:ext cx="361860" cy="394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4880" tIns="32440" rIns="64880" bIns="32440" anchor="ctr">
              <a:spAutoFit/>
            </a:bodyPr>
            <a:lstStyle>
              <a:lvl1pPr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2385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64770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97313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29698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7541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2113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6685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1257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600" smtClean="0">
                  <a:latin typeface="+mn-ea"/>
                  <a:ea typeface="+mn-ea"/>
                </a:rPr>
                <a:t>데이터</a:t>
              </a:r>
              <a:endParaRPr lang="en-US" altLang="ko-KR" sz="600" smtClean="0">
                <a:latin typeface="+mn-ea"/>
                <a:ea typeface="+mn-ea"/>
              </a:endParaRPr>
            </a:p>
            <a:p>
              <a:pPr algn="ctr" eaLnBrk="1" hangingPunct="1"/>
              <a:r>
                <a:rPr lang="ko-KR" altLang="en-US" sz="600" smtClean="0">
                  <a:latin typeface="+mn-ea"/>
                  <a:ea typeface="+mn-ea"/>
                </a:rPr>
                <a:t>분석</a:t>
              </a:r>
              <a:endParaRPr lang="ko-KR" altLang="en-US" sz="600">
                <a:latin typeface="+mn-ea"/>
                <a:ea typeface="+mn-ea"/>
              </a:endParaRPr>
            </a:p>
          </p:txBody>
        </p:sp>
        <p:sp>
          <p:nvSpPr>
            <p:cNvPr id="982" name="Text Box 404"/>
            <p:cNvSpPr txBox="1">
              <a:spLocks noChangeArrowheads="1"/>
            </p:cNvSpPr>
            <p:nvPr/>
          </p:nvSpPr>
          <p:spPr bwMode="auto">
            <a:xfrm>
              <a:off x="9236591" y="2734308"/>
              <a:ext cx="284915" cy="249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4880" tIns="32440" rIns="64880" bIns="32440" anchor="ctr">
              <a:spAutoFit/>
            </a:bodyPr>
            <a:lstStyle>
              <a:lvl1pPr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2385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647700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97313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296988" defTabSz="6477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7541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2113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6685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125788" defTabSz="6477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600" smtClean="0">
                  <a:latin typeface="+mn-ea"/>
                  <a:ea typeface="+mn-ea"/>
                </a:rPr>
                <a:t>폐기</a:t>
              </a:r>
              <a:endParaRPr lang="ko-KR" altLang="en-US" sz="600">
                <a:latin typeface="+mn-ea"/>
                <a:ea typeface="+mn-ea"/>
              </a:endParaRPr>
            </a:p>
          </p:txBody>
        </p:sp>
      </p:grpSp>
      <p:pic>
        <p:nvPicPr>
          <p:cNvPr id="989" name="그림 9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1025" y="2265201"/>
            <a:ext cx="909936" cy="482728"/>
          </a:xfrm>
          <a:prstGeom prst="rect">
            <a:avLst/>
          </a:prstGeom>
        </p:spPr>
      </p:pic>
      <p:sp>
        <p:nvSpPr>
          <p:cNvPr id="990" name="양쪽 모서리가 둥근 사각형 989"/>
          <p:cNvSpPr/>
          <p:nvPr/>
        </p:nvSpPr>
        <p:spPr bwMode="gray">
          <a:xfrm>
            <a:off x="6171918" y="2332555"/>
            <a:ext cx="3633681" cy="208571"/>
          </a:xfrm>
          <a:prstGeom prst="round2SameRect">
            <a:avLst>
              <a:gd name="adj1" fmla="val 11268"/>
              <a:gd name="adj2" fmla="val 0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 defTabSz="914400"/>
            <a:r>
              <a:rPr lang="ko-KR" altLang="en-US" sz="8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정보생명주기관리</a:t>
            </a:r>
            <a:r>
              <a:rPr lang="en-US" altLang="ko-KR" sz="8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(ILM)</a:t>
            </a:r>
            <a:endParaRPr lang="en-US" altLang="ko-KR" sz="8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995" name="TextBox 994"/>
          <p:cNvSpPr txBox="1"/>
          <p:nvPr/>
        </p:nvSpPr>
        <p:spPr>
          <a:xfrm>
            <a:off x="5420964" y="5486334"/>
            <a:ext cx="589559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/>
            <a:r>
              <a:rPr lang="ko-KR" altLang="en-US" sz="400" dirty="0" smtClean="0"/>
              <a:t>개인정보비식별</a:t>
            </a:r>
            <a:r>
              <a:rPr lang="en-US" altLang="ko-KR" sz="400" dirty="0" smtClean="0"/>
              <a:t>(18</a:t>
            </a:r>
            <a:r>
              <a:rPr lang="ko-KR" altLang="en-US" sz="400" dirty="0" smtClean="0"/>
              <a:t>종</a:t>
            </a:r>
            <a:r>
              <a:rPr lang="en-US" altLang="ko-KR" sz="400" dirty="0" smtClean="0"/>
              <a:t>)</a:t>
            </a:r>
          </a:p>
          <a:p>
            <a:pPr algn="ctr"/>
            <a:r>
              <a:rPr lang="ko-KR" altLang="en-US" sz="400" dirty="0" err="1" smtClean="0"/>
              <a:t>기술적용</a:t>
            </a:r>
            <a:endParaRPr lang="en-US" altLang="ko-KR" sz="400" dirty="0" smtClean="0"/>
          </a:p>
        </p:txBody>
      </p:sp>
      <p:sp>
        <p:nvSpPr>
          <p:cNvPr id="997" name="AutoShape 359"/>
          <p:cNvSpPr>
            <a:spLocks noChangeArrowheads="1"/>
          </p:cNvSpPr>
          <p:nvPr/>
        </p:nvSpPr>
        <p:spPr bwMode="auto">
          <a:xfrm rot="16200000">
            <a:off x="4871045" y="5471374"/>
            <a:ext cx="588263" cy="160089"/>
          </a:xfrm>
          <a:prstGeom prst="leftRightArrow">
            <a:avLst>
              <a:gd name="adj1" fmla="val 52611"/>
              <a:gd name="adj2" fmla="val 41288"/>
            </a:avLst>
          </a:prstGeom>
          <a:gradFill rotWithShape="1">
            <a:gsLst>
              <a:gs pos="0">
                <a:srgbClr val="99CCFF"/>
              </a:gs>
              <a:gs pos="50000">
                <a:srgbClr val="99CCFF">
                  <a:gamma/>
                  <a:tint val="0"/>
                  <a:invGamma/>
                </a:srgbClr>
              </a:gs>
              <a:gs pos="100000">
                <a:srgbClr val="99CCFF"/>
              </a:gs>
            </a:gsLst>
            <a:lin ang="0" scaled="1"/>
          </a:gradFill>
          <a:ln w="9525">
            <a:noFill/>
            <a:miter lim="800000"/>
            <a:headEnd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99" name="모서리가 둥근 직사각형 998"/>
          <p:cNvSpPr/>
          <p:nvPr/>
        </p:nvSpPr>
        <p:spPr bwMode="gray">
          <a:xfrm>
            <a:off x="11078541" y="3253217"/>
            <a:ext cx="1340057" cy="1416245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grpSp>
        <p:nvGrpSpPr>
          <p:cNvPr id="1000" name="그룹 999"/>
          <p:cNvGrpSpPr/>
          <p:nvPr/>
        </p:nvGrpSpPr>
        <p:grpSpPr>
          <a:xfrm>
            <a:off x="11074283" y="2952502"/>
            <a:ext cx="1344664" cy="295744"/>
            <a:chOff x="835391" y="7139366"/>
            <a:chExt cx="3409332" cy="295744"/>
          </a:xfrm>
        </p:grpSpPr>
        <p:sp>
          <p:nvSpPr>
            <p:cNvPr id="1001" name="AutoShape 161"/>
            <p:cNvSpPr>
              <a:spLocks noChangeArrowheads="1"/>
            </p:cNvSpPr>
            <p:nvPr/>
          </p:nvSpPr>
          <p:spPr bwMode="gray">
            <a:xfrm>
              <a:off x="835391" y="7158536"/>
              <a:ext cx="3409332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1002" name="그룹 62"/>
            <p:cNvGrpSpPr>
              <a:grpSpLocks/>
            </p:cNvGrpSpPr>
            <p:nvPr/>
          </p:nvGrpSpPr>
          <p:grpSpPr bwMode="gray">
            <a:xfrm>
              <a:off x="1135884" y="7139366"/>
              <a:ext cx="2785602" cy="295744"/>
              <a:chOff x="1268686" y="4352839"/>
              <a:chExt cx="4320628" cy="361391"/>
            </a:xfrm>
          </p:grpSpPr>
          <p:sp>
            <p:nvSpPr>
              <p:cNvPr id="1003" name="직사각형 1002"/>
              <p:cNvSpPr/>
              <p:nvPr/>
            </p:nvSpPr>
            <p:spPr bwMode="gray">
              <a:xfrm>
                <a:off x="1268686" y="4352839"/>
                <a:ext cx="4320628" cy="3366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100" b="1" spc="-10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DW/DM</a:t>
                </a:r>
                <a:r>
                  <a:rPr lang="ko-KR" altLang="en-US" sz="1100" b="1" spc="-10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적재</a:t>
                </a:r>
              </a:p>
            </p:txBody>
          </p:sp>
          <p:sp>
            <p:nvSpPr>
              <p:cNvPr id="1004" name="직사각형 1003"/>
              <p:cNvSpPr/>
              <p:nvPr/>
            </p:nvSpPr>
            <p:spPr bwMode="gray">
              <a:xfrm>
                <a:off x="1268686" y="4353178"/>
                <a:ext cx="4320628" cy="3610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100" b="1" spc="-100" dirty="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DW/DM</a:t>
                </a:r>
                <a:r>
                  <a:rPr lang="ko-KR" altLang="en-US" sz="1100" b="1" spc="-100" dirty="0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적재</a:t>
                </a:r>
                <a:endParaRPr lang="ko-KR" altLang="en-US" sz="1100" b="1" spc="-100" dirty="0">
                  <a:solidFill>
                    <a:srgbClr val="0070C0"/>
                  </a:solidFill>
                  <a:latin typeface="+mn-ea"/>
                  <a:sym typeface="Monotype Sorts" pitchFamily="2" charset="2"/>
                </a:endParaRPr>
              </a:p>
            </p:txBody>
          </p:sp>
        </p:grpSp>
      </p:grpSp>
      <p:pic>
        <p:nvPicPr>
          <p:cNvPr id="1006" name="그림 10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2900" y="3335577"/>
            <a:ext cx="1191583" cy="648877"/>
          </a:xfrm>
          <a:prstGeom prst="rect">
            <a:avLst/>
          </a:prstGeom>
        </p:spPr>
      </p:pic>
      <p:grpSp>
        <p:nvGrpSpPr>
          <p:cNvPr id="1007" name="그룹 1006"/>
          <p:cNvGrpSpPr/>
          <p:nvPr/>
        </p:nvGrpSpPr>
        <p:grpSpPr>
          <a:xfrm>
            <a:off x="11260289" y="4073823"/>
            <a:ext cx="450871" cy="244007"/>
            <a:chOff x="4942893" y="2794680"/>
            <a:chExt cx="702706" cy="411410"/>
          </a:xfrm>
        </p:grpSpPr>
        <p:pic>
          <p:nvPicPr>
            <p:cNvPr id="1008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9" name="TextBox 1008"/>
            <p:cNvSpPr txBox="1"/>
            <p:nvPr/>
          </p:nvSpPr>
          <p:spPr bwMode="auto">
            <a:xfrm>
              <a:off x="5300573" y="3019234"/>
              <a:ext cx="65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010" name="모서리가 둥근 직사각형 1009"/>
          <p:cNvSpPr/>
          <p:nvPr/>
        </p:nvSpPr>
        <p:spPr bwMode="gray">
          <a:xfrm>
            <a:off x="11078541" y="5149780"/>
            <a:ext cx="1340057" cy="2213409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grpSp>
        <p:nvGrpSpPr>
          <p:cNvPr id="1011" name="그룹 1010"/>
          <p:cNvGrpSpPr/>
          <p:nvPr/>
        </p:nvGrpSpPr>
        <p:grpSpPr>
          <a:xfrm>
            <a:off x="11074283" y="4848482"/>
            <a:ext cx="1344664" cy="295182"/>
            <a:chOff x="835391" y="7138783"/>
            <a:chExt cx="3409332" cy="295182"/>
          </a:xfrm>
        </p:grpSpPr>
        <p:sp>
          <p:nvSpPr>
            <p:cNvPr id="1012" name="AutoShape 161"/>
            <p:cNvSpPr>
              <a:spLocks noChangeArrowheads="1"/>
            </p:cNvSpPr>
            <p:nvPr/>
          </p:nvSpPr>
          <p:spPr bwMode="gray">
            <a:xfrm>
              <a:off x="835391" y="7158536"/>
              <a:ext cx="3409332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1013" name="그룹 62"/>
            <p:cNvGrpSpPr>
              <a:grpSpLocks/>
            </p:cNvGrpSpPr>
            <p:nvPr/>
          </p:nvGrpSpPr>
          <p:grpSpPr bwMode="gray">
            <a:xfrm>
              <a:off x="1135884" y="7138783"/>
              <a:ext cx="2785602" cy="276051"/>
              <a:chOff x="1268686" y="4352118"/>
              <a:chExt cx="4320628" cy="337326"/>
            </a:xfrm>
          </p:grpSpPr>
          <p:sp>
            <p:nvSpPr>
              <p:cNvPr id="1014" name="직사각형 1013"/>
              <p:cNvSpPr/>
              <p:nvPr/>
            </p:nvSpPr>
            <p:spPr bwMode="gray">
              <a:xfrm>
                <a:off x="1268686" y="4352839"/>
                <a:ext cx="4320628" cy="3366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100" b="1" spc="-100" dirty="0" err="1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지방출장소</a:t>
                </a:r>
                <a:endParaRPr lang="ko-KR" altLang="en-US" sz="11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1015" name="직사각형 1014"/>
              <p:cNvSpPr/>
              <p:nvPr/>
            </p:nvSpPr>
            <p:spPr bwMode="gray">
              <a:xfrm>
                <a:off x="1268686" y="4352118"/>
                <a:ext cx="4320628" cy="336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100" b="1" spc="-100" dirty="0" err="1" smtClean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지방출장소</a:t>
                </a:r>
                <a:endParaRPr lang="ko-KR" altLang="en-US" sz="1100" b="1" spc="-100" dirty="0">
                  <a:solidFill>
                    <a:srgbClr val="0070C0"/>
                  </a:solidFill>
                  <a:latin typeface="+mn-ea"/>
                  <a:sym typeface="Monotype Sorts" pitchFamily="2" charset="2"/>
                </a:endParaRPr>
              </a:p>
            </p:txBody>
          </p:sp>
        </p:grpSp>
      </p:grpSp>
      <p:pic>
        <p:nvPicPr>
          <p:cNvPr id="1021" name="Picture 11" descr="C:\Users\wslee\Desktop\28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gray">
          <a:xfrm>
            <a:off x="11534182" y="5232784"/>
            <a:ext cx="286774" cy="330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그룹 1022"/>
          <p:cNvGrpSpPr/>
          <p:nvPr/>
        </p:nvGrpSpPr>
        <p:grpSpPr>
          <a:xfrm>
            <a:off x="11759914" y="4073823"/>
            <a:ext cx="450871" cy="244007"/>
            <a:chOff x="4942893" y="2794680"/>
            <a:chExt cx="702706" cy="411410"/>
          </a:xfrm>
        </p:grpSpPr>
        <p:pic>
          <p:nvPicPr>
            <p:cNvPr id="1024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" name="TextBox 1024"/>
            <p:cNvSpPr txBox="1"/>
            <p:nvPr/>
          </p:nvSpPr>
          <p:spPr bwMode="auto">
            <a:xfrm>
              <a:off x="5300573" y="3019234"/>
              <a:ext cx="65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26" name="그룹 1025"/>
          <p:cNvGrpSpPr/>
          <p:nvPr/>
        </p:nvGrpSpPr>
        <p:grpSpPr>
          <a:xfrm>
            <a:off x="11260289" y="4373102"/>
            <a:ext cx="450871" cy="244007"/>
            <a:chOff x="4942893" y="2794680"/>
            <a:chExt cx="702706" cy="411410"/>
          </a:xfrm>
        </p:grpSpPr>
        <p:pic>
          <p:nvPicPr>
            <p:cNvPr id="1027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8" name="TextBox 1027"/>
            <p:cNvSpPr txBox="1"/>
            <p:nvPr/>
          </p:nvSpPr>
          <p:spPr bwMode="auto">
            <a:xfrm>
              <a:off x="5300573" y="3019234"/>
              <a:ext cx="65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29" name="그룹 1028"/>
          <p:cNvGrpSpPr/>
          <p:nvPr/>
        </p:nvGrpSpPr>
        <p:grpSpPr>
          <a:xfrm>
            <a:off x="11759914" y="4373102"/>
            <a:ext cx="450871" cy="244007"/>
            <a:chOff x="4942893" y="2794680"/>
            <a:chExt cx="702706" cy="411410"/>
          </a:xfrm>
        </p:grpSpPr>
        <p:pic>
          <p:nvPicPr>
            <p:cNvPr id="1030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TextBox 1030"/>
            <p:cNvSpPr txBox="1"/>
            <p:nvPr/>
          </p:nvSpPr>
          <p:spPr bwMode="auto">
            <a:xfrm>
              <a:off x="5300573" y="3019234"/>
              <a:ext cx="65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35" name="그룹 1034"/>
          <p:cNvGrpSpPr/>
          <p:nvPr/>
        </p:nvGrpSpPr>
        <p:grpSpPr>
          <a:xfrm>
            <a:off x="5101927" y="5432056"/>
            <a:ext cx="299316" cy="229999"/>
            <a:chOff x="5205288" y="5387348"/>
            <a:chExt cx="430523" cy="330820"/>
          </a:xfrm>
        </p:grpSpPr>
        <p:pic>
          <p:nvPicPr>
            <p:cNvPr id="1033" name="그림 1032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5205288" y="5486917"/>
              <a:ext cx="212984" cy="227684"/>
            </a:xfrm>
            <a:prstGeom prst="rect">
              <a:avLst/>
            </a:prstGeom>
          </p:spPr>
        </p:pic>
        <p:pic>
          <p:nvPicPr>
            <p:cNvPr id="1034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5349037" y="5387348"/>
              <a:ext cx="286774" cy="330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9" name="그룹 1038"/>
          <p:cNvGrpSpPr/>
          <p:nvPr/>
        </p:nvGrpSpPr>
        <p:grpSpPr>
          <a:xfrm>
            <a:off x="6301093" y="4710312"/>
            <a:ext cx="486031" cy="407619"/>
            <a:chOff x="8317646" y="3482785"/>
            <a:chExt cx="486031" cy="407619"/>
          </a:xfrm>
        </p:grpSpPr>
        <p:sp>
          <p:nvSpPr>
            <p:cNvPr id="1036" name="직사각형 1035"/>
            <p:cNvSpPr/>
            <p:nvPr/>
          </p:nvSpPr>
          <p:spPr bwMode="gray">
            <a:xfrm>
              <a:off x="8317646" y="3674960"/>
              <a:ext cx="48603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NameNode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(HDFS)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37" name="그림 1036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03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4" name="그룹 1043"/>
          <p:cNvGrpSpPr/>
          <p:nvPr/>
        </p:nvGrpSpPr>
        <p:grpSpPr>
          <a:xfrm>
            <a:off x="11042225" y="1920280"/>
            <a:ext cx="580608" cy="407619"/>
            <a:chOff x="8270360" y="3482785"/>
            <a:chExt cx="580608" cy="407619"/>
          </a:xfrm>
        </p:grpSpPr>
        <p:sp>
          <p:nvSpPr>
            <p:cNvPr id="1045" name="직사각형 1044"/>
            <p:cNvSpPr/>
            <p:nvPr/>
          </p:nvSpPr>
          <p:spPr bwMode="gray">
            <a:xfrm>
              <a:off x="8270360" y="3674960"/>
              <a:ext cx="5806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Tableau Server</a:t>
              </a:r>
              <a:endParaRPr lang="en-US" altLang="ko-KR" sz="500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lvl="0" algn="ctr"/>
              <a:r>
                <a:rPr lang="en-US" altLang="ko-KR" sz="300" dirty="0">
                  <a:solidFill>
                    <a:schemeClr val="accent5">
                      <a:lumMod val="75000"/>
                    </a:schemeClr>
                  </a:solidFill>
                </a:rPr>
                <a:t>(U3)</a:t>
              </a:r>
            </a:p>
          </p:txBody>
        </p:sp>
        <p:pic>
          <p:nvPicPr>
            <p:cNvPr id="1046" name="그림 1045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047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8" name="그룹 1047"/>
          <p:cNvGrpSpPr/>
          <p:nvPr/>
        </p:nvGrpSpPr>
        <p:grpSpPr>
          <a:xfrm>
            <a:off x="5997931" y="3894614"/>
            <a:ext cx="522900" cy="407619"/>
            <a:chOff x="8299215" y="3482785"/>
            <a:chExt cx="522900" cy="407619"/>
          </a:xfrm>
        </p:grpSpPr>
        <p:sp>
          <p:nvSpPr>
            <p:cNvPr id="1049" name="직사각형 1048"/>
            <p:cNvSpPr/>
            <p:nvPr/>
          </p:nvSpPr>
          <p:spPr bwMode="gray">
            <a:xfrm>
              <a:off x="8299215" y="3674960"/>
              <a:ext cx="5229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NFSGateway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(HDFS)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50" name="그림 1049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051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0" name="그림 1059" descr="1323341493_pignon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 bwMode="gray">
          <a:xfrm>
            <a:off x="10558869" y="1953333"/>
            <a:ext cx="181071" cy="193568"/>
          </a:xfrm>
          <a:prstGeom prst="rect">
            <a:avLst/>
          </a:prstGeom>
        </p:spPr>
      </p:pic>
      <p:pic>
        <p:nvPicPr>
          <p:cNvPr id="1061" name="Picture 11" descr="C:\Users\wslee\Desktop\28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gray">
          <a:xfrm>
            <a:off x="10660300" y="1973139"/>
            <a:ext cx="159281" cy="183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그룹 1061"/>
          <p:cNvGrpSpPr/>
          <p:nvPr/>
        </p:nvGrpSpPr>
        <p:grpSpPr>
          <a:xfrm>
            <a:off x="6690404" y="4710312"/>
            <a:ext cx="622286" cy="407619"/>
            <a:chOff x="8249520" y="3482785"/>
            <a:chExt cx="622286" cy="407619"/>
          </a:xfrm>
        </p:grpSpPr>
        <p:sp>
          <p:nvSpPr>
            <p:cNvPr id="1063" name="직사각형 1062"/>
            <p:cNvSpPr/>
            <p:nvPr/>
          </p:nvSpPr>
          <p:spPr bwMode="gray">
            <a:xfrm>
              <a:off x="8249520" y="3674960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Metrics Monitor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(Ambari Metrics)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64" name="그림 1063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065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6" name="그룹 1065"/>
          <p:cNvGrpSpPr/>
          <p:nvPr/>
        </p:nvGrpSpPr>
        <p:grpSpPr>
          <a:xfrm>
            <a:off x="8110356" y="4710312"/>
            <a:ext cx="516488" cy="407619"/>
            <a:chOff x="8302418" y="3482785"/>
            <a:chExt cx="516488" cy="407619"/>
          </a:xfrm>
        </p:grpSpPr>
        <p:sp>
          <p:nvSpPr>
            <p:cNvPr id="1067" name="직사각형 1066"/>
            <p:cNvSpPr/>
            <p:nvPr/>
          </p:nvSpPr>
          <p:spPr bwMode="gray">
            <a:xfrm>
              <a:off x="8302418" y="3674960"/>
              <a:ext cx="5164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SNameNode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(HDFS)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68" name="그림 1067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069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0" name="그룹 1069"/>
          <p:cNvGrpSpPr/>
          <p:nvPr/>
        </p:nvGrpSpPr>
        <p:grpSpPr>
          <a:xfrm>
            <a:off x="8657206" y="4710312"/>
            <a:ext cx="561372" cy="407619"/>
            <a:chOff x="8279979" y="3482785"/>
            <a:chExt cx="561372" cy="407619"/>
          </a:xfrm>
        </p:grpSpPr>
        <p:sp>
          <p:nvSpPr>
            <p:cNvPr id="1071" name="직사각형 1070"/>
            <p:cNvSpPr/>
            <p:nvPr/>
          </p:nvSpPr>
          <p:spPr bwMode="gray">
            <a:xfrm>
              <a:off x="8279979" y="3674960"/>
              <a:ext cx="56137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History Server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(MapReduce2)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72" name="그림 1071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073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그룹 1073"/>
          <p:cNvGrpSpPr/>
          <p:nvPr/>
        </p:nvGrpSpPr>
        <p:grpSpPr>
          <a:xfrm>
            <a:off x="9197924" y="4710312"/>
            <a:ext cx="521298" cy="407619"/>
            <a:chOff x="8300015" y="3482785"/>
            <a:chExt cx="521298" cy="407619"/>
          </a:xfrm>
        </p:grpSpPr>
        <p:sp>
          <p:nvSpPr>
            <p:cNvPr id="1075" name="직사각형 1074"/>
            <p:cNvSpPr/>
            <p:nvPr/>
          </p:nvSpPr>
          <p:spPr bwMode="gray">
            <a:xfrm>
              <a:off x="8300015" y="3674960"/>
              <a:ext cx="52129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Oozie Server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(Oozie)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76" name="그림 1075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077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2" name="그룹 1081"/>
          <p:cNvGrpSpPr/>
          <p:nvPr/>
        </p:nvGrpSpPr>
        <p:grpSpPr>
          <a:xfrm>
            <a:off x="6131488" y="5393577"/>
            <a:ext cx="720070" cy="407619"/>
            <a:chOff x="8200629" y="3482785"/>
            <a:chExt cx="720070" cy="407619"/>
          </a:xfrm>
        </p:grpSpPr>
        <p:sp>
          <p:nvSpPr>
            <p:cNvPr id="1083" name="직사각형 1082"/>
            <p:cNvSpPr/>
            <p:nvPr/>
          </p:nvSpPr>
          <p:spPr bwMode="gray">
            <a:xfrm>
              <a:off x="8200629" y="3674960"/>
              <a:ext cx="72007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bg1"/>
                  </a:solidFill>
                </a:rPr>
                <a:t>App Timeline Server</a:t>
              </a:r>
            </a:p>
            <a:p>
              <a:pPr lvl="0" algn="ctr"/>
              <a:r>
                <a:rPr lang="en-US" altLang="ko-KR" sz="300" smtClean="0">
                  <a:solidFill>
                    <a:schemeClr val="bg1"/>
                  </a:solidFill>
                </a:rPr>
                <a:t>(Yarn)</a:t>
              </a:r>
              <a:endParaRPr lang="en-US" altLang="ko-KR" sz="300" dirty="0">
                <a:solidFill>
                  <a:schemeClr val="bg1"/>
                </a:solidFill>
              </a:endParaRPr>
            </a:p>
          </p:txBody>
        </p:sp>
        <p:pic>
          <p:nvPicPr>
            <p:cNvPr id="1084" name="그림 1083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085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2" name="양쪽 모서리가 둥근 사각형 1101"/>
          <p:cNvSpPr/>
          <p:nvPr/>
        </p:nvSpPr>
        <p:spPr bwMode="gray">
          <a:xfrm>
            <a:off x="6247267" y="6101093"/>
            <a:ext cx="2461981" cy="140934"/>
          </a:xfrm>
          <a:prstGeom prst="round2SameRect">
            <a:avLst>
              <a:gd name="adj1" fmla="val 11268"/>
              <a:gd name="adj2" fmla="val 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lIns="0" tIns="36000" rIns="0" bIns="36000" anchor="ctr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/>
            </a:pPr>
            <a:r>
              <a:rPr lang="en-US" altLang="ko-KR" sz="7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ServiceNode</a:t>
            </a:r>
            <a:endParaRPr lang="en-US" altLang="ko-KR" sz="7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1103" name="모서리가 둥근 직사각형 1102"/>
          <p:cNvSpPr/>
          <p:nvPr/>
        </p:nvSpPr>
        <p:spPr bwMode="gray">
          <a:xfrm>
            <a:off x="6242185" y="6242026"/>
            <a:ext cx="2467063" cy="1091838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sp>
        <p:nvSpPr>
          <p:cNvPr id="1108" name="양쪽 모서리가 둥근 사각형 1107"/>
          <p:cNvSpPr/>
          <p:nvPr/>
        </p:nvSpPr>
        <p:spPr bwMode="gray">
          <a:xfrm>
            <a:off x="8774601" y="6101093"/>
            <a:ext cx="984025" cy="140934"/>
          </a:xfrm>
          <a:prstGeom prst="round2SameRect">
            <a:avLst>
              <a:gd name="adj1" fmla="val 11268"/>
              <a:gd name="adj2" fmla="val 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lIns="0" tIns="36000" rIns="0" bIns="36000" anchor="ctr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/>
            </a:pPr>
            <a:r>
              <a:rPr lang="en-US" altLang="ko-KR" sz="7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DataNode</a:t>
            </a:r>
            <a:r>
              <a:rPr lang="en-US" altLang="ko-KR" sz="7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 1~20</a:t>
            </a:r>
            <a:endParaRPr lang="en-US" altLang="ko-KR" sz="7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1109" name="모서리가 둥근 직사각형 1108"/>
          <p:cNvSpPr/>
          <p:nvPr/>
        </p:nvSpPr>
        <p:spPr bwMode="gray">
          <a:xfrm>
            <a:off x="8774950" y="6242026"/>
            <a:ext cx="983677" cy="1091838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grpSp>
        <p:nvGrpSpPr>
          <p:cNvPr id="1110" name="그룹 1109"/>
          <p:cNvGrpSpPr/>
          <p:nvPr/>
        </p:nvGrpSpPr>
        <p:grpSpPr>
          <a:xfrm>
            <a:off x="8086315" y="3453181"/>
            <a:ext cx="564578" cy="438396"/>
            <a:chOff x="8278377" y="3482785"/>
            <a:chExt cx="564578" cy="438396"/>
          </a:xfrm>
        </p:grpSpPr>
        <p:sp>
          <p:nvSpPr>
            <p:cNvPr id="1111" name="직사각형 1110"/>
            <p:cNvSpPr/>
            <p:nvPr/>
          </p:nvSpPr>
          <p:spPr bwMode="gray">
            <a:xfrm>
              <a:off x="8278377" y="3674960"/>
              <a:ext cx="56457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dirty="0" smtClean="0">
                  <a:solidFill>
                    <a:schemeClr val="accent5">
                      <a:lumMod val="75000"/>
                    </a:schemeClr>
                  </a:solidFill>
                </a:rPr>
                <a:t>Deep Learning</a:t>
              </a:r>
            </a:p>
            <a:p>
              <a:pPr lvl="0" algn="ctr"/>
              <a:r>
                <a:rPr lang="en-US" altLang="ko-KR" sz="5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Workstaion</a:t>
              </a:r>
              <a:endParaRPr lang="en-US" altLang="ko-KR" sz="500" b="1" dirty="0" smtClean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112" name="그림 1111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113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4" name="그룹 1113"/>
          <p:cNvGrpSpPr/>
          <p:nvPr/>
        </p:nvGrpSpPr>
        <p:grpSpPr>
          <a:xfrm>
            <a:off x="6244991" y="6378426"/>
            <a:ext cx="598241" cy="407619"/>
            <a:chOff x="8261544" y="3482785"/>
            <a:chExt cx="598241" cy="407619"/>
          </a:xfrm>
        </p:grpSpPr>
        <p:sp>
          <p:nvSpPr>
            <p:cNvPr id="1115" name="직사각형 1114"/>
            <p:cNvSpPr/>
            <p:nvPr/>
          </p:nvSpPr>
          <p:spPr bwMode="gray">
            <a:xfrm>
              <a:off x="8261544" y="3674960"/>
              <a:ext cx="5982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Hive Metastore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(HIVE)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116" name="그림 1115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117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8" name="그룹 1117"/>
          <p:cNvGrpSpPr/>
          <p:nvPr/>
        </p:nvGrpSpPr>
        <p:grpSpPr>
          <a:xfrm>
            <a:off x="6758239" y="6378426"/>
            <a:ext cx="505268" cy="407619"/>
            <a:chOff x="8308029" y="3482785"/>
            <a:chExt cx="505268" cy="407619"/>
          </a:xfrm>
        </p:grpSpPr>
        <p:sp>
          <p:nvSpPr>
            <p:cNvPr id="1119" name="직사각형 1118"/>
            <p:cNvSpPr/>
            <p:nvPr/>
          </p:nvSpPr>
          <p:spPr bwMode="gray">
            <a:xfrm>
              <a:off x="8308029" y="3674960"/>
              <a:ext cx="5052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HiveServer2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(HIVE)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120" name="그림 1119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121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2" name="그룹 1121"/>
          <p:cNvGrpSpPr/>
          <p:nvPr/>
        </p:nvGrpSpPr>
        <p:grpSpPr>
          <a:xfrm>
            <a:off x="7190287" y="6378426"/>
            <a:ext cx="620684" cy="407619"/>
            <a:chOff x="8250322" y="3482785"/>
            <a:chExt cx="620684" cy="407619"/>
          </a:xfrm>
        </p:grpSpPr>
        <p:sp>
          <p:nvSpPr>
            <p:cNvPr id="1123" name="직사각형 1122"/>
            <p:cNvSpPr/>
            <p:nvPr/>
          </p:nvSpPr>
          <p:spPr bwMode="gray">
            <a:xfrm>
              <a:off x="8250322" y="3674960"/>
              <a:ext cx="62068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WebHCat Server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(Ambari Metrics)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124" name="그림 1123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125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6" name="그룹 1125"/>
          <p:cNvGrpSpPr/>
          <p:nvPr/>
        </p:nvGrpSpPr>
        <p:grpSpPr>
          <a:xfrm>
            <a:off x="7766351" y="6378426"/>
            <a:ext cx="453971" cy="407619"/>
            <a:chOff x="8333679" y="3482785"/>
            <a:chExt cx="453971" cy="407619"/>
          </a:xfrm>
        </p:grpSpPr>
        <p:sp>
          <p:nvSpPr>
            <p:cNvPr id="1127" name="직사각형 1126"/>
            <p:cNvSpPr/>
            <p:nvPr/>
          </p:nvSpPr>
          <p:spPr bwMode="gray">
            <a:xfrm>
              <a:off x="8333679" y="3674960"/>
              <a:ext cx="45397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DataNode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(HDFS)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128" name="그림 1127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129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0" name="그룹 1129"/>
          <p:cNvGrpSpPr/>
          <p:nvPr/>
        </p:nvGrpSpPr>
        <p:grpSpPr>
          <a:xfrm>
            <a:off x="8172162" y="6378426"/>
            <a:ext cx="556564" cy="407619"/>
            <a:chOff x="8282387" y="3482785"/>
            <a:chExt cx="556564" cy="407619"/>
          </a:xfrm>
        </p:grpSpPr>
        <p:sp>
          <p:nvSpPr>
            <p:cNvPr id="1131" name="직사각형 1130"/>
            <p:cNvSpPr/>
            <p:nvPr/>
          </p:nvSpPr>
          <p:spPr bwMode="gray">
            <a:xfrm>
              <a:off x="8282387" y="3674960"/>
              <a:ext cx="55656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MySQL Server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(HIVE)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132" name="그림 1131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133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4" name="그룹 1133"/>
          <p:cNvGrpSpPr/>
          <p:nvPr/>
        </p:nvGrpSpPr>
        <p:grpSpPr>
          <a:xfrm>
            <a:off x="9271724" y="5386736"/>
            <a:ext cx="566182" cy="407619"/>
            <a:chOff x="8277575" y="3482785"/>
            <a:chExt cx="566182" cy="407619"/>
          </a:xfrm>
        </p:grpSpPr>
        <p:sp>
          <p:nvSpPr>
            <p:cNvPr id="1135" name="직사각형 1134"/>
            <p:cNvSpPr/>
            <p:nvPr/>
          </p:nvSpPr>
          <p:spPr bwMode="gray">
            <a:xfrm>
              <a:off x="8277575" y="3674960"/>
              <a:ext cx="56618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dirty="0" smtClean="0">
                  <a:solidFill>
                    <a:schemeClr val="bg1"/>
                  </a:solidFill>
                </a:rPr>
                <a:t>NodeManager</a:t>
              </a:r>
            </a:p>
            <a:p>
              <a:pPr lvl="0" algn="ctr"/>
              <a:r>
                <a:rPr lang="en-US" altLang="ko-KR" sz="300" dirty="0" smtClean="0">
                  <a:solidFill>
                    <a:schemeClr val="bg1"/>
                  </a:solidFill>
                </a:rPr>
                <a:t>(YARN)</a:t>
              </a:r>
              <a:endParaRPr lang="en-US" altLang="ko-KR" sz="300" dirty="0">
                <a:solidFill>
                  <a:schemeClr val="bg1"/>
                </a:solidFill>
              </a:endParaRPr>
            </a:p>
          </p:txBody>
        </p:sp>
        <p:pic>
          <p:nvPicPr>
            <p:cNvPr id="1136" name="그림 1135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137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8" name="그룹 1137"/>
          <p:cNvGrpSpPr/>
          <p:nvPr/>
        </p:nvGrpSpPr>
        <p:grpSpPr>
          <a:xfrm>
            <a:off x="8809646" y="6377455"/>
            <a:ext cx="453971" cy="407619"/>
            <a:chOff x="8333679" y="3482785"/>
            <a:chExt cx="453971" cy="407619"/>
          </a:xfrm>
        </p:grpSpPr>
        <p:sp>
          <p:nvSpPr>
            <p:cNvPr id="1139" name="직사각형 1138"/>
            <p:cNvSpPr/>
            <p:nvPr/>
          </p:nvSpPr>
          <p:spPr bwMode="gray">
            <a:xfrm>
              <a:off x="8333679" y="3674960"/>
              <a:ext cx="45397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DataNode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(HDFS)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140" name="그림 1139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141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2" name="그룹 1141"/>
          <p:cNvGrpSpPr/>
          <p:nvPr/>
        </p:nvGrpSpPr>
        <p:grpSpPr>
          <a:xfrm>
            <a:off x="9243136" y="6369493"/>
            <a:ext cx="473206" cy="407619"/>
            <a:chOff x="8324059" y="3482785"/>
            <a:chExt cx="473206" cy="407619"/>
          </a:xfrm>
        </p:grpSpPr>
        <p:sp>
          <p:nvSpPr>
            <p:cNvPr id="1143" name="직사각형 1142"/>
            <p:cNvSpPr/>
            <p:nvPr/>
          </p:nvSpPr>
          <p:spPr bwMode="gray">
            <a:xfrm>
              <a:off x="8324059" y="3674960"/>
              <a:ext cx="4732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ZooKeeper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(ZookKeeper)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144" name="그림 1143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145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8" name="그룹 1147"/>
          <p:cNvGrpSpPr/>
          <p:nvPr/>
        </p:nvGrpSpPr>
        <p:grpSpPr>
          <a:xfrm>
            <a:off x="8649191" y="3452500"/>
            <a:ext cx="577401" cy="367386"/>
            <a:chOff x="8827157" y="3452500"/>
            <a:chExt cx="577401" cy="367386"/>
          </a:xfrm>
        </p:grpSpPr>
        <p:pic>
          <p:nvPicPr>
            <p:cNvPr id="1146" name="그림 1145"/>
            <p:cNvPicPr>
              <a:picLocks noChangeAspect="1"/>
            </p:cNvPicPr>
            <p:nvPr/>
          </p:nvPicPr>
          <p:blipFill rotWithShape="1">
            <a:blip r:embed="rId13"/>
            <a:srcRect l="38010" t="24764" r="47002" b="59942"/>
            <a:stretch/>
          </p:blipFill>
          <p:spPr>
            <a:xfrm>
              <a:off x="8955525" y="3452500"/>
              <a:ext cx="288243" cy="231684"/>
            </a:xfrm>
            <a:prstGeom prst="rect">
              <a:avLst/>
            </a:prstGeom>
          </p:spPr>
        </p:pic>
        <p:sp>
          <p:nvSpPr>
            <p:cNvPr id="1147" name="직사각형 1146"/>
            <p:cNvSpPr/>
            <p:nvPr/>
          </p:nvSpPr>
          <p:spPr bwMode="gray">
            <a:xfrm>
              <a:off x="8827157" y="3650609"/>
              <a:ext cx="577401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RStudio</a:t>
              </a:r>
              <a:r>
                <a:rPr lang="en-US" altLang="ko-KR" sz="500" b="1" dirty="0" smtClean="0">
                  <a:solidFill>
                    <a:schemeClr val="accent5">
                      <a:lumMod val="75000"/>
                    </a:schemeClr>
                  </a:solidFill>
                </a:rPr>
                <a:t> Server</a:t>
              </a:r>
            </a:p>
          </p:txBody>
        </p:sp>
      </p:grpSp>
      <p:grpSp>
        <p:nvGrpSpPr>
          <p:cNvPr id="1149" name="그룹 1148"/>
          <p:cNvGrpSpPr/>
          <p:nvPr/>
        </p:nvGrpSpPr>
        <p:grpSpPr>
          <a:xfrm>
            <a:off x="6330133" y="6879814"/>
            <a:ext cx="383438" cy="413553"/>
            <a:chOff x="8924138" y="3452500"/>
            <a:chExt cx="383438" cy="413553"/>
          </a:xfrm>
        </p:grpSpPr>
        <p:pic>
          <p:nvPicPr>
            <p:cNvPr id="1150" name="그림 1149"/>
            <p:cNvPicPr>
              <a:picLocks noChangeAspect="1"/>
            </p:cNvPicPr>
            <p:nvPr/>
          </p:nvPicPr>
          <p:blipFill rotWithShape="1">
            <a:blip r:embed="rId13"/>
            <a:srcRect l="38010" t="24764" r="47002" b="59942"/>
            <a:stretch/>
          </p:blipFill>
          <p:spPr>
            <a:xfrm>
              <a:off x="8955525" y="3452500"/>
              <a:ext cx="288243" cy="231684"/>
            </a:xfrm>
            <a:prstGeom prst="rect">
              <a:avLst/>
            </a:prstGeom>
          </p:spPr>
        </p:pic>
        <p:sp>
          <p:nvSpPr>
            <p:cNvPr id="1151" name="직사각형 1150"/>
            <p:cNvSpPr/>
            <p:nvPr/>
          </p:nvSpPr>
          <p:spPr bwMode="gray">
            <a:xfrm>
              <a:off x="8924138" y="36506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RServe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(DIDC)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152" name="그룹 1151"/>
          <p:cNvGrpSpPr/>
          <p:nvPr/>
        </p:nvGrpSpPr>
        <p:grpSpPr>
          <a:xfrm>
            <a:off x="8833470" y="6863210"/>
            <a:ext cx="330539" cy="382775"/>
            <a:chOff x="8950587" y="3452500"/>
            <a:chExt cx="330539" cy="382775"/>
          </a:xfrm>
        </p:grpSpPr>
        <p:pic>
          <p:nvPicPr>
            <p:cNvPr id="1153" name="그림 1152"/>
            <p:cNvPicPr>
              <a:picLocks noChangeAspect="1"/>
            </p:cNvPicPr>
            <p:nvPr/>
          </p:nvPicPr>
          <p:blipFill rotWithShape="1">
            <a:blip r:embed="rId13"/>
            <a:srcRect l="38010" t="24764" r="47002" b="59942"/>
            <a:stretch/>
          </p:blipFill>
          <p:spPr>
            <a:xfrm>
              <a:off x="8955525" y="3452500"/>
              <a:ext cx="288243" cy="231684"/>
            </a:xfrm>
            <a:prstGeom prst="rect">
              <a:avLst/>
            </a:prstGeom>
          </p:spPr>
        </p:pic>
        <p:sp>
          <p:nvSpPr>
            <p:cNvPr id="1154" name="직사각형 1153"/>
            <p:cNvSpPr/>
            <p:nvPr/>
          </p:nvSpPr>
          <p:spPr bwMode="gray">
            <a:xfrm>
              <a:off x="8950587" y="3650609"/>
              <a:ext cx="330539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400" b="1" smtClean="0">
                  <a:solidFill>
                    <a:schemeClr val="accent5">
                      <a:lumMod val="75000"/>
                    </a:schemeClr>
                  </a:solidFill>
                </a:rPr>
                <a:t>RServe</a:t>
              </a:r>
            </a:p>
            <a:p>
              <a:pPr lvl="0" algn="ctr"/>
              <a:r>
                <a:rPr lang="en-US" altLang="ko-KR" sz="200">
                  <a:solidFill>
                    <a:schemeClr val="accent5">
                      <a:lumMod val="75000"/>
                    </a:schemeClr>
                  </a:solidFill>
                </a:rPr>
                <a:t>(DIDC)</a:t>
              </a:r>
              <a:endParaRPr lang="en-US" altLang="ko-KR" sz="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pic>
        <p:nvPicPr>
          <p:cNvPr id="1155" name="그림 1154"/>
          <p:cNvPicPr>
            <a:picLocks noChangeAspect="1"/>
          </p:cNvPicPr>
          <p:nvPr/>
        </p:nvPicPr>
        <p:blipFill rotWithShape="1">
          <a:blip r:embed="rId14"/>
          <a:srcRect l="10430" t="42353" r="44005" b="27058"/>
          <a:stretch/>
        </p:blipFill>
        <p:spPr>
          <a:xfrm>
            <a:off x="9305566" y="3478635"/>
            <a:ext cx="379605" cy="200735"/>
          </a:xfrm>
          <a:prstGeom prst="rect">
            <a:avLst/>
          </a:prstGeom>
        </p:spPr>
      </p:pic>
      <p:sp>
        <p:nvSpPr>
          <p:cNvPr id="1156" name="직사각형 1155"/>
          <p:cNvSpPr/>
          <p:nvPr/>
        </p:nvSpPr>
        <p:spPr bwMode="gray">
          <a:xfrm>
            <a:off x="9176044" y="3658409"/>
            <a:ext cx="63030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500" b="1" dirty="0" smtClean="0">
                <a:solidFill>
                  <a:schemeClr val="accent5">
                    <a:lumMod val="75000"/>
                  </a:schemeClr>
                </a:solidFill>
              </a:rPr>
              <a:t>Tableau Desktop</a:t>
            </a:r>
          </a:p>
        </p:txBody>
      </p:sp>
      <p:pic>
        <p:nvPicPr>
          <p:cNvPr id="1157" name="그림 1156"/>
          <p:cNvPicPr>
            <a:picLocks noChangeAspect="1"/>
          </p:cNvPicPr>
          <p:nvPr/>
        </p:nvPicPr>
        <p:blipFill rotWithShape="1">
          <a:blip r:embed="rId14"/>
          <a:srcRect l="10430" t="42353" r="44005" b="27058"/>
          <a:stretch/>
        </p:blipFill>
        <p:spPr>
          <a:xfrm>
            <a:off x="11706700" y="1983939"/>
            <a:ext cx="453765" cy="239950"/>
          </a:xfrm>
          <a:prstGeom prst="rect">
            <a:avLst/>
          </a:prstGeom>
        </p:spPr>
      </p:pic>
      <p:sp>
        <p:nvSpPr>
          <p:cNvPr id="920" name="양쪽 모서리가 둥근 사각형 919"/>
          <p:cNvSpPr/>
          <p:nvPr/>
        </p:nvSpPr>
        <p:spPr bwMode="gray">
          <a:xfrm>
            <a:off x="6171918" y="4352775"/>
            <a:ext cx="1810749" cy="208571"/>
          </a:xfrm>
          <a:prstGeom prst="round2SameRect">
            <a:avLst>
              <a:gd name="adj1" fmla="val 11268"/>
              <a:gd name="adj2" fmla="val 0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 defTabSz="914400"/>
            <a:r>
              <a:rPr lang="en-US" altLang="ko-KR" sz="8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NameNode</a:t>
            </a:r>
            <a:endParaRPr lang="en-US" altLang="ko-KR" sz="8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921" name="양쪽 모서리가 둥근 사각형 920"/>
          <p:cNvSpPr/>
          <p:nvPr/>
        </p:nvSpPr>
        <p:spPr bwMode="gray">
          <a:xfrm>
            <a:off x="8012083" y="4352775"/>
            <a:ext cx="1814810" cy="208571"/>
          </a:xfrm>
          <a:prstGeom prst="round2SameRect">
            <a:avLst>
              <a:gd name="adj1" fmla="val 11268"/>
              <a:gd name="adj2" fmla="val 0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 defTabSz="914400"/>
            <a:r>
              <a:rPr lang="en-US" altLang="ko-KR" sz="8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SNameNode</a:t>
            </a:r>
            <a:endParaRPr lang="en-US" altLang="ko-KR" sz="8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grpSp>
        <p:nvGrpSpPr>
          <p:cNvPr id="1158" name="그룹 1157"/>
          <p:cNvGrpSpPr/>
          <p:nvPr/>
        </p:nvGrpSpPr>
        <p:grpSpPr>
          <a:xfrm>
            <a:off x="11672439" y="5411680"/>
            <a:ext cx="284443" cy="153938"/>
            <a:chOff x="4942893" y="2794680"/>
            <a:chExt cx="702706" cy="411410"/>
          </a:xfrm>
        </p:grpSpPr>
        <p:pic>
          <p:nvPicPr>
            <p:cNvPr id="1159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0" name="TextBox 1159"/>
            <p:cNvSpPr txBox="1"/>
            <p:nvPr/>
          </p:nvSpPr>
          <p:spPr bwMode="auto">
            <a:xfrm>
              <a:off x="5300573" y="3019234"/>
              <a:ext cx="65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1161" name="Picture 11" descr="C:\Users\wslee\Desktop\28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gray">
          <a:xfrm>
            <a:off x="11534182" y="5757391"/>
            <a:ext cx="286774" cy="330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2" name="그룹 1161"/>
          <p:cNvGrpSpPr/>
          <p:nvPr/>
        </p:nvGrpSpPr>
        <p:grpSpPr>
          <a:xfrm>
            <a:off x="11672439" y="5936287"/>
            <a:ext cx="284443" cy="153938"/>
            <a:chOff x="4942893" y="2794680"/>
            <a:chExt cx="702706" cy="411410"/>
          </a:xfrm>
        </p:grpSpPr>
        <p:pic>
          <p:nvPicPr>
            <p:cNvPr id="1163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4" name="TextBox 1163"/>
            <p:cNvSpPr txBox="1"/>
            <p:nvPr/>
          </p:nvSpPr>
          <p:spPr bwMode="auto">
            <a:xfrm>
              <a:off x="5300573" y="3019234"/>
              <a:ext cx="65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1165" name="Picture 11" descr="C:\Users\wslee\Desktop\28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gray">
          <a:xfrm>
            <a:off x="11534182" y="6327261"/>
            <a:ext cx="286774" cy="330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6" name="그룹 1165"/>
          <p:cNvGrpSpPr/>
          <p:nvPr/>
        </p:nvGrpSpPr>
        <p:grpSpPr>
          <a:xfrm>
            <a:off x="11672439" y="6506157"/>
            <a:ext cx="284443" cy="153938"/>
            <a:chOff x="4942893" y="2794680"/>
            <a:chExt cx="702706" cy="411410"/>
          </a:xfrm>
        </p:grpSpPr>
        <p:pic>
          <p:nvPicPr>
            <p:cNvPr id="1167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8" name="TextBox 1167"/>
            <p:cNvSpPr txBox="1"/>
            <p:nvPr/>
          </p:nvSpPr>
          <p:spPr bwMode="auto">
            <a:xfrm>
              <a:off x="5300573" y="3019234"/>
              <a:ext cx="65" cy="11080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1169" name="Picture 11" descr="C:\Users\wslee\Desktop\28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gray">
          <a:xfrm>
            <a:off x="11534182" y="6850374"/>
            <a:ext cx="286774" cy="330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0" name="그룹 1169"/>
          <p:cNvGrpSpPr/>
          <p:nvPr/>
        </p:nvGrpSpPr>
        <p:grpSpPr>
          <a:xfrm>
            <a:off x="11672439" y="7029268"/>
            <a:ext cx="284443" cy="180972"/>
            <a:chOff x="4942893" y="2794680"/>
            <a:chExt cx="702706" cy="483661"/>
          </a:xfrm>
        </p:grpSpPr>
        <p:pic>
          <p:nvPicPr>
            <p:cNvPr id="1171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93" y="2794680"/>
              <a:ext cx="702706" cy="41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2" name="TextBox 1171"/>
            <p:cNvSpPr txBox="1"/>
            <p:nvPr/>
          </p:nvSpPr>
          <p:spPr bwMode="auto">
            <a:xfrm>
              <a:off x="5300527" y="3019235"/>
              <a:ext cx="161" cy="25910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endPara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173" name="직사각형 1172"/>
          <p:cNvSpPr/>
          <p:nvPr/>
        </p:nvSpPr>
        <p:spPr bwMode="gray">
          <a:xfrm>
            <a:off x="11523082" y="5556627"/>
            <a:ext cx="39946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500" b="1" dirty="0" smtClean="0">
                <a:solidFill>
                  <a:schemeClr val="accent5">
                    <a:lumMod val="75000"/>
                  </a:schemeClr>
                </a:solidFill>
              </a:rPr>
              <a:t>OO</a:t>
            </a:r>
            <a:r>
              <a:rPr lang="ko-KR" altLang="en-US" sz="500" b="1" dirty="0" smtClean="0">
                <a:solidFill>
                  <a:schemeClr val="accent5">
                    <a:lumMod val="75000"/>
                  </a:schemeClr>
                </a:solidFill>
              </a:rPr>
              <a:t>지역</a:t>
            </a:r>
            <a:endParaRPr lang="en-US" altLang="ko-KR" sz="3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74" name="직사각형 1173"/>
          <p:cNvSpPr/>
          <p:nvPr/>
        </p:nvSpPr>
        <p:spPr bwMode="gray">
          <a:xfrm>
            <a:off x="11523084" y="6107658"/>
            <a:ext cx="39946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500" b="1" dirty="0">
                <a:solidFill>
                  <a:schemeClr val="accent5">
                    <a:lumMod val="75000"/>
                  </a:schemeClr>
                </a:solidFill>
              </a:rPr>
              <a:t>OO</a:t>
            </a:r>
            <a:r>
              <a:rPr lang="ko-KR" altLang="en-US" sz="500" b="1" dirty="0">
                <a:solidFill>
                  <a:schemeClr val="accent5">
                    <a:lumMod val="75000"/>
                  </a:schemeClr>
                </a:solidFill>
              </a:rPr>
              <a:t>지역</a:t>
            </a:r>
            <a:endParaRPr lang="en-US" altLang="ko-KR" sz="3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77" name="직사각형 1176"/>
          <p:cNvSpPr/>
          <p:nvPr/>
        </p:nvSpPr>
        <p:spPr bwMode="gray">
          <a:xfrm>
            <a:off x="11520679" y="6658931"/>
            <a:ext cx="40427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500" b="1" dirty="0">
                <a:solidFill>
                  <a:schemeClr val="accent5">
                    <a:lumMod val="75000"/>
                  </a:schemeClr>
                </a:solidFill>
              </a:rPr>
              <a:t>OO</a:t>
            </a:r>
            <a:r>
              <a:rPr lang="ko-KR" altLang="en-US" sz="500" b="1" dirty="0">
                <a:solidFill>
                  <a:schemeClr val="accent5">
                    <a:lumMod val="75000"/>
                  </a:schemeClr>
                </a:solidFill>
              </a:rPr>
              <a:t>지역</a:t>
            </a:r>
            <a:endParaRPr lang="en-US" altLang="ko-KR" sz="5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91" name="TextBox 1190"/>
          <p:cNvSpPr txBox="1"/>
          <p:nvPr/>
        </p:nvSpPr>
        <p:spPr bwMode="gray">
          <a:xfrm>
            <a:off x="8104323" y="5141259"/>
            <a:ext cx="675287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세컨드 네임노드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4" name="TextBox 1193"/>
          <p:cNvSpPr txBox="1"/>
          <p:nvPr/>
        </p:nvSpPr>
        <p:spPr bwMode="gray">
          <a:xfrm>
            <a:off x="6505407" y="3593642"/>
            <a:ext cx="670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데이터 저장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195" name="TextBox 1194"/>
          <p:cNvSpPr txBox="1"/>
          <p:nvPr/>
        </p:nvSpPr>
        <p:spPr bwMode="gray">
          <a:xfrm>
            <a:off x="8026770" y="3883927"/>
            <a:ext cx="575355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데이터탐색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6" name="TextBox 1195"/>
          <p:cNvSpPr txBox="1"/>
          <p:nvPr/>
        </p:nvSpPr>
        <p:spPr bwMode="gray">
          <a:xfrm>
            <a:off x="8629848" y="3883927"/>
            <a:ext cx="575355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데이터전처리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9" name="TextBox 1198"/>
          <p:cNvSpPr txBox="1"/>
          <p:nvPr/>
        </p:nvSpPr>
        <p:spPr bwMode="gray">
          <a:xfrm>
            <a:off x="9233822" y="3883927"/>
            <a:ext cx="575355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데이터분석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0" name="TextBox 1199"/>
          <p:cNvSpPr txBox="1"/>
          <p:nvPr/>
        </p:nvSpPr>
        <p:spPr bwMode="gray">
          <a:xfrm>
            <a:off x="8026770" y="4023065"/>
            <a:ext cx="575355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데이터시각화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1" name="TextBox 1200"/>
          <p:cNvSpPr txBox="1"/>
          <p:nvPr/>
        </p:nvSpPr>
        <p:spPr bwMode="gray">
          <a:xfrm>
            <a:off x="8629848" y="4023065"/>
            <a:ext cx="575355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시각화배포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2" name="TextBox 1201"/>
          <p:cNvSpPr txBox="1"/>
          <p:nvPr/>
        </p:nvSpPr>
        <p:spPr bwMode="gray">
          <a:xfrm>
            <a:off x="9233822" y="4023065"/>
            <a:ext cx="575355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인메모리처리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3" name="TextBox 1202"/>
          <p:cNvSpPr txBox="1"/>
          <p:nvPr/>
        </p:nvSpPr>
        <p:spPr bwMode="gray">
          <a:xfrm>
            <a:off x="8026770" y="4160136"/>
            <a:ext cx="575355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고급회귀분석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4" name="TextBox 1203"/>
          <p:cNvSpPr txBox="1"/>
          <p:nvPr/>
        </p:nvSpPr>
        <p:spPr bwMode="gray">
          <a:xfrm>
            <a:off x="8629848" y="4160136"/>
            <a:ext cx="575355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 Shiny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5" name="TextBox 1204"/>
          <p:cNvSpPr txBox="1"/>
          <p:nvPr/>
        </p:nvSpPr>
        <p:spPr bwMode="gray">
          <a:xfrm>
            <a:off x="9233822" y="4160136"/>
            <a:ext cx="575355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Tableau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06" name="그룹 1205"/>
          <p:cNvGrpSpPr/>
          <p:nvPr/>
        </p:nvGrpSpPr>
        <p:grpSpPr>
          <a:xfrm>
            <a:off x="5998733" y="3456737"/>
            <a:ext cx="521298" cy="407619"/>
            <a:chOff x="8300017" y="3482785"/>
            <a:chExt cx="521298" cy="407619"/>
          </a:xfrm>
        </p:grpSpPr>
        <p:sp>
          <p:nvSpPr>
            <p:cNvPr id="1207" name="직사각형 1206"/>
            <p:cNvSpPr/>
            <p:nvPr/>
          </p:nvSpPr>
          <p:spPr bwMode="gray">
            <a:xfrm>
              <a:off x="8300017" y="3674960"/>
              <a:ext cx="52129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Sqoop Client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(HIVE)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208" name="그림 1207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209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0" name="양쪽 모서리가 둥근 사각형 1209"/>
          <p:cNvSpPr/>
          <p:nvPr/>
        </p:nvSpPr>
        <p:spPr bwMode="gray">
          <a:xfrm>
            <a:off x="6171918" y="3165408"/>
            <a:ext cx="1810749" cy="208571"/>
          </a:xfrm>
          <a:prstGeom prst="round2SameRect">
            <a:avLst>
              <a:gd name="adj1" fmla="val 11268"/>
              <a:gd name="adj2" fmla="val 0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 defTabSz="914400"/>
            <a:r>
              <a:rPr lang="ko-KR" altLang="en-US" sz="800" b="1" kern="0">
                <a:solidFill>
                  <a:schemeClr val="bg1"/>
                </a:solidFill>
                <a:latin typeface="맑은 고딕" pitchFamily="50" charset="-127"/>
                <a:sym typeface="Monotype Sorts"/>
              </a:rPr>
              <a:t>데이터 수집</a:t>
            </a:r>
            <a:r>
              <a:rPr lang="en-US" altLang="ko-KR" sz="800" b="1" kern="0">
                <a:solidFill>
                  <a:schemeClr val="bg1"/>
                </a:solidFill>
                <a:latin typeface="맑은 고딕" pitchFamily="50" charset="-127"/>
                <a:sym typeface="Monotype Sorts"/>
              </a:rPr>
              <a:t>/</a:t>
            </a:r>
            <a:r>
              <a:rPr lang="ko-KR" altLang="en-US" sz="800" b="1" kern="0">
                <a:solidFill>
                  <a:schemeClr val="bg1"/>
                </a:solidFill>
                <a:latin typeface="맑은 고딕" pitchFamily="50" charset="-127"/>
                <a:sym typeface="Monotype Sorts"/>
              </a:rPr>
              <a:t>저장</a:t>
            </a:r>
            <a:r>
              <a:rPr lang="en-US" altLang="ko-KR" sz="800" b="1" kern="0">
                <a:solidFill>
                  <a:schemeClr val="bg1"/>
                </a:solidFill>
                <a:latin typeface="맑은 고딕" pitchFamily="50" charset="-127"/>
                <a:sym typeface="Monotype Sorts"/>
              </a:rPr>
              <a:t>/</a:t>
            </a:r>
            <a:r>
              <a:rPr lang="ko-KR" altLang="en-US" sz="800" b="1" kern="0">
                <a:solidFill>
                  <a:schemeClr val="bg1"/>
                </a:solidFill>
                <a:latin typeface="맑은 고딕" pitchFamily="50" charset="-127"/>
                <a:sym typeface="Monotype Sorts"/>
              </a:rPr>
              <a:t>관리</a:t>
            </a:r>
          </a:p>
        </p:txBody>
      </p:sp>
      <p:sp>
        <p:nvSpPr>
          <p:cNvPr id="1211" name="양쪽 모서리가 둥근 사각형 1210"/>
          <p:cNvSpPr/>
          <p:nvPr/>
        </p:nvSpPr>
        <p:spPr bwMode="gray">
          <a:xfrm>
            <a:off x="8012083" y="3165408"/>
            <a:ext cx="1814810" cy="208571"/>
          </a:xfrm>
          <a:prstGeom prst="round2SameRect">
            <a:avLst>
              <a:gd name="adj1" fmla="val 11268"/>
              <a:gd name="adj2" fmla="val 0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  <a:tileRect/>
          </a:gra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 defTabSz="914400"/>
            <a:r>
              <a:rPr lang="ko-KR" altLang="en-US" sz="800" b="1" kern="0" dirty="0">
                <a:solidFill>
                  <a:schemeClr val="bg1"/>
                </a:solidFill>
                <a:latin typeface="맑은 고딕" pitchFamily="50" charset="-127"/>
                <a:sym typeface="Monotype Sorts"/>
              </a:rPr>
              <a:t>데이터 분석</a:t>
            </a:r>
          </a:p>
        </p:txBody>
      </p:sp>
      <p:pic>
        <p:nvPicPr>
          <p:cNvPr id="1213" name="그림 1212"/>
          <p:cNvPicPr>
            <a:picLocks noChangeAspect="1"/>
          </p:cNvPicPr>
          <p:nvPr/>
        </p:nvPicPr>
        <p:blipFill rotWithShape="1">
          <a:blip r:embed="rId16"/>
          <a:srcRect l="41495" t="14837" r="42440" b="76372"/>
          <a:stretch/>
        </p:blipFill>
        <p:spPr>
          <a:xfrm>
            <a:off x="6491422" y="3434523"/>
            <a:ext cx="401509" cy="118090"/>
          </a:xfrm>
          <a:prstGeom prst="rect">
            <a:avLst/>
          </a:prstGeom>
        </p:spPr>
      </p:pic>
      <p:pic>
        <p:nvPicPr>
          <p:cNvPr id="1215" name="_x349353240" descr="EMB00001b4c1d6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25" y="6019743"/>
            <a:ext cx="1114560" cy="75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5" name="모서리가 둥근 직사각형 1224"/>
          <p:cNvSpPr/>
          <p:nvPr/>
        </p:nvSpPr>
        <p:spPr bwMode="gray">
          <a:xfrm>
            <a:off x="2793600" y="6002575"/>
            <a:ext cx="1120674" cy="770307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pic>
        <p:nvPicPr>
          <p:cNvPr id="1227" name="Picture 3" descr="C:\Users\이우석 주임\Desktop\제목 없음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27" y="6333406"/>
            <a:ext cx="702706" cy="41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" name="TextBox 1227"/>
          <p:cNvSpPr txBox="1"/>
          <p:nvPr/>
        </p:nvSpPr>
        <p:spPr bwMode="auto">
          <a:xfrm>
            <a:off x="3068358" y="6494884"/>
            <a:ext cx="512961" cy="221599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ko-KR" altLang="en-US" sz="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대민서비스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32" name="모서리가 둥근 직사각형 1231"/>
          <p:cNvSpPr/>
          <p:nvPr/>
        </p:nvSpPr>
        <p:spPr bwMode="auto">
          <a:xfrm>
            <a:off x="4529259" y="1898494"/>
            <a:ext cx="6402989" cy="5559804"/>
          </a:xfrm>
          <a:prstGeom prst="roundRect">
            <a:avLst>
              <a:gd name="adj" fmla="val 744"/>
            </a:avLst>
          </a:prstGeom>
          <a:noFill/>
          <a:ln w="19050" algn="ctr">
            <a:solidFill>
              <a:srgbClr val="E46C0A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33" name="모서리가 둥근 직사각형 1232"/>
          <p:cNvSpPr/>
          <p:nvPr/>
        </p:nvSpPr>
        <p:spPr bwMode="auto">
          <a:xfrm>
            <a:off x="311022" y="1898493"/>
            <a:ext cx="3714240" cy="7155234"/>
          </a:xfrm>
          <a:prstGeom prst="roundRect">
            <a:avLst>
              <a:gd name="adj" fmla="val 1761"/>
            </a:avLst>
          </a:prstGeom>
          <a:noFill/>
          <a:ln w="19050" algn="ctr">
            <a:solidFill>
              <a:schemeClr val="bg1">
                <a:lumMod val="65000"/>
              </a:schemeClr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34" name="모서리가 둥근 직사각형 1233"/>
          <p:cNvSpPr/>
          <p:nvPr/>
        </p:nvSpPr>
        <p:spPr bwMode="auto">
          <a:xfrm>
            <a:off x="11055617" y="1898493"/>
            <a:ext cx="1392008" cy="929872"/>
          </a:xfrm>
          <a:prstGeom prst="roundRect">
            <a:avLst>
              <a:gd name="adj" fmla="val 4500"/>
            </a:avLst>
          </a:prstGeom>
          <a:noFill/>
          <a:ln w="19050" algn="ctr">
            <a:solidFill>
              <a:srgbClr val="E46C0A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12" name="TextBox 911"/>
          <p:cNvSpPr txBox="1"/>
          <p:nvPr/>
        </p:nvSpPr>
        <p:spPr>
          <a:xfrm rot="18900000">
            <a:off x="3928887" y="7280106"/>
            <a:ext cx="589559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/>
            <a:r>
              <a:rPr lang="ko-KR" altLang="en-US" sz="500" smtClean="0"/>
              <a:t>크롤링</a:t>
            </a:r>
            <a:endParaRPr lang="ko-KR" altLang="en-US" sz="500" dirty="0"/>
          </a:p>
        </p:txBody>
      </p:sp>
      <p:sp>
        <p:nvSpPr>
          <p:cNvPr id="864" name="양쪽 모서리가 둥근 사각형 863"/>
          <p:cNvSpPr/>
          <p:nvPr/>
        </p:nvSpPr>
        <p:spPr bwMode="gray">
          <a:xfrm>
            <a:off x="4171705" y="2928392"/>
            <a:ext cx="783652" cy="207673"/>
          </a:xfrm>
          <a:prstGeom prst="round2SameRect">
            <a:avLst>
              <a:gd name="adj1" fmla="val 11268"/>
              <a:gd name="adj2" fmla="val 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lIns="0" tIns="36000" rIns="0" bIns="36000" anchor="ctr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700" b="1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내</a:t>
            </a:r>
            <a:r>
              <a:rPr lang="ko-KR" altLang="en-US" sz="7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부망 수집서버</a:t>
            </a:r>
            <a:endParaRPr lang="en-US" altLang="ko-KR" sz="7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865" name="양쪽 모서리가 둥근 사각형 864"/>
          <p:cNvSpPr/>
          <p:nvPr/>
        </p:nvSpPr>
        <p:spPr bwMode="gray">
          <a:xfrm>
            <a:off x="4171705" y="5847381"/>
            <a:ext cx="783652" cy="207673"/>
          </a:xfrm>
          <a:prstGeom prst="round2SameRect">
            <a:avLst>
              <a:gd name="adj1" fmla="val 11268"/>
              <a:gd name="adj2" fmla="val 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lIns="0" tIns="36000" rIns="0" bIns="36000" anchor="ctr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7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외부망 수집서버</a:t>
            </a:r>
            <a:endParaRPr lang="en-US" altLang="ko-KR" sz="7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891" name="모서리가 둥근 직사각형 890"/>
          <p:cNvSpPr/>
          <p:nvPr/>
        </p:nvSpPr>
        <p:spPr bwMode="gray">
          <a:xfrm>
            <a:off x="4168552" y="3144604"/>
            <a:ext cx="792389" cy="950947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sp>
        <p:nvSpPr>
          <p:cNvPr id="893" name="모서리가 둥근 직사각형 892"/>
          <p:cNvSpPr/>
          <p:nvPr/>
        </p:nvSpPr>
        <p:spPr bwMode="gray">
          <a:xfrm>
            <a:off x="4170318" y="6064500"/>
            <a:ext cx="785039" cy="943685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grpSp>
        <p:nvGrpSpPr>
          <p:cNvPr id="894" name="그룹 893"/>
          <p:cNvGrpSpPr/>
          <p:nvPr/>
        </p:nvGrpSpPr>
        <p:grpSpPr>
          <a:xfrm>
            <a:off x="4353516" y="6189396"/>
            <a:ext cx="430523" cy="724056"/>
            <a:chOff x="4578145" y="6020442"/>
            <a:chExt cx="430523" cy="724056"/>
          </a:xfrm>
        </p:grpSpPr>
        <p:grpSp>
          <p:nvGrpSpPr>
            <p:cNvPr id="866" name="그룹 865"/>
            <p:cNvGrpSpPr/>
            <p:nvPr/>
          </p:nvGrpSpPr>
          <p:grpSpPr>
            <a:xfrm>
              <a:off x="4578145" y="6020442"/>
              <a:ext cx="430523" cy="330820"/>
              <a:chOff x="4512979" y="5694195"/>
              <a:chExt cx="546388" cy="419852"/>
            </a:xfrm>
          </p:grpSpPr>
          <p:pic>
            <p:nvPicPr>
              <p:cNvPr id="860" name="그림 859" descr="1323341493_pignon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 bwMode="gray">
              <a:xfrm>
                <a:off x="4512979" y="5820561"/>
                <a:ext cx="270303" cy="288960"/>
              </a:xfrm>
              <a:prstGeom prst="rect">
                <a:avLst/>
              </a:prstGeom>
            </p:spPr>
          </p:pic>
          <p:pic>
            <p:nvPicPr>
              <p:cNvPr id="861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gray">
              <a:xfrm>
                <a:off x="4695415" y="5694195"/>
                <a:ext cx="363952" cy="4198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7" name="그룹 866"/>
            <p:cNvGrpSpPr/>
            <p:nvPr/>
          </p:nvGrpSpPr>
          <p:grpSpPr>
            <a:xfrm>
              <a:off x="4578145" y="6413678"/>
              <a:ext cx="430523" cy="330820"/>
              <a:chOff x="4512979" y="5694195"/>
              <a:chExt cx="546388" cy="419852"/>
            </a:xfrm>
          </p:grpSpPr>
          <p:pic>
            <p:nvPicPr>
              <p:cNvPr id="868" name="그림 867" descr="1323341493_pignon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 bwMode="gray">
              <a:xfrm>
                <a:off x="4512979" y="5820561"/>
                <a:ext cx="270303" cy="288960"/>
              </a:xfrm>
              <a:prstGeom prst="rect">
                <a:avLst/>
              </a:prstGeom>
            </p:spPr>
          </p:pic>
          <p:pic>
            <p:nvPicPr>
              <p:cNvPr id="869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gray">
              <a:xfrm>
                <a:off x="4695415" y="5694195"/>
                <a:ext cx="363952" cy="4198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96" name="그룹 895"/>
          <p:cNvGrpSpPr/>
          <p:nvPr/>
        </p:nvGrpSpPr>
        <p:grpSpPr>
          <a:xfrm>
            <a:off x="4353516" y="3275735"/>
            <a:ext cx="430523" cy="724056"/>
            <a:chOff x="4578145" y="3275735"/>
            <a:chExt cx="430523" cy="724056"/>
          </a:xfrm>
        </p:grpSpPr>
        <p:grpSp>
          <p:nvGrpSpPr>
            <p:cNvPr id="870" name="그룹 869"/>
            <p:cNvGrpSpPr/>
            <p:nvPr/>
          </p:nvGrpSpPr>
          <p:grpSpPr>
            <a:xfrm>
              <a:off x="4578145" y="3275735"/>
              <a:ext cx="430523" cy="330820"/>
              <a:chOff x="4512979" y="5694195"/>
              <a:chExt cx="546388" cy="419852"/>
            </a:xfrm>
          </p:grpSpPr>
          <p:pic>
            <p:nvPicPr>
              <p:cNvPr id="871" name="그림 870" descr="1323341493_pignon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 bwMode="gray">
              <a:xfrm>
                <a:off x="4512979" y="5820561"/>
                <a:ext cx="270303" cy="288960"/>
              </a:xfrm>
              <a:prstGeom prst="rect">
                <a:avLst/>
              </a:prstGeom>
            </p:spPr>
          </p:pic>
          <p:pic>
            <p:nvPicPr>
              <p:cNvPr id="872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gray">
              <a:xfrm>
                <a:off x="4695415" y="5694195"/>
                <a:ext cx="363952" cy="4198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3" name="그룹 872"/>
            <p:cNvGrpSpPr/>
            <p:nvPr/>
          </p:nvGrpSpPr>
          <p:grpSpPr>
            <a:xfrm>
              <a:off x="4578145" y="3668971"/>
              <a:ext cx="430523" cy="330820"/>
              <a:chOff x="4512979" y="5694195"/>
              <a:chExt cx="546388" cy="419852"/>
            </a:xfrm>
          </p:grpSpPr>
          <p:pic>
            <p:nvPicPr>
              <p:cNvPr id="874" name="그림 873" descr="1323341493_pignon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 bwMode="gray">
              <a:xfrm>
                <a:off x="4512979" y="5820561"/>
                <a:ext cx="270303" cy="288960"/>
              </a:xfrm>
              <a:prstGeom prst="rect">
                <a:avLst/>
              </a:prstGeom>
            </p:spPr>
          </p:pic>
          <p:pic>
            <p:nvPicPr>
              <p:cNvPr id="875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gray">
              <a:xfrm>
                <a:off x="4695415" y="5694195"/>
                <a:ext cx="363952" cy="4198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910" name="꺾인 연결선 571"/>
          <p:cNvCxnSpPr/>
          <p:nvPr/>
        </p:nvCxnSpPr>
        <p:spPr>
          <a:xfrm flipH="1">
            <a:off x="4023880" y="7012986"/>
            <a:ext cx="589291" cy="60170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9" name="그룹 1218"/>
          <p:cNvGrpSpPr/>
          <p:nvPr/>
        </p:nvGrpSpPr>
        <p:grpSpPr>
          <a:xfrm>
            <a:off x="3976719" y="3408981"/>
            <a:ext cx="205345" cy="170021"/>
            <a:chOff x="4002065" y="3358781"/>
            <a:chExt cx="205345" cy="287060"/>
          </a:xfrm>
        </p:grpSpPr>
        <p:pic>
          <p:nvPicPr>
            <p:cNvPr id="1217" name="Picture 2" descr="C:\Users\wslee\Desktop\Group1212.png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gray">
            <a:xfrm rot="5400000" flipH="1" flipV="1">
              <a:off x="4028602" y="3467033"/>
              <a:ext cx="152272" cy="205344"/>
            </a:xfrm>
            <a:prstGeom prst="rect">
              <a:avLst/>
            </a:prstGeom>
            <a:noFill/>
          </p:spPr>
        </p:pic>
        <p:pic>
          <p:nvPicPr>
            <p:cNvPr id="1218" name="Picture 2" descr="C:\Users\wslee\Desktop\Group1212.png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gray">
            <a:xfrm rot="16200000" flipH="1" flipV="1">
              <a:off x="4028601" y="3332245"/>
              <a:ext cx="152272" cy="205344"/>
            </a:xfrm>
            <a:prstGeom prst="rect">
              <a:avLst/>
            </a:prstGeom>
            <a:noFill/>
          </p:spPr>
        </p:pic>
      </p:grpSp>
      <p:grpSp>
        <p:nvGrpSpPr>
          <p:cNvPr id="1220" name="그룹 1219"/>
          <p:cNvGrpSpPr/>
          <p:nvPr/>
        </p:nvGrpSpPr>
        <p:grpSpPr>
          <a:xfrm>
            <a:off x="3976719" y="7720100"/>
            <a:ext cx="205345" cy="170021"/>
            <a:chOff x="4002065" y="3358781"/>
            <a:chExt cx="205345" cy="287060"/>
          </a:xfrm>
        </p:grpSpPr>
        <p:pic>
          <p:nvPicPr>
            <p:cNvPr id="1221" name="Picture 2" descr="C:\Users\wslee\Desktop\Group1212.png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gray">
            <a:xfrm rot="5400000" flipH="1" flipV="1">
              <a:off x="4028602" y="3467033"/>
              <a:ext cx="152272" cy="205344"/>
            </a:xfrm>
            <a:prstGeom prst="rect">
              <a:avLst/>
            </a:prstGeom>
            <a:noFill/>
          </p:spPr>
        </p:pic>
        <p:pic>
          <p:nvPicPr>
            <p:cNvPr id="1222" name="Picture 2" descr="C:\Users\wslee\Desktop\Group1212.png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gray">
            <a:xfrm rot="16200000" flipH="1" flipV="1">
              <a:off x="4028601" y="3332245"/>
              <a:ext cx="152272" cy="205344"/>
            </a:xfrm>
            <a:prstGeom prst="rect">
              <a:avLst/>
            </a:prstGeom>
            <a:noFill/>
          </p:spPr>
        </p:pic>
      </p:grpSp>
      <p:sp>
        <p:nvSpPr>
          <p:cNvPr id="1224" name="TextBox 1223"/>
          <p:cNvSpPr txBox="1"/>
          <p:nvPr/>
        </p:nvSpPr>
        <p:spPr>
          <a:xfrm rot="16200000">
            <a:off x="3785445" y="8151074"/>
            <a:ext cx="589559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/>
            <a:r>
              <a:rPr lang="ko-KR" altLang="en-US" sz="500" smtClean="0"/>
              <a:t>외부데이터 크롤링</a:t>
            </a:r>
            <a:endParaRPr lang="en-US" altLang="ko-KR" sz="500" smtClean="0"/>
          </a:p>
        </p:txBody>
      </p:sp>
      <p:sp>
        <p:nvSpPr>
          <p:cNvPr id="1235" name="TextBox 1234"/>
          <p:cNvSpPr txBox="1"/>
          <p:nvPr/>
        </p:nvSpPr>
        <p:spPr bwMode="gray">
          <a:xfrm>
            <a:off x="7210560" y="3593642"/>
            <a:ext cx="733839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데이터 검색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236" name="TextBox 1235"/>
          <p:cNvSpPr txBox="1"/>
          <p:nvPr/>
        </p:nvSpPr>
        <p:spPr bwMode="gray">
          <a:xfrm>
            <a:off x="6505407" y="3764291"/>
            <a:ext cx="670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사용자</a:t>
            </a:r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ACL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237" name="TextBox 1236"/>
          <p:cNvSpPr txBox="1"/>
          <p:nvPr/>
        </p:nvSpPr>
        <p:spPr bwMode="gray">
          <a:xfrm>
            <a:off x="7210560" y="3764291"/>
            <a:ext cx="733839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관리자서비스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239" name="TextBox 1238"/>
          <p:cNvSpPr txBox="1"/>
          <p:nvPr/>
        </p:nvSpPr>
        <p:spPr bwMode="gray">
          <a:xfrm>
            <a:off x="6505407" y="3936909"/>
            <a:ext cx="670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GUI</a:t>
            </a:r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인터페이스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240" name="TextBox 1239"/>
          <p:cNvSpPr txBox="1"/>
          <p:nvPr/>
        </p:nvSpPr>
        <p:spPr bwMode="gray">
          <a:xfrm>
            <a:off x="7210560" y="3936909"/>
            <a:ext cx="733839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잡</a:t>
            </a:r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(Job)</a:t>
            </a:r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브라우저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241" name="TextBox 1240"/>
          <p:cNvSpPr txBox="1"/>
          <p:nvPr/>
        </p:nvSpPr>
        <p:spPr bwMode="gray">
          <a:xfrm>
            <a:off x="6505407" y="4107558"/>
            <a:ext cx="670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잡</a:t>
            </a:r>
            <a:r>
              <a:rPr lang="en-US" altLang="ko-KR" sz="400" b="1" ker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(</a:t>
            </a:r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Job)</a:t>
            </a:r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디자인</a:t>
            </a:r>
            <a:endParaRPr lang="ko-KR" altLang="en-US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242" name="TextBox 1241"/>
          <p:cNvSpPr txBox="1"/>
          <p:nvPr/>
        </p:nvSpPr>
        <p:spPr bwMode="gray">
          <a:xfrm>
            <a:off x="7210560" y="4107558"/>
            <a:ext cx="733839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스케듈관리 데시보드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grpSp>
        <p:nvGrpSpPr>
          <p:cNvPr id="1250" name="그룹 1249"/>
          <p:cNvGrpSpPr/>
          <p:nvPr/>
        </p:nvGrpSpPr>
        <p:grpSpPr>
          <a:xfrm>
            <a:off x="7309330" y="4710312"/>
            <a:ext cx="349776" cy="407619"/>
            <a:chOff x="8385775" y="3482785"/>
            <a:chExt cx="349776" cy="407619"/>
          </a:xfrm>
        </p:grpSpPr>
        <p:sp>
          <p:nvSpPr>
            <p:cNvPr id="1251" name="직사각형 1250"/>
            <p:cNvSpPr/>
            <p:nvPr/>
          </p:nvSpPr>
          <p:spPr bwMode="gray">
            <a:xfrm>
              <a:off x="8385775" y="3674960"/>
              <a:ext cx="34977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HBase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(HBase)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252" name="그림 1251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8403627" y="3482785"/>
              <a:ext cx="181071" cy="193568"/>
            </a:xfrm>
            <a:prstGeom prst="rect">
              <a:avLst/>
            </a:prstGeom>
          </p:spPr>
        </p:pic>
        <p:pic>
          <p:nvPicPr>
            <p:cNvPr id="1253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8505058" y="3502591"/>
              <a:ext cx="159281" cy="18374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5" name="꺾인 연결선 1254"/>
          <p:cNvCxnSpPr>
            <a:stCxn id="1038" idx="0"/>
            <a:endCxn id="1068" idx="0"/>
          </p:cNvCxnSpPr>
          <p:nvPr/>
        </p:nvCxnSpPr>
        <p:spPr>
          <a:xfrm rot="5400000" flipH="1" flipV="1">
            <a:off x="7425220" y="3853238"/>
            <a:ext cx="19806" cy="1733955"/>
          </a:xfrm>
          <a:prstGeom prst="bentConnector3">
            <a:avLst>
              <a:gd name="adj1" fmla="val 6530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3" name="TextBox 1262"/>
          <p:cNvSpPr txBox="1"/>
          <p:nvPr/>
        </p:nvSpPr>
        <p:spPr>
          <a:xfrm>
            <a:off x="7607218" y="4656584"/>
            <a:ext cx="589559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altLang="ko-KR" sz="500" smtClean="0"/>
              <a:t>QJM HA</a:t>
            </a:r>
            <a:r>
              <a:rPr lang="ko-KR" altLang="en-US" sz="500" smtClean="0"/>
              <a:t>구성</a:t>
            </a:r>
            <a:endParaRPr lang="ko-KR" altLang="en-US" sz="500" dirty="0"/>
          </a:p>
        </p:txBody>
      </p:sp>
      <p:sp>
        <p:nvSpPr>
          <p:cNvPr id="1267" name="TextBox 1266"/>
          <p:cNvSpPr txBox="1"/>
          <p:nvPr/>
        </p:nvSpPr>
        <p:spPr bwMode="gray">
          <a:xfrm>
            <a:off x="6537009" y="5141531"/>
            <a:ext cx="664453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마스터 네임노드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9" name="TextBox 1268"/>
          <p:cNvSpPr txBox="1"/>
          <p:nvPr/>
        </p:nvSpPr>
        <p:spPr bwMode="gray">
          <a:xfrm>
            <a:off x="7240593" y="5141531"/>
            <a:ext cx="664453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모니터링 툴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0" name="TextBox 1269"/>
          <p:cNvSpPr txBox="1"/>
          <p:nvPr/>
        </p:nvSpPr>
        <p:spPr bwMode="gray">
          <a:xfrm>
            <a:off x="7240593" y="5303212"/>
            <a:ext cx="664453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NoSQL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1" name="TextBox 1270"/>
          <p:cNvSpPr txBox="1"/>
          <p:nvPr/>
        </p:nvSpPr>
        <p:spPr bwMode="gray">
          <a:xfrm>
            <a:off x="8800181" y="5141531"/>
            <a:ext cx="675287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히스토리 기능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2" name="TextBox 1271"/>
          <p:cNvSpPr txBox="1"/>
          <p:nvPr/>
        </p:nvSpPr>
        <p:spPr bwMode="gray">
          <a:xfrm>
            <a:off x="8104323" y="5298788"/>
            <a:ext cx="675287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스케듈링 기능</a:t>
            </a:r>
            <a:endParaRPr lang="ko-KR" altLang="en-US" sz="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3" name="TextBox 1272"/>
          <p:cNvSpPr txBox="1"/>
          <p:nvPr/>
        </p:nvSpPr>
        <p:spPr bwMode="gray">
          <a:xfrm>
            <a:off x="9200990" y="6847090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데이터저장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4" name="TextBox 1273"/>
          <p:cNvSpPr txBox="1"/>
          <p:nvPr/>
        </p:nvSpPr>
        <p:spPr bwMode="gray">
          <a:xfrm>
            <a:off x="9200990" y="7008185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자원관리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5" name="TextBox 1274"/>
          <p:cNvSpPr txBox="1"/>
          <p:nvPr/>
        </p:nvSpPr>
        <p:spPr bwMode="gray">
          <a:xfrm>
            <a:off x="9200990" y="7169859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콘솔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6" name="TextBox 1275"/>
          <p:cNvSpPr txBox="1"/>
          <p:nvPr/>
        </p:nvSpPr>
        <p:spPr bwMode="gray">
          <a:xfrm>
            <a:off x="8121899" y="6847090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데이터저장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7" name="TextBox 1276"/>
          <p:cNvSpPr txBox="1"/>
          <p:nvPr/>
        </p:nvSpPr>
        <p:spPr bwMode="gray">
          <a:xfrm>
            <a:off x="8121899" y="7008185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인메모리처리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8" name="TextBox 1277"/>
          <p:cNvSpPr txBox="1"/>
          <p:nvPr/>
        </p:nvSpPr>
        <p:spPr bwMode="gray">
          <a:xfrm>
            <a:off x="8121899" y="7169859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콘솔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9" name="TextBox 1278"/>
          <p:cNvSpPr txBox="1"/>
          <p:nvPr/>
        </p:nvSpPr>
        <p:spPr bwMode="gray">
          <a:xfrm>
            <a:off x="7524663" y="6847090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하이브서버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0" name="TextBox 1279"/>
          <p:cNvSpPr txBox="1"/>
          <p:nvPr/>
        </p:nvSpPr>
        <p:spPr bwMode="gray">
          <a:xfrm>
            <a:off x="7524663" y="7008185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자원관리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1" name="TextBox 1280"/>
          <p:cNvSpPr txBox="1"/>
          <p:nvPr/>
        </p:nvSpPr>
        <p:spPr bwMode="gray">
          <a:xfrm>
            <a:off x="7524663" y="7169859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데이터관리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2" name="TextBox 1281"/>
          <p:cNvSpPr txBox="1"/>
          <p:nvPr/>
        </p:nvSpPr>
        <p:spPr bwMode="gray">
          <a:xfrm>
            <a:off x="6915421" y="6847090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메타스토어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3" name="TextBox 1282"/>
          <p:cNvSpPr txBox="1"/>
          <p:nvPr/>
        </p:nvSpPr>
        <p:spPr bwMode="gray">
          <a:xfrm>
            <a:off x="6915421" y="7008185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병렬처리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4" name="TextBox 1283"/>
          <p:cNvSpPr txBox="1"/>
          <p:nvPr/>
        </p:nvSpPr>
        <p:spPr bwMode="gray">
          <a:xfrm>
            <a:off x="6913005" y="7182377"/>
            <a:ext cx="549732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ko-KR" altLang="en-US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웹카탈로그</a:t>
            </a:r>
            <a:endParaRPr lang="en-US" altLang="ko-KR" sz="400" b="1" kern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3" name="Picture 3" descr="C:\Users\이우석 주임\Desktop\제목 없음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27" y="6047071"/>
            <a:ext cx="702706" cy="41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4" name="TextBox 1293"/>
          <p:cNvSpPr txBox="1"/>
          <p:nvPr/>
        </p:nvSpPr>
        <p:spPr bwMode="auto">
          <a:xfrm>
            <a:off x="3119654" y="6176372"/>
            <a:ext cx="410369" cy="221599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KCA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ko-KR" altLang="en-US" sz="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분석모델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95" name="직사각형 1294"/>
          <p:cNvSpPr/>
          <p:nvPr/>
        </p:nvSpPr>
        <p:spPr>
          <a:xfrm>
            <a:off x="397246" y="6829690"/>
            <a:ext cx="3528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800" b="1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민원분류분석</a:t>
            </a:r>
            <a:r>
              <a:rPr kumimoji="1" lang="en-US" altLang="ko-KR" sz="800" b="1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: 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내부상담데이터를 품목별로 민원에 대한 종류를 분류분석하여 소비자원 업무에 활용</a:t>
            </a:r>
            <a:endParaRPr kumimoji="1" lang="en-US" altLang="ko-KR" sz="800" spc="-104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297" name="그룹 1296"/>
          <p:cNvGrpSpPr/>
          <p:nvPr/>
        </p:nvGrpSpPr>
        <p:grpSpPr>
          <a:xfrm>
            <a:off x="3411615" y="8126982"/>
            <a:ext cx="507572" cy="156202"/>
            <a:chOff x="1700808" y="7720693"/>
            <a:chExt cx="3384376" cy="920651"/>
          </a:xfrm>
        </p:grpSpPr>
        <p:pic>
          <p:nvPicPr>
            <p:cNvPr id="1298" name="Picture 4" descr="C:\Users\C204\Desktop\북한이탈주민지원재단 제안서작성\PNG\Untitled-21.pn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164533" y="7720693"/>
              <a:ext cx="920651" cy="920651"/>
            </a:xfrm>
            <a:prstGeom prst="rect">
              <a:avLst/>
            </a:prstGeom>
            <a:noFill/>
            <a:ln w="6350">
              <a:noFill/>
            </a:ln>
            <a:effectLst>
              <a:outerShdw dist="12700" algn="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1299" name="Picture 5" descr="C:\Users\C204\Desktop\북한이탈주민지원재단 제안서작성\PNG\Untitled-19.pn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2932671" y="7720693"/>
              <a:ext cx="920651" cy="920651"/>
            </a:xfrm>
            <a:prstGeom prst="rect">
              <a:avLst/>
            </a:prstGeom>
            <a:noFill/>
            <a:ln w="6350">
              <a:noFill/>
            </a:ln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300" name="Picture 6" descr="C:\Users\C204\Desktop\북한이탈주민지원재단 제안서작성\PNG\Untitled-20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700808" y="7720693"/>
              <a:ext cx="920651" cy="920651"/>
            </a:xfrm>
            <a:prstGeom prst="rect">
              <a:avLst/>
            </a:prstGeom>
            <a:noFill/>
            <a:ln w="6350">
              <a:noFill/>
            </a:ln>
            <a:effectLst>
              <a:reflection blurRad="6350" stA="52000" endA="300" endPos="35000" dir="5400000" sy="-100000" algn="bl" rotWithShape="0"/>
            </a:effectLst>
          </p:spPr>
        </p:pic>
      </p:grpSp>
      <p:pic>
        <p:nvPicPr>
          <p:cNvPr id="1301" name="그림 1300"/>
          <p:cNvPicPr>
            <a:picLocks noChangeAspect="1"/>
          </p:cNvPicPr>
          <p:nvPr/>
        </p:nvPicPr>
        <p:blipFill rotWithShape="1">
          <a:blip r:embed="rId22"/>
          <a:srcRect l="7968" t="10258" r="83859" b="86129"/>
          <a:stretch/>
        </p:blipFill>
        <p:spPr>
          <a:xfrm>
            <a:off x="2574990" y="8100789"/>
            <a:ext cx="789324" cy="225521"/>
          </a:xfrm>
          <a:prstGeom prst="rect">
            <a:avLst/>
          </a:prstGeom>
        </p:spPr>
      </p:pic>
      <p:pic>
        <p:nvPicPr>
          <p:cNvPr id="1302" name="그림 1301"/>
          <p:cNvPicPr>
            <a:picLocks noChangeAspect="1"/>
          </p:cNvPicPr>
          <p:nvPr/>
        </p:nvPicPr>
        <p:blipFill rotWithShape="1">
          <a:blip r:embed="rId23"/>
          <a:srcRect l="24898" t="12968" r="65762" b="80709"/>
          <a:stretch/>
        </p:blipFill>
        <p:spPr>
          <a:xfrm>
            <a:off x="2045651" y="8103554"/>
            <a:ext cx="483132" cy="211370"/>
          </a:xfrm>
          <a:prstGeom prst="rect">
            <a:avLst/>
          </a:prstGeom>
        </p:spPr>
      </p:pic>
      <p:pic>
        <p:nvPicPr>
          <p:cNvPr id="1303" name="그림 1302"/>
          <p:cNvPicPr>
            <a:picLocks noChangeAspect="1"/>
          </p:cNvPicPr>
          <p:nvPr/>
        </p:nvPicPr>
        <p:blipFill rotWithShape="1">
          <a:blip r:embed="rId24"/>
          <a:srcRect l="10303" t="58052" r="80356" b="36580"/>
          <a:stretch/>
        </p:blipFill>
        <p:spPr>
          <a:xfrm>
            <a:off x="440551" y="8118191"/>
            <a:ext cx="550050" cy="206269"/>
          </a:xfrm>
          <a:prstGeom prst="rect">
            <a:avLst/>
          </a:prstGeom>
        </p:spPr>
      </p:pic>
      <p:pic>
        <p:nvPicPr>
          <p:cNvPr id="1304" name="그림 1303"/>
          <p:cNvPicPr>
            <a:picLocks noChangeAspect="1"/>
          </p:cNvPicPr>
          <p:nvPr/>
        </p:nvPicPr>
        <p:blipFill rotWithShape="1">
          <a:blip r:embed="rId25"/>
          <a:srcRect l="31903" t="13319" r="50000" b="81313"/>
          <a:stretch/>
        </p:blipFill>
        <p:spPr>
          <a:xfrm>
            <a:off x="1006480" y="8118191"/>
            <a:ext cx="1018306" cy="197091"/>
          </a:xfrm>
          <a:prstGeom prst="rect">
            <a:avLst/>
          </a:prstGeom>
        </p:spPr>
      </p:pic>
      <p:sp>
        <p:nvSpPr>
          <p:cNvPr id="1305" name="직사각형 1304"/>
          <p:cNvSpPr/>
          <p:nvPr/>
        </p:nvSpPr>
        <p:spPr>
          <a:xfrm>
            <a:off x="397246" y="8381049"/>
            <a:ext cx="3528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en-US" altLang="ko-KR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한국소비자원 융복합분석시 필요한 외부 </a:t>
            </a:r>
            <a:r>
              <a:rPr kumimoji="1" lang="en-US" altLang="ko-KR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SNS</a:t>
            </a:r>
            <a:r>
              <a:rPr kumimoji="1" lang="ko-KR" altLang="en-US" sz="800" spc="-104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유관기관 데이터는 외부 업무협조가 필수임</a:t>
            </a:r>
            <a:endParaRPr kumimoji="1" lang="en-US" altLang="ko-KR" sz="800" spc="-104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/>
            <a:r>
              <a:rPr kumimoji="1" lang="en-US" altLang="ko-KR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※ </a:t>
            </a:r>
            <a:r>
              <a:rPr kumimoji="1" lang="ko-KR" altLang="en-US" sz="800" spc="-104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업무협조시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필수사항 </a:t>
            </a:r>
            <a:r>
              <a:rPr kumimoji="1" lang="en-US" altLang="ko-KR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:  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각 </a:t>
            </a:r>
            <a:r>
              <a:rPr kumimoji="1" lang="ko-KR" altLang="en-US" sz="800" spc="-104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외부기관별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kumimoji="1" lang="en-US" altLang="ko-KR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IP</a:t>
            </a:r>
            <a:r>
              <a:rPr kumimoji="1" lang="ko-KR" altLang="en-US" sz="800" spc="-104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차단정책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및 </a:t>
            </a:r>
            <a:r>
              <a:rPr kumimoji="1" lang="ko-KR" altLang="en-US" sz="800" spc="-104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크롤링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kumimoji="1" lang="ko-KR" altLang="en-US" sz="800" spc="-104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시간협조</a:t>
            </a:r>
            <a:r>
              <a:rPr kumimoji="1" lang="en-US" altLang="ko-KR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공공기관은 정부 </a:t>
            </a:r>
            <a:r>
              <a:rPr kumimoji="1" lang="en-US" altLang="ko-KR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3.0 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오픈</a:t>
            </a:r>
            <a:r>
              <a:rPr kumimoji="1" lang="en-US" altLang="ko-KR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API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를 활용 </a:t>
            </a:r>
            <a:endParaRPr kumimoji="1" lang="en-US" altLang="ko-KR" sz="800" spc="-104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6" name="모서리가 둥근 직사각형 545"/>
          <p:cNvSpPr/>
          <p:nvPr/>
        </p:nvSpPr>
        <p:spPr bwMode="gray">
          <a:xfrm>
            <a:off x="6758239" y="2586726"/>
            <a:ext cx="2890543" cy="186733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sp>
        <p:nvSpPr>
          <p:cNvPr id="533" name="TextBox 532"/>
          <p:cNvSpPr txBox="1"/>
          <p:nvPr/>
        </p:nvSpPr>
        <p:spPr bwMode="gray">
          <a:xfrm>
            <a:off x="6782580" y="2611193"/>
            <a:ext cx="380389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Plan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534" name="TextBox 533"/>
          <p:cNvSpPr txBox="1"/>
          <p:nvPr/>
        </p:nvSpPr>
        <p:spPr bwMode="gray">
          <a:xfrm>
            <a:off x="7229984" y="2611193"/>
            <a:ext cx="380389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Gather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535" name="TextBox 534"/>
          <p:cNvSpPr txBox="1"/>
          <p:nvPr/>
        </p:nvSpPr>
        <p:spPr bwMode="gray">
          <a:xfrm>
            <a:off x="7677372" y="2611193"/>
            <a:ext cx="380389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Manage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536" name="TextBox 535"/>
          <p:cNvSpPr txBox="1"/>
          <p:nvPr/>
        </p:nvSpPr>
        <p:spPr bwMode="gray">
          <a:xfrm>
            <a:off x="8124760" y="2611193"/>
            <a:ext cx="483873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Disseminate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544" name="TextBox 543"/>
          <p:cNvSpPr txBox="1"/>
          <p:nvPr/>
        </p:nvSpPr>
        <p:spPr bwMode="gray">
          <a:xfrm>
            <a:off x="8678547" y="2611193"/>
            <a:ext cx="430013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Leverage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545" name="TextBox 544"/>
          <p:cNvSpPr txBox="1"/>
          <p:nvPr/>
        </p:nvSpPr>
        <p:spPr bwMode="gray">
          <a:xfrm>
            <a:off x="9180721" y="2611193"/>
            <a:ext cx="430013" cy="1235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defTabSz="914400">
              <a:defRPr sz="1800">
                <a:solidFill>
                  <a:schemeClr val="lt1"/>
                </a:solidFill>
              </a:defRPr>
            </a:lvl1pPr>
            <a:lvl2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100">
                <a:solidFill>
                  <a:prstClr val="black">
                    <a:lumMod val="75000"/>
                    <a:lumOff val="25000"/>
                  </a:prstClr>
                </a:solidFill>
                <a:latin typeface="-웹윤고딕140" pitchFamily="18" charset="-127"/>
                <a:ea typeface="-웹윤고딕140" pitchFamily="18" charset="-127"/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400" b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DIspose</a:t>
            </a:r>
            <a:endParaRPr lang="en-US" altLang="ko-KR" sz="400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533" idx="1"/>
            <a:endCxn id="978" idx="0"/>
          </p:cNvCxnSpPr>
          <p:nvPr/>
        </p:nvCxnSpPr>
        <p:spPr>
          <a:xfrm rot="10800000" flipV="1">
            <a:off x="6559344" y="2672946"/>
            <a:ext cx="223237" cy="118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이등변 삼각형 13"/>
          <p:cNvSpPr/>
          <p:nvPr/>
        </p:nvSpPr>
        <p:spPr>
          <a:xfrm rot="5400000">
            <a:off x="7167709" y="2655878"/>
            <a:ext cx="57726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1" name="이등변 삼각형 550"/>
          <p:cNvSpPr/>
          <p:nvPr/>
        </p:nvSpPr>
        <p:spPr>
          <a:xfrm rot="5400000">
            <a:off x="7614937" y="2655879"/>
            <a:ext cx="57726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2" name="이등변 삼각형 551"/>
          <p:cNvSpPr/>
          <p:nvPr/>
        </p:nvSpPr>
        <p:spPr>
          <a:xfrm rot="5400000">
            <a:off x="8062673" y="2655880"/>
            <a:ext cx="57726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3" name="이등변 삼각형 552"/>
          <p:cNvSpPr/>
          <p:nvPr/>
        </p:nvSpPr>
        <p:spPr>
          <a:xfrm rot="5400000">
            <a:off x="8614487" y="2655881"/>
            <a:ext cx="57726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4" name="이등변 삼각형 553"/>
          <p:cNvSpPr/>
          <p:nvPr/>
        </p:nvSpPr>
        <p:spPr>
          <a:xfrm rot="5400000">
            <a:off x="9117535" y="2655882"/>
            <a:ext cx="57726" cy="45719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5" name="TextBox 554"/>
          <p:cNvSpPr txBox="1"/>
          <p:nvPr/>
        </p:nvSpPr>
        <p:spPr>
          <a:xfrm>
            <a:off x="6135384" y="2580347"/>
            <a:ext cx="589559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altLang="ko-KR" sz="500" dirty="0" smtClean="0"/>
              <a:t>ILM</a:t>
            </a:r>
            <a:r>
              <a:rPr lang="ko-KR" altLang="en-US" sz="500" dirty="0" smtClean="0"/>
              <a:t>적용</a:t>
            </a:r>
            <a:endParaRPr lang="ko-KR" altLang="en-US" sz="500" dirty="0"/>
          </a:p>
        </p:txBody>
      </p:sp>
      <p:sp>
        <p:nvSpPr>
          <p:cNvPr id="547" name="양쪽 모서리가 둥근 사각형 546"/>
          <p:cNvSpPr/>
          <p:nvPr/>
        </p:nvSpPr>
        <p:spPr bwMode="gray">
          <a:xfrm>
            <a:off x="4171705" y="4316291"/>
            <a:ext cx="783652" cy="207673"/>
          </a:xfrm>
          <a:prstGeom prst="round2SameRect">
            <a:avLst>
              <a:gd name="adj1" fmla="val 11268"/>
              <a:gd name="adj2" fmla="val 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lIns="0" tIns="36000" rIns="0" bIns="36000" anchor="ctr" anchorCtr="0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/>
            </a:pPr>
            <a:r>
              <a:rPr lang="en-US" altLang="ko-KR" sz="7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Apache </a:t>
            </a:r>
            <a:r>
              <a:rPr lang="en-US" altLang="ko-KR" sz="7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Nifi</a:t>
            </a:r>
            <a:endParaRPr lang="en-US" altLang="ko-KR" sz="7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548" name="모서리가 둥근 직사각형 547"/>
          <p:cNvSpPr/>
          <p:nvPr/>
        </p:nvSpPr>
        <p:spPr bwMode="gray">
          <a:xfrm>
            <a:off x="4171822" y="4535367"/>
            <a:ext cx="789119" cy="741644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grpSp>
        <p:nvGrpSpPr>
          <p:cNvPr id="549" name="그룹 548"/>
          <p:cNvGrpSpPr/>
          <p:nvPr/>
        </p:nvGrpSpPr>
        <p:grpSpPr>
          <a:xfrm>
            <a:off x="4350114" y="4635836"/>
            <a:ext cx="423921" cy="589174"/>
            <a:chOff x="4574743" y="4649007"/>
            <a:chExt cx="423921" cy="589174"/>
          </a:xfrm>
        </p:grpSpPr>
        <p:cxnSp>
          <p:nvCxnSpPr>
            <p:cNvPr id="550" name="꺾인 연결선 571"/>
            <p:cNvCxnSpPr>
              <a:stCxn id="558" idx="0"/>
              <a:endCxn id="560" idx="2"/>
            </p:cNvCxnSpPr>
            <p:nvPr/>
          </p:nvCxnSpPr>
          <p:spPr>
            <a:xfrm flipH="1" flipV="1">
              <a:off x="4685522" y="4904594"/>
              <a:ext cx="107223" cy="143066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7" name="그룹 556"/>
            <p:cNvGrpSpPr/>
            <p:nvPr/>
          </p:nvGrpSpPr>
          <p:grpSpPr>
            <a:xfrm>
              <a:off x="4574743" y="4649007"/>
              <a:ext cx="423921" cy="255587"/>
              <a:chOff x="4569390" y="4625556"/>
              <a:chExt cx="423921" cy="255587"/>
            </a:xfrm>
          </p:grpSpPr>
          <p:pic>
            <p:nvPicPr>
              <p:cNvPr id="560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gray">
              <a:xfrm>
                <a:off x="4569390" y="4625556"/>
                <a:ext cx="221558" cy="2555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1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gray">
              <a:xfrm>
                <a:off x="4771753" y="4625556"/>
                <a:ext cx="221558" cy="255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8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036" y="5047660"/>
              <a:ext cx="325418" cy="190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59" name="꺾인 연결선 571"/>
            <p:cNvCxnSpPr>
              <a:stCxn id="558" idx="0"/>
              <a:endCxn id="561" idx="2"/>
            </p:cNvCxnSpPr>
            <p:nvPr/>
          </p:nvCxnSpPr>
          <p:spPr>
            <a:xfrm flipV="1">
              <a:off x="4792745" y="4904594"/>
              <a:ext cx="95140" cy="143066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TextBox 561"/>
          <p:cNvSpPr txBox="1"/>
          <p:nvPr/>
        </p:nvSpPr>
        <p:spPr>
          <a:xfrm rot="16200000">
            <a:off x="4563516" y="5489537"/>
            <a:ext cx="58955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/>
            <a:r>
              <a:rPr lang="ko-KR" altLang="en-US" sz="500" dirty="0" smtClean="0"/>
              <a:t>인트라넷</a:t>
            </a:r>
            <a:endParaRPr lang="en-US" altLang="ko-KR" sz="500" dirty="0" smtClean="0"/>
          </a:p>
          <a:p>
            <a:pPr algn="ctr"/>
            <a:r>
              <a:rPr lang="en-US" altLang="ko-KR" sz="500" dirty="0" smtClean="0"/>
              <a:t>GET</a:t>
            </a:r>
            <a:r>
              <a:rPr lang="ko-KR" altLang="en-US" sz="500" dirty="0" smtClean="0"/>
              <a:t>방식</a:t>
            </a:r>
            <a:endParaRPr lang="ko-KR" altLang="en-US" sz="500" dirty="0"/>
          </a:p>
        </p:txBody>
      </p:sp>
      <p:cxnSp>
        <p:nvCxnSpPr>
          <p:cNvPr id="563" name="꺾인 연결선 571"/>
          <p:cNvCxnSpPr/>
          <p:nvPr/>
        </p:nvCxnSpPr>
        <p:spPr>
          <a:xfrm flipV="1">
            <a:off x="4680225" y="5303369"/>
            <a:ext cx="415" cy="503857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꺾인 연결선 571"/>
          <p:cNvCxnSpPr/>
          <p:nvPr/>
        </p:nvCxnSpPr>
        <p:spPr>
          <a:xfrm flipV="1">
            <a:off x="4604511" y="5303369"/>
            <a:ext cx="415" cy="503857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5" name="Picture 2"/>
          <p:cNvPicPr>
            <a:picLocks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81659" y="6028620"/>
            <a:ext cx="1097888" cy="73470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grpSp>
        <p:nvGrpSpPr>
          <p:cNvPr id="601" name="그룹 600"/>
          <p:cNvGrpSpPr/>
          <p:nvPr/>
        </p:nvGrpSpPr>
        <p:grpSpPr bwMode="gray">
          <a:xfrm>
            <a:off x="464899" y="2084781"/>
            <a:ext cx="898893" cy="593813"/>
            <a:chOff x="2607274" y="2957689"/>
            <a:chExt cx="1538380" cy="995826"/>
          </a:xfrm>
        </p:grpSpPr>
        <p:grpSp>
          <p:nvGrpSpPr>
            <p:cNvPr id="602" name="그룹 601"/>
            <p:cNvGrpSpPr/>
            <p:nvPr/>
          </p:nvGrpSpPr>
          <p:grpSpPr bwMode="gray">
            <a:xfrm>
              <a:off x="2607274" y="2957689"/>
              <a:ext cx="1538380" cy="995826"/>
              <a:chOff x="2656381" y="3762598"/>
              <a:chExt cx="3066939" cy="995826"/>
            </a:xfrm>
          </p:grpSpPr>
          <p:sp>
            <p:nvSpPr>
              <p:cNvPr id="613" name="모서리가 둥근 직사각형 612"/>
              <p:cNvSpPr/>
              <p:nvPr/>
            </p:nvSpPr>
            <p:spPr bwMode="gray">
              <a:xfrm>
                <a:off x="2656381" y="4008637"/>
                <a:ext cx="3066936" cy="749787"/>
              </a:xfrm>
              <a:prstGeom prst="roundRect">
                <a:avLst>
                  <a:gd name="adj" fmla="val 1655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840425" lvl="1" defTabSz="1680850"/>
                <a:endParaRPr lang="ko-KR" altLang="en-US" sz="2800" dirty="0">
                  <a:solidFill>
                    <a:schemeClr val="lt1"/>
                  </a:solidFill>
                  <a:sym typeface="Monotype Sorts"/>
                </a:endParaRPr>
              </a:p>
            </p:txBody>
          </p:sp>
          <p:sp>
            <p:nvSpPr>
              <p:cNvPr id="614" name="양쪽 모서리가 둥근 사각형 613"/>
              <p:cNvSpPr/>
              <p:nvPr/>
            </p:nvSpPr>
            <p:spPr bwMode="gray">
              <a:xfrm>
                <a:off x="2656384" y="3762598"/>
                <a:ext cx="3066936" cy="333905"/>
              </a:xfrm>
              <a:prstGeom prst="round2SameRect">
                <a:avLst>
                  <a:gd name="adj1" fmla="val 11268"/>
                  <a:gd name="adj2" fmla="val 0"/>
                </a:avLst>
              </a:prstGeom>
              <a:gradFill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innerShdw blurRad="114300">
                  <a:schemeClr val="bg1">
                    <a:alpha val="50000"/>
                  </a:schemeClr>
                </a:innerShdw>
              </a:effectLst>
            </p:spPr>
            <p:txBody>
              <a:bodyPr wrap="none" lIns="0" tIns="36000" rIns="0" bIns="36000" anchor="ctr" anchorCtr="0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88" algn="ctr" defTabSz="874713" eaLnBrk="0" latinLnBrk="0" hangingPunct="0">
                  <a:lnSpc>
                    <a:spcPct val="9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ko-KR" altLang="en-US" sz="600" b="1" kern="0" dirty="0" err="1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소비넷</a:t>
                </a:r>
                <a:endParaRPr lang="en-US" altLang="ko-KR" sz="6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Monotype Sorts"/>
                </a:endParaRPr>
              </a:p>
            </p:txBody>
          </p:sp>
        </p:grpSp>
        <p:grpSp>
          <p:nvGrpSpPr>
            <p:cNvPr id="603" name="그룹 602"/>
            <p:cNvGrpSpPr/>
            <p:nvPr/>
          </p:nvGrpSpPr>
          <p:grpSpPr bwMode="gray">
            <a:xfrm>
              <a:off x="2715702" y="3338080"/>
              <a:ext cx="612319" cy="539346"/>
              <a:chOff x="2715702" y="3338080"/>
              <a:chExt cx="612319" cy="539346"/>
            </a:xfrm>
          </p:grpSpPr>
          <p:sp>
            <p:nvSpPr>
              <p:cNvPr id="609" name="직사각형 608"/>
              <p:cNvSpPr/>
              <p:nvPr/>
            </p:nvSpPr>
            <p:spPr bwMode="gray">
              <a:xfrm>
                <a:off x="2715702" y="3645737"/>
                <a:ext cx="612319" cy="231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ko-KR" altLang="en-US" sz="500" b="1" dirty="0">
                    <a:solidFill>
                      <a:srgbClr val="0070C0"/>
                    </a:solidFill>
                  </a:rPr>
                  <a:t>통합연동모듈</a:t>
                </a:r>
                <a:endParaRPr lang="en-US" altLang="ko-KR" sz="500" b="1" dirty="0">
                  <a:solidFill>
                    <a:srgbClr val="0070C0"/>
                  </a:solidFill>
                </a:endParaRPr>
              </a:p>
              <a:p>
                <a:pPr lvl="0" algn="ctr"/>
                <a:r>
                  <a:rPr lang="en-US" altLang="ko-KR" sz="300" dirty="0">
                    <a:solidFill>
                      <a:srgbClr val="0070C0"/>
                    </a:solidFill>
                  </a:rPr>
                  <a:t>(B1)</a:t>
                </a:r>
              </a:p>
            </p:txBody>
          </p:sp>
          <p:grpSp>
            <p:nvGrpSpPr>
              <p:cNvPr id="610" name="그룹 609"/>
              <p:cNvGrpSpPr/>
              <p:nvPr/>
            </p:nvGrpSpPr>
            <p:grpSpPr bwMode="gray">
              <a:xfrm>
                <a:off x="2753110" y="3338080"/>
                <a:ext cx="446186" cy="325870"/>
                <a:chOff x="2682469" y="3326473"/>
                <a:chExt cx="477972" cy="349084"/>
              </a:xfrm>
            </p:grpSpPr>
            <p:pic>
              <p:nvPicPr>
                <p:cNvPr id="611" name="그림 610" descr="1323341493_pignon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 bwMode="gray">
                <a:xfrm>
                  <a:off x="2682469" y="3326473"/>
                  <a:ext cx="331964" cy="331964"/>
                </a:xfrm>
                <a:prstGeom prst="rect">
                  <a:avLst/>
                </a:prstGeom>
              </p:spPr>
            </p:pic>
            <p:pic>
              <p:nvPicPr>
                <p:cNvPr id="612" name="Picture 11" descr="C:\Users\wslee\Desktop\28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gray">
                <a:xfrm>
                  <a:off x="2868425" y="3360440"/>
                  <a:ext cx="292016" cy="3151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04" name="그룹 603"/>
            <p:cNvGrpSpPr/>
            <p:nvPr/>
          </p:nvGrpSpPr>
          <p:grpSpPr bwMode="gray">
            <a:xfrm>
              <a:off x="3443233" y="3338080"/>
              <a:ext cx="612319" cy="539346"/>
              <a:chOff x="2715702" y="3338080"/>
              <a:chExt cx="612319" cy="539346"/>
            </a:xfrm>
          </p:grpSpPr>
          <p:sp>
            <p:nvSpPr>
              <p:cNvPr id="605" name="직사각형 604"/>
              <p:cNvSpPr/>
              <p:nvPr/>
            </p:nvSpPr>
            <p:spPr bwMode="gray">
              <a:xfrm>
                <a:off x="2715702" y="3645737"/>
                <a:ext cx="612319" cy="231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ko-KR" altLang="en-US" sz="500" b="1" dirty="0">
                    <a:solidFill>
                      <a:schemeClr val="accent5">
                        <a:lumMod val="75000"/>
                      </a:schemeClr>
                    </a:solidFill>
                  </a:rPr>
                  <a:t>통합연동모듈</a:t>
                </a:r>
                <a:endParaRPr lang="en-US" altLang="ko-KR" sz="5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0" algn="ctr"/>
                <a:r>
                  <a:rPr lang="en-US" altLang="ko-KR" sz="300" dirty="0">
                    <a:solidFill>
                      <a:schemeClr val="accent5">
                        <a:lumMod val="75000"/>
                      </a:schemeClr>
                    </a:solidFill>
                  </a:rPr>
                  <a:t>(U3)</a:t>
                </a:r>
              </a:p>
            </p:txBody>
          </p:sp>
          <p:grpSp>
            <p:nvGrpSpPr>
              <p:cNvPr id="606" name="그룹 605"/>
              <p:cNvGrpSpPr/>
              <p:nvPr/>
            </p:nvGrpSpPr>
            <p:grpSpPr bwMode="gray">
              <a:xfrm>
                <a:off x="2753110" y="3338080"/>
                <a:ext cx="446186" cy="325870"/>
                <a:chOff x="2682469" y="3326473"/>
                <a:chExt cx="477972" cy="349084"/>
              </a:xfrm>
            </p:grpSpPr>
            <p:pic>
              <p:nvPicPr>
                <p:cNvPr id="607" name="그림 606" descr="1323341493_pignon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 bwMode="gray">
                <a:xfrm>
                  <a:off x="2682469" y="3326473"/>
                  <a:ext cx="331964" cy="331964"/>
                </a:xfrm>
                <a:prstGeom prst="rect">
                  <a:avLst/>
                </a:prstGeom>
              </p:spPr>
            </p:pic>
            <p:pic>
              <p:nvPicPr>
                <p:cNvPr id="608" name="Picture 11" descr="C:\Users\wslee\Desktop\28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gray">
                <a:xfrm>
                  <a:off x="2868425" y="3360440"/>
                  <a:ext cx="292016" cy="3151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615" name="그룹 614"/>
          <p:cNvGrpSpPr/>
          <p:nvPr/>
        </p:nvGrpSpPr>
        <p:grpSpPr bwMode="gray">
          <a:xfrm>
            <a:off x="1693166" y="2087280"/>
            <a:ext cx="898892" cy="593813"/>
            <a:chOff x="2607275" y="2957689"/>
            <a:chExt cx="1538378" cy="995826"/>
          </a:xfrm>
        </p:grpSpPr>
        <p:grpSp>
          <p:nvGrpSpPr>
            <p:cNvPr id="616" name="그룹 615"/>
            <p:cNvGrpSpPr/>
            <p:nvPr/>
          </p:nvGrpSpPr>
          <p:grpSpPr bwMode="gray">
            <a:xfrm>
              <a:off x="2607275" y="2957689"/>
              <a:ext cx="1538378" cy="995826"/>
              <a:chOff x="2656384" y="3762598"/>
              <a:chExt cx="3066936" cy="995826"/>
            </a:xfrm>
          </p:grpSpPr>
          <p:sp>
            <p:nvSpPr>
              <p:cNvPr id="627" name="모서리가 둥근 직사각형 626"/>
              <p:cNvSpPr/>
              <p:nvPr/>
            </p:nvSpPr>
            <p:spPr bwMode="gray">
              <a:xfrm>
                <a:off x="2656384" y="4008638"/>
                <a:ext cx="3066936" cy="749786"/>
              </a:xfrm>
              <a:prstGeom prst="roundRect">
                <a:avLst>
                  <a:gd name="adj" fmla="val 1655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840425" lvl="1" defTabSz="1680850"/>
                <a:endParaRPr lang="ko-KR" altLang="en-US" sz="2800" dirty="0">
                  <a:solidFill>
                    <a:schemeClr val="lt1"/>
                  </a:solidFill>
                  <a:sym typeface="Monotype Sorts"/>
                </a:endParaRPr>
              </a:p>
            </p:txBody>
          </p:sp>
          <p:sp>
            <p:nvSpPr>
              <p:cNvPr id="628" name="양쪽 모서리가 둥근 사각형 627"/>
              <p:cNvSpPr/>
              <p:nvPr/>
            </p:nvSpPr>
            <p:spPr bwMode="gray">
              <a:xfrm>
                <a:off x="2656384" y="3762598"/>
                <a:ext cx="3066936" cy="333905"/>
              </a:xfrm>
              <a:prstGeom prst="round2SameRect">
                <a:avLst>
                  <a:gd name="adj1" fmla="val 11268"/>
                  <a:gd name="adj2" fmla="val 0"/>
                </a:avLst>
              </a:prstGeom>
              <a:gradFill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innerShdw blurRad="114300">
                  <a:schemeClr val="bg1">
                    <a:alpha val="50000"/>
                  </a:schemeClr>
                </a:innerShdw>
              </a:effectLst>
            </p:spPr>
            <p:txBody>
              <a:bodyPr wrap="none" lIns="0" tIns="36000" rIns="0" bIns="36000" anchor="ctr" anchorCtr="0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88" algn="ctr" defTabSz="874713" eaLnBrk="0" latinLnBrk="0" hangingPunct="0">
                  <a:lnSpc>
                    <a:spcPct val="9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ko-KR" altLang="en-US" sz="600" b="1" kern="0" dirty="0" err="1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참가격</a:t>
                </a:r>
                <a:endParaRPr lang="en-US" altLang="ko-KR" sz="6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Monotype Sorts"/>
                </a:endParaRPr>
              </a:p>
            </p:txBody>
          </p:sp>
        </p:grpSp>
        <p:grpSp>
          <p:nvGrpSpPr>
            <p:cNvPr id="617" name="그룹 616"/>
            <p:cNvGrpSpPr/>
            <p:nvPr/>
          </p:nvGrpSpPr>
          <p:grpSpPr bwMode="gray">
            <a:xfrm>
              <a:off x="2753110" y="3338080"/>
              <a:ext cx="1106471" cy="602289"/>
              <a:chOff x="2753110" y="3338080"/>
              <a:chExt cx="1106471" cy="602289"/>
            </a:xfrm>
          </p:grpSpPr>
          <p:sp>
            <p:nvSpPr>
              <p:cNvPr id="623" name="직사각형 622"/>
              <p:cNvSpPr/>
              <p:nvPr/>
            </p:nvSpPr>
            <p:spPr bwMode="gray">
              <a:xfrm>
                <a:off x="2885123" y="3669370"/>
                <a:ext cx="974458" cy="270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ko-KR" altLang="en-US" sz="500" b="1" dirty="0" smtClean="0">
                    <a:solidFill>
                      <a:srgbClr val="0070C0"/>
                    </a:solidFill>
                  </a:rPr>
                  <a:t>가격비교정보</a:t>
                </a:r>
                <a:endParaRPr lang="en-US" altLang="ko-KR" sz="500" b="1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24" name="그룹 623"/>
              <p:cNvGrpSpPr/>
              <p:nvPr/>
            </p:nvGrpSpPr>
            <p:grpSpPr bwMode="gray">
              <a:xfrm>
                <a:off x="2753110" y="3338080"/>
                <a:ext cx="446186" cy="325870"/>
                <a:chOff x="2682469" y="3326473"/>
                <a:chExt cx="477972" cy="349084"/>
              </a:xfrm>
            </p:grpSpPr>
            <p:pic>
              <p:nvPicPr>
                <p:cNvPr id="625" name="그림 624" descr="1323341493_pignon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 bwMode="gray">
                <a:xfrm>
                  <a:off x="2682469" y="3326473"/>
                  <a:ext cx="331964" cy="331964"/>
                </a:xfrm>
                <a:prstGeom prst="rect">
                  <a:avLst/>
                </a:prstGeom>
              </p:spPr>
            </p:pic>
            <p:pic>
              <p:nvPicPr>
                <p:cNvPr id="626" name="Picture 11" descr="C:\Users\wslee\Desktop\28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gray">
                <a:xfrm>
                  <a:off x="2868425" y="3360440"/>
                  <a:ext cx="292016" cy="3151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20" name="그룹 619"/>
            <p:cNvGrpSpPr/>
            <p:nvPr/>
          </p:nvGrpSpPr>
          <p:grpSpPr bwMode="gray">
            <a:xfrm>
              <a:off x="3480642" y="3338080"/>
              <a:ext cx="446187" cy="325871"/>
              <a:chOff x="2682469" y="3326473"/>
              <a:chExt cx="477972" cy="349084"/>
            </a:xfrm>
          </p:grpSpPr>
          <p:pic>
            <p:nvPicPr>
              <p:cNvPr id="621" name="그림 620" descr="1323341493_pignon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 bwMode="gray">
              <a:xfrm>
                <a:off x="2682469" y="3326473"/>
                <a:ext cx="331964" cy="331964"/>
              </a:xfrm>
              <a:prstGeom prst="rect">
                <a:avLst/>
              </a:prstGeom>
            </p:spPr>
          </p:pic>
          <p:pic>
            <p:nvPicPr>
              <p:cNvPr id="622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gray">
              <a:xfrm>
                <a:off x="2868425" y="3360440"/>
                <a:ext cx="292016" cy="3151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43" name="그룹 642"/>
          <p:cNvGrpSpPr/>
          <p:nvPr/>
        </p:nvGrpSpPr>
        <p:grpSpPr bwMode="gray">
          <a:xfrm>
            <a:off x="2877592" y="2087280"/>
            <a:ext cx="994492" cy="593813"/>
            <a:chOff x="2534634" y="2957689"/>
            <a:chExt cx="1701989" cy="995826"/>
          </a:xfrm>
        </p:grpSpPr>
        <p:grpSp>
          <p:nvGrpSpPr>
            <p:cNvPr id="644" name="그룹 643"/>
            <p:cNvGrpSpPr/>
            <p:nvPr/>
          </p:nvGrpSpPr>
          <p:grpSpPr bwMode="gray">
            <a:xfrm>
              <a:off x="2607275" y="2957689"/>
              <a:ext cx="1538378" cy="995826"/>
              <a:chOff x="2656384" y="3762598"/>
              <a:chExt cx="3066936" cy="995826"/>
            </a:xfrm>
          </p:grpSpPr>
          <p:sp>
            <p:nvSpPr>
              <p:cNvPr id="655" name="모서리가 둥근 직사각형 654"/>
              <p:cNvSpPr/>
              <p:nvPr/>
            </p:nvSpPr>
            <p:spPr bwMode="gray">
              <a:xfrm>
                <a:off x="2656384" y="4008638"/>
                <a:ext cx="3066936" cy="749786"/>
              </a:xfrm>
              <a:prstGeom prst="roundRect">
                <a:avLst>
                  <a:gd name="adj" fmla="val 1655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840425" lvl="1" defTabSz="1680850"/>
                <a:endParaRPr lang="ko-KR" altLang="en-US" sz="2800" dirty="0">
                  <a:solidFill>
                    <a:schemeClr val="lt1"/>
                  </a:solidFill>
                  <a:sym typeface="Monotype Sorts"/>
                </a:endParaRPr>
              </a:p>
            </p:txBody>
          </p:sp>
          <p:sp>
            <p:nvSpPr>
              <p:cNvPr id="656" name="양쪽 모서리가 둥근 사각형 655"/>
              <p:cNvSpPr/>
              <p:nvPr/>
            </p:nvSpPr>
            <p:spPr bwMode="gray">
              <a:xfrm>
                <a:off x="2656384" y="3762598"/>
                <a:ext cx="3066936" cy="333905"/>
              </a:xfrm>
              <a:prstGeom prst="round2SameRect">
                <a:avLst>
                  <a:gd name="adj1" fmla="val 11268"/>
                  <a:gd name="adj2" fmla="val 0"/>
                </a:avLst>
              </a:prstGeom>
              <a:gradFill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innerShdw blurRad="114300">
                  <a:schemeClr val="bg1">
                    <a:alpha val="50000"/>
                  </a:schemeClr>
                </a:innerShdw>
              </a:effectLst>
            </p:spPr>
            <p:txBody>
              <a:bodyPr wrap="none" lIns="0" tIns="36000" rIns="0" bIns="36000" anchor="ctr" anchorCtr="0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88" algn="ctr" defTabSz="874713" eaLnBrk="0" latinLnBrk="0" hangingPunct="0">
                  <a:lnSpc>
                    <a:spcPct val="9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en-US" altLang="ko-KR" sz="600" b="1" kern="0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CISS</a:t>
                </a:r>
                <a:endParaRPr lang="en-US" altLang="ko-KR" sz="6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Monotype Sorts"/>
                </a:endParaRPr>
              </a:p>
            </p:txBody>
          </p:sp>
        </p:grpSp>
        <p:grpSp>
          <p:nvGrpSpPr>
            <p:cNvPr id="645" name="그룹 644"/>
            <p:cNvGrpSpPr/>
            <p:nvPr/>
          </p:nvGrpSpPr>
          <p:grpSpPr bwMode="gray">
            <a:xfrm>
              <a:off x="2534634" y="3338080"/>
              <a:ext cx="974458" cy="578656"/>
              <a:chOff x="2534634" y="3338080"/>
              <a:chExt cx="974458" cy="578656"/>
            </a:xfrm>
          </p:grpSpPr>
          <p:sp>
            <p:nvSpPr>
              <p:cNvPr id="651" name="직사각형 650"/>
              <p:cNvSpPr/>
              <p:nvPr/>
            </p:nvSpPr>
            <p:spPr bwMode="gray">
              <a:xfrm>
                <a:off x="2534634" y="3645737"/>
                <a:ext cx="974458" cy="270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ko-KR" altLang="en-US" sz="500" b="1" smtClean="0">
                    <a:solidFill>
                      <a:srgbClr val="0070C0"/>
                    </a:solidFill>
                  </a:rPr>
                  <a:t>위해정보수집</a:t>
                </a:r>
                <a:endParaRPr lang="en-US" altLang="ko-KR" sz="300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52" name="그룹 651"/>
              <p:cNvGrpSpPr/>
              <p:nvPr/>
            </p:nvGrpSpPr>
            <p:grpSpPr bwMode="gray">
              <a:xfrm>
                <a:off x="2753110" y="3338080"/>
                <a:ext cx="446186" cy="325870"/>
                <a:chOff x="2682469" y="3326473"/>
                <a:chExt cx="477972" cy="349084"/>
              </a:xfrm>
            </p:grpSpPr>
            <p:pic>
              <p:nvPicPr>
                <p:cNvPr id="653" name="그림 652" descr="1323341493_pignon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 bwMode="gray">
                <a:xfrm>
                  <a:off x="2682469" y="3326473"/>
                  <a:ext cx="331964" cy="331964"/>
                </a:xfrm>
                <a:prstGeom prst="rect">
                  <a:avLst/>
                </a:prstGeom>
              </p:spPr>
            </p:pic>
            <p:pic>
              <p:nvPicPr>
                <p:cNvPr id="654" name="Picture 11" descr="C:\Users\wslee\Desktop\28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gray">
                <a:xfrm>
                  <a:off x="2868425" y="3360440"/>
                  <a:ext cx="292016" cy="3151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46" name="그룹 645"/>
            <p:cNvGrpSpPr/>
            <p:nvPr/>
          </p:nvGrpSpPr>
          <p:grpSpPr bwMode="gray">
            <a:xfrm>
              <a:off x="3262165" y="3338080"/>
              <a:ext cx="974458" cy="578656"/>
              <a:chOff x="2534634" y="3338080"/>
              <a:chExt cx="974458" cy="578656"/>
            </a:xfrm>
          </p:grpSpPr>
          <p:sp>
            <p:nvSpPr>
              <p:cNvPr id="647" name="직사각형 646"/>
              <p:cNvSpPr/>
              <p:nvPr/>
            </p:nvSpPr>
            <p:spPr bwMode="gray">
              <a:xfrm>
                <a:off x="2534634" y="3645737"/>
                <a:ext cx="974458" cy="270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ko-KR" altLang="en-US" sz="500" b="1" smtClean="0">
                    <a:solidFill>
                      <a:schemeClr val="accent5">
                        <a:lumMod val="75000"/>
                      </a:schemeClr>
                    </a:solidFill>
                  </a:rPr>
                  <a:t>위해정보처리</a:t>
                </a:r>
                <a:endParaRPr lang="en-US" altLang="ko-KR" sz="3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648" name="그룹 647"/>
              <p:cNvGrpSpPr/>
              <p:nvPr/>
            </p:nvGrpSpPr>
            <p:grpSpPr bwMode="gray">
              <a:xfrm>
                <a:off x="2753110" y="3338080"/>
                <a:ext cx="446186" cy="325870"/>
                <a:chOff x="2682469" y="3326473"/>
                <a:chExt cx="477972" cy="349084"/>
              </a:xfrm>
            </p:grpSpPr>
            <p:pic>
              <p:nvPicPr>
                <p:cNvPr id="649" name="그림 648" descr="1323341493_pignon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 bwMode="gray">
                <a:xfrm>
                  <a:off x="2682469" y="3326473"/>
                  <a:ext cx="331964" cy="331964"/>
                </a:xfrm>
                <a:prstGeom prst="rect">
                  <a:avLst/>
                </a:prstGeom>
              </p:spPr>
            </p:pic>
            <p:pic>
              <p:nvPicPr>
                <p:cNvPr id="650" name="Picture 11" descr="C:\Users\wslee\Desktop\28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gray">
                <a:xfrm>
                  <a:off x="2868425" y="3360440"/>
                  <a:ext cx="292016" cy="3151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657" name="그룹 656"/>
          <p:cNvGrpSpPr/>
          <p:nvPr/>
        </p:nvGrpSpPr>
        <p:grpSpPr bwMode="gray">
          <a:xfrm>
            <a:off x="1662571" y="4021430"/>
            <a:ext cx="909278" cy="593813"/>
            <a:chOff x="2589500" y="2957689"/>
            <a:chExt cx="1556153" cy="995826"/>
          </a:xfrm>
        </p:grpSpPr>
        <p:grpSp>
          <p:nvGrpSpPr>
            <p:cNvPr id="658" name="그룹 657"/>
            <p:cNvGrpSpPr/>
            <p:nvPr/>
          </p:nvGrpSpPr>
          <p:grpSpPr bwMode="gray">
            <a:xfrm>
              <a:off x="2607275" y="2957689"/>
              <a:ext cx="1538378" cy="995826"/>
              <a:chOff x="2656384" y="3762598"/>
              <a:chExt cx="3066936" cy="995826"/>
            </a:xfrm>
          </p:grpSpPr>
          <p:sp>
            <p:nvSpPr>
              <p:cNvPr id="669" name="모서리가 둥근 직사각형 668"/>
              <p:cNvSpPr/>
              <p:nvPr/>
            </p:nvSpPr>
            <p:spPr bwMode="gray">
              <a:xfrm>
                <a:off x="2656384" y="4008638"/>
                <a:ext cx="3066936" cy="749786"/>
              </a:xfrm>
              <a:prstGeom prst="roundRect">
                <a:avLst>
                  <a:gd name="adj" fmla="val 1655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840425" lvl="1" defTabSz="1680850"/>
                <a:endParaRPr lang="ko-KR" altLang="en-US" sz="2800" dirty="0">
                  <a:solidFill>
                    <a:schemeClr val="lt1"/>
                  </a:solidFill>
                  <a:sym typeface="Monotype Sorts"/>
                </a:endParaRPr>
              </a:p>
            </p:txBody>
          </p:sp>
          <p:sp>
            <p:nvSpPr>
              <p:cNvPr id="670" name="양쪽 모서리가 둥근 사각형 669"/>
              <p:cNvSpPr/>
              <p:nvPr/>
            </p:nvSpPr>
            <p:spPr bwMode="gray">
              <a:xfrm>
                <a:off x="2656384" y="3762598"/>
                <a:ext cx="3066936" cy="333905"/>
              </a:xfrm>
              <a:prstGeom prst="round2SameRect">
                <a:avLst>
                  <a:gd name="adj1" fmla="val 11268"/>
                  <a:gd name="adj2" fmla="val 0"/>
                </a:avLst>
              </a:prstGeom>
              <a:gradFill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innerShdw blurRad="114300">
                  <a:schemeClr val="bg1">
                    <a:alpha val="50000"/>
                  </a:schemeClr>
                </a:innerShdw>
              </a:effectLst>
            </p:spPr>
            <p:txBody>
              <a:bodyPr wrap="none" lIns="0" tIns="36000" rIns="0" bIns="36000" anchor="ctr" anchorCtr="0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88" algn="ctr" defTabSz="874713" eaLnBrk="0" latinLnBrk="0" hangingPunct="0">
                  <a:lnSpc>
                    <a:spcPct val="90000"/>
                  </a:lnSpc>
                  <a:buClr>
                    <a:schemeClr val="bg1">
                      <a:lumMod val="6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en-US" altLang="ko-KR" sz="600" b="1" kern="0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1372</a:t>
                </a:r>
                <a:r>
                  <a:rPr lang="ko-KR" altLang="en-US" sz="600" b="1" kern="0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rPr>
                  <a:t>소비자상담센터</a:t>
                </a:r>
                <a:endParaRPr lang="en-US" altLang="ko-KR" sz="6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Monotype Sorts"/>
                </a:endParaRPr>
              </a:p>
            </p:txBody>
          </p:sp>
        </p:grpSp>
        <p:grpSp>
          <p:nvGrpSpPr>
            <p:cNvPr id="659" name="그룹 658"/>
            <p:cNvGrpSpPr/>
            <p:nvPr/>
          </p:nvGrpSpPr>
          <p:grpSpPr bwMode="gray">
            <a:xfrm>
              <a:off x="2589500" y="3338080"/>
              <a:ext cx="864724" cy="578656"/>
              <a:chOff x="2589500" y="3338080"/>
              <a:chExt cx="864724" cy="578656"/>
            </a:xfrm>
          </p:grpSpPr>
          <p:sp>
            <p:nvSpPr>
              <p:cNvPr id="665" name="직사각형 664"/>
              <p:cNvSpPr/>
              <p:nvPr/>
            </p:nvSpPr>
            <p:spPr bwMode="gray">
              <a:xfrm>
                <a:off x="2589500" y="3645737"/>
                <a:ext cx="864724" cy="270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ko-KR" altLang="en-US" sz="500" b="1" smtClean="0">
                    <a:solidFill>
                      <a:srgbClr val="0070C0"/>
                    </a:solidFill>
                  </a:rPr>
                  <a:t>상담콜센터</a:t>
                </a:r>
                <a:endParaRPr lang="en-US" altLang="ko-KR" sz="300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66" name="그룹 665"/>
              <p:cNvGrpSpPr/>
              <p:nvPr/>
            </p:nvGrpSpPr>
            <p:grpSpPr bwMode="gray">
              <a:xfrm>
                <a:off x="2753110" y="3338080"/>
                <a:ext cx="446186" cy="325870"/>
                <a:chOff x="2682469" y="3326473"/>
                <a:chExt cx="477972" cy="349084"/>
              </a:xfrm>
            </p:grpSpPr>
            <p:pic>
              <p:nvPicPr>
                <p:cNvPr id="667" name="그림 666" descr="1323341493_pignon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 bwMode="gray">
                <a:xfrm>
                  <a:off x="2682469" y="3326473"/>
                  <a:ext cx="331964" cy="331964"/>
                </a:xfrm>
                <a:prstGeom prst="rect">
                  <a:avLst/>
                </a:prstGeom>
              </p:spPr>
            </p:pic>
            <p:pic>
              <p:nvPicPr>
                <p:cNvPr id="668" name="Picture 11" descr="C:\Users\wslee\Desktop\28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gray">
                <a:xfrm>
                  <a:off x="2868425" y="3360440"/>
                  <a:ext cx="292016" cy="3151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60" name="그룹 659"/>
            <p:cNvGrpSpPr/>
            <p:nvPr/>
          </p:nvGrpSpPr>
          <p:grpSpPr bwMode="gray">
            <a:xfrm>
              <a:off x="3371899" y="3338080"/>
              <a:ext cx="754986" cy="578656"/>
              <a:chOff x="2644368" y="3338080"/>
              <a:chExt cx="754986" cy="578656"/>
            </a:xfrm>
          </p:grpSpPr>
          <p:sp>
            <p:nvSpPr>
              <p:cNvPr id="661" name="직사각형 660"/>
              <p:cNvSpPr/>
              <p:nvPr/>
            </p:nvSpPr>
            <p:spPr bwMode="gray">
              <a:xfrm>
                <a:off x="2644368" y="3645737"/>
                <a:ext cx="754986" cy="270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ko-KR" altLang="en-US" sz="500" b="1" dirty="0" err="1" smtClean="0">
                    <a:solidFill>
                      <a:schemeClr val="accent5">
                        <a:lumMod val="75000"/>
                      </a:schemeClr>
                    </a:solidFill>
                  </a:rPr>
                  <a:t>상담처리</a:t>
                </a:r>
                <a:endParaRPr lang="en-US" altLang="ko-KR" sz="3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662" name="그룹 661"/>
              <p:cNvGrpSpPr/>
              <p:nvPr/>
            </p:nvGrpSpPr>
            <p:grpSpPr bwMode="gray">
              <a:xfrm>
                <a:off x="2753110" y="3338080"/>
                <a:ext cx="446186" cy="325870"/>
                <a:chOff x="2682469" y="3326473"/>
                <a:chExt cx="477972" cy="349084"/>
              </a:xfrm>
            </p:grpSpPr>
            <p:pic>
              <p:nvPicPr>
                <p:cNvPr id="663" name="그림 662" descr="1323341493_pignon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 bwMode="gray">
                <a:xfrm>
                  <a:off x="2682469" y="3326473"/>
                  <a:ext cx="331964" cy="331964"/>
                </a:xfrm>
                <a:prstGeom prst="rect">
                  <a:avLst/>
                </a:prstGeom>
              </p:spPr>
            </p:pic>
            <p:pic>
              <p:nvPicPr>
                <p:cNvPr id="664" name="Picture 11" descr="C:\Users\wslee\Desktop\28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gray">
                <a:xfrm>
                  <a:off x="2868425" y="3360440"/>
                  <a:ext cx="292016" cy="3151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686" name="그룹 685"/>
          <p:cNvGrpSpPr/>
          <p:nvPr/>
        </p:nvGrpSpPr>
        <p:grpSpPr bwMode="gray">
          <a:xfrm>
            <a:off x="469579" y="3072571"/>
            <a:ext cx="898892" cy="637444"/>
            <a:chOff x="2656384" y="3762598"/>
            <a:chExt cx="3066936" cy="1068993"/>
          </a:xfrm>
        </p:grpSpPr>
        <p:sp>
          <p:nvSpPr>
            <p:cNvPr id="697" name="모서리가 둥근 직사각형 696"/>
            <p:cNvSpPr/>
            <p:nvPr/>
          </p:nvSpPr>
          <p:spPr bwMode="gray">
            <a:xfrm>
              <a:off x="2656384" y="4008637"/>
              <a:ext cx="3066936" cy="822954"/>
            </a:xfrm>
            <a:prstGeom prst="roundRect">
              <a:avLst>
                <a:gd name="adj" fmla="val 1655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840425" lvl="1" defTabSz="1680850"/>
              <a:endParaRPr lang="ko-KR" altLang="en-US" sz="2800" dirty="0">
                <a:solidFill>
                  <a:schemeClr val="lt1"/>
                </a:solidFill>
                <a:sym typeface="Monotype Sorts"/>
              </a:endParaRPr>
            </a:p>
          </p:txBody>
        </p:sp>
        <p:sp>
          <p:nvSpPr>
            <p:cNvPr id="698" name="양쪽 모서리가 둥근 사각형 697"/>
            <p:cNvSpPr/>
            <p:nvPr/>
          </p:nvSpPr>
          <p:spPr bwMode="gray">
            <a:xfrm>
              <a:off x="2656384" y="3762598"/>
              <a:ext cx="3066936" cy="333905"/>
            </a:xfrm>
            <a:prstGeom prst="round2SameRect">
              <a:avLst>
                <a:gd name="adj1" fmla="val 11268"/>
                <a:gd name="adj2" fmla="val 0"/>
              </a:avLst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1270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lIns="0" tIns="36000" rIns="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/>
              </a:pPr>
              <a:r>
                <a:rPr lang="en-US" altLang="ko-KR" sz="600" b="1" kern="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Monotype Sorts"/>
                </a:rPr>
                <a:t>donotcall</a:t>
              </a:r>
              <a:endParaRPr lang="en-US" altLang="ko-KR" sz="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endParaRPr>
            </a:p>
          </p:txBody>
        </p:sp>
      </p:grpSp>
      <p:grpSp>
        <p:nvGrpSpPr>
          <p:cNvPr id="687" name="그룹 686"/>
          <p:cNvGrpSpPr/>
          <p:nvPr/>
        </p:nvGrpSpPr>
        <p:grpSpPr bwMode="gray">
          <a:xfrm>
            <a:off x="428899" y="3299398"/>
            <a:ext cx="968535" cy="413961"/>
            <a:chOff x="2537655" y="3338080"/>
            <a:chExt cx="1657566" cy="694212"/>
          </a:xfrm>
        </p:grpSpPr>
        <p:sp>
          <p:nvSpPr>
            <p:cNvPr id="693" name="직사각형 692"/>
            <p:cNvSpPr/>
            <p:nvPr/>
          </p:nvSpPr>
          <p:spPr bwMode="gray">
            <a:xfrm>
              <a:off x="2537655" y="3638112"/>
              <a:ext cx="1657566" cy="394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500" b="1" dirty="0" smtClean="0">
                  <a:solidFill>
                    <a:srgbClr val="0070C0"/>
                  </a:solidFill>
                </a:rPr>
                <a:t>전화권유판매 수신거부의사</a:t>
              </a:r>
              <a:endParaRPr lang="en-US" altLang="ko-KR" sz="500" b="1" dirty="0" smtClean="0">
                <a:solidFill>
                  <a:srgbClr val="0070C0"/>
                </a:solidFill>
              </a:endParaRPr>
            </a:p>
            <a:p>
              <a:pPr lvl="0" algn="ctr"/>
              <a:r>
                <a:rPr lang="ko-KR" altLang="en-US" sz="500" b="1" dirty="0" err="1" smtClean="0">
                  <a:solidFill>
                    <a:srgbClr val="0070C0"/>
                  </a:solidFill>
                </a:rPr>
                <a:t>등록시스템</a:t>
              </a:r>
              <a:endParaRPr lang="en-US" altLang="ko-KR" sz="300" dirty="0">
                <a:solidFill>
                  <a:srgbClr val="0070C0"/>
                </a:solidFill>
              </a:endParaRPr>
            </a:p>
          </p:txBody>
        </p:sp>
        <p:grpSp>
          <p:nvGrpSpPr>
            <p:cNvPr id="694" name="그룹 693"/>
            <p:cNvGrpSpPr/>
            <p:nvPr/>
          </p:nvGrpSpPr>
          <p:grpSpPr bwMode="gray">
            <a:xfrm>
              <a:off x="2753110" y="3338080"/>
              <a:ext cx="446186" cy="325870"/>
              <a:chOff x="2682469" y="3326473"/>
              <a:chExt cx="477972" cy="349084"/>
            </a:xfrm>
          </p:grpSpPr>
          <p:pic>
            <p:nvPicPr>
              <p:cNvPr id="695" name="그림 694" descr="1323341493_pignon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 bwMode="gray">
              <a:xfrm>
                <a:off x="2682469" y="3326473"/>
                <a:ext cx="331964" cy="331964"/>
              </a:xfrm>
              <a:prstGeom prst="rect">
                <a:avLst/>
              </a:prstGeom>
            </p:spPr>
          </p:pic>
          <p:pic>
            <p:nvPicPr>
              <p:cNvPr id="696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gray">
              <a:xfrm>
                <a:off x="2868425" y="3360440"/>
                <a:ext cx="292016" cy="3151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90" name="그룹 689"/>
          <p:cNvGrpSpPr/>
          <p:nvPr/>
        </p:nvGrpSpPr>
        <p:grpSpPr bwMode="gray">
          <a:xfrm>
            <a:off x="979897" y="3299399"/>
            <a:ext cx="260712" cy="194318"/>
            <a:chOff x="2682469" y="3326473"/>
            <a:chExt cx="477972" cy="349084"/>
          </a:xfrm>
        </p:grpSpPr>
        <p:pic>
          <p:nvPicPr>
            <p:cNvPr id="691" name="그림 690" descr="1323341493_pigno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gray">
            <a:xfrm>
              <a:off x="2682469" y="3326473"/>
              <a:ext cx="331964" cy="331964"/>
            </a:xfrm>
            <a:prstGeom prst="rect">
              <a:avLst/>
            </a:prstGeom>
          </p:spPr>
        </p:pic>
        <p:pic>
          <p:nvPicPr>
            <p:cNvPr id="692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gray">
            <a:xfrm>
              <a:off x="2868425" y="3360440"/>
              <a:ext cx="292016" cy="3151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9" name="그룹 35"/>
          <p:cNvGrpSpPr>
            <a:grpSpLocks/>
          </p:cNvGrpSpPr>
          <p:nvPr/>
        </p:nvGrpSpPr>
        <p:grpSpPr bwMode="gray">
          <a:xfrm>
            <a:off x="1757956" y="2791849"/>
            <a:ext cx="1009466" cy="941210"/>
            <a:chOff x="2860847" y="815580"/>
            <a:chExt cx="3132075" cy="2767025"/>
          </a:xfrm>
        </p:grpSpPr>
        <p:grpSp>
          <p:nvGrpSpPr>
            <p:cNvPr id="700" name="그룹 44"/>
            <p:cNvGrpSpPr>
              <a:grpSpLocks/>
            </p:cNvGrpSpPr>
            <p:nvPr/>
          </p:nvGrpSpPr>
          <p:grpSpPr bwMode="gray">
            <a:xfrm>
              <a:off x="2860847" y="815580"/>
              <a:ext cx="3132075" cy="2767025"/>
              <a:chOff x="8185949" y="2376475"/>
              <a:chExt cx="2124900" cy="1877238"/>
            </a:xfrm>
          </p:grpSpPr>
          <p:pic>
            <p:nvPicPr>
              <p:cNvPr id="702" name="그림 203" descr="Group 111.png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477473" y="2376475"/>
                <a:ext cx="1833376" cy="1097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03" name="그룹 127"/>
              <p:cNvGrpSpPr>
                <a:grpSpLocks/>
              </p:cNvGrpSpPr>
              <p:nvPr/>
            </p:nvGrpSpPr>
            <p:grpSpPr bwMode="gray">
              <a:xfrm>
                <a:off x="8185949" y="2664507"/>
                <a:ext cx="1589206" cy="1589206"/>
                <a:chOff x="4296364" y="1720864"/>
                <a:chExt cx="1962148" cy="1962148"/>
              </a:xfrm>
            </p:grpSpPr>
            <p:sp>
              <p:nvSpPr>
                <p:cNvPr id="704" name="타원 703"/>
                <p:cNvSpPr/>
                <p:nvPr/>
              </p:nvSpPr>
              <p:spPr bwMode="gray">
                <a:xfrm>
                  <a:off x="4297175" y="1721533"/>
                  <a:ext cx="1961138" cy="196236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285" latinLnBrk="0">
                    <a:defRPr/>
                  </a:pPr>
                  <a:endParaRPr lang="ko-KR" altLang="en-US" sz="100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705" name="타원 704"/>
                <p:cNvSpPr/>
                <p:nvPr/>
              </p:nvSpPr>
              <p:spPr bwMode="gray">
                <a:xfrm>
                  <a:off x="4410974" y="1835240"/>
                  <a:ext cx="1733540" cy="1734953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285" latinLnBrk="0">
                    <a:defRPr/>
                  </a:pPr>
                  <a:endParaRPr lang="ko-KR" altLang="en-US" sz="100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706" name="타원 705"/>
                <p:cNvSpPr/>
                <p:nvPr/>
              </p:nvSpPr>
              <p:spPr bwMode="gray">
                <a:xfrm>
                  <a:off x="4486840" y="1912268"/>
                  <a:ext cx="1581808" cy="1580898"/>
                </a:xfrm>
                <a:prstGeom prst="ellipse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n w="6350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indent="-180951" algn="ctr" defTabSz="914285" latinLnBrk="0">
                    <a:buClr>
                      <a:prstClr val="white">
                        <a:lumMod val="65000"/>
                      </a:prstClr>
                    </a:buClr>
                    <a:buSzPct val="80000"/>
                    <a:defRPr/>
                  </a:pPr>
                  <a:endParaRPr lang="ko-KR" altLang="en-US" sz="1100" spc="-1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01" name="모서리가 둥근 직사각형 700"/>
            <p:cNvSpPr/>
            <p:nvPr/>
          </p:nvSpPr>
          <p:spPr bwMode="gray">
            <a:xfrm>
              <a:off x="2988616" y="1853789"/>
              <a:ext cx="2146535" cy="1036525"/>
            </a:xfrm>
            <a:prstGeom prst="roundRect">
              <a:avLst>
                <a:gd name="adj" fmla="val 0"/>
              </a:avLst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algn="ctr" defTabSz="914227">
                <a:defRPr/>
              </a:pPr>
              <a:r>
                <a:rPr lang="ko-KR" altLang="en-US" sz="1200" b="1" spc="-100" dirty="0" smtClean="0">
                  <a:solidFill>
                    <a:schemeClr val="bg1"/>
                  </a:solidFill>
                </a:rPr>
                <a:t>업무</a:t>
              </a:r>
              <a:endParaRPr lang="en-US" altLang="ko-KR" sz="1200" b="1" spc="-100" dirty="0" smtClean="0">
                <a:solidFill>
                  <a:schemeClr val="bg1"/>
                </a:solidFill>
              </a:endParaRPr>
            </a:p>
            <a:p>
              <a:pPr algn="ctr" defTabSz="914227">
                <a:defRPr/>
              </a:pPr>
              <a:r>
                <a:rPr lang="ko-KR" altLang="en-US" sz="1200" b="1" spc="-100" dirty="0" smtClean="0">
                  <a:solidFill>
                    <a:schemeClr val="bg1"/>
                  </a:solidFill>
                </a:rPr>
                <a:t>시스템</a:t>
              </a:r>
              <a:endParaRPr lang="ko-KR" altLang="en-US" sz="1200" b="1" spc="-1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7" name="모서리가 둥근 직사각형 706"/>
          <p:cNvSpPr/>
          <p:nvPr/>
        </p:nvSpPr>
        <p:spPr bwMode="gray">
          <a:xfrm>
            <a:off x="2920037" y="3762311"/>
            <a:ext cx="898892" cy="679139"/>
          </a:xfrm>
          <a:prstGeom prst="roundRect">
            <a:avLst>
              <a:gd name="adj" fmla="val 1655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sym typeface="Monotype Sorts"/>
            </a:endParaRPr>
          </a:p>
        </p:txBody>
      </p:sp>
      <p:grpSp>
        <p:nvGrpSpPr>
          <p:cNvPr id="708" name="그룹 707"/>
          <p:cNvGrpSpPr/>
          <p:nvPr/>
        </p:nvGrpSpPr>
        <p:grpSpPr>
          <a:xfrm>
            <a:off x="2980290" y="3784582"/>
            <a:ext cx="778280" cy="627416"/>
            <a:chOff x="4687057" y="5257800"/>
            <a:chExt cx="1295890" cy="1023681"/>
          </a:xfrm>
        </p:grpSpPr>
        <p:grpSp>
          <p:nvGrpSpPr>
            <p:cNvPr id="709" name="Group 481"/>
            <p:cNvGrpSpPr>
              <a:grpSpLocks/>
            </p:cNvGrpSpPr>
            <p:nvPr/>
          </p:nvGrpSpPr>
          <p:grpSpPr bwMode="gray">
            <a:xfrm>
              <a:off x="4687057" y="5460796"/>
              <a:ext cx="1205521" cy="649588"/>
              <a:chOff x="455" y="3822"/>
              <a:chExt cx="1698" cy="783"/>
            </a:xfrm>
          </p:grpSpPr>
          <p:sp>
            <p:nvSpPr>
              <p:cNvPr id="733" name="Oval 482"/>
              <p:cNvSpPr>
                <a:spLocks noChangeArrowheads="1"/>
              </p:cNvSpPr>
              <p:nvPr/>
            </p:nvSpPr>
            <p:spPr bwMode="gray">
              <a:xfrm rot="-1103670">
                <a:off x="455" y="3822"/>
                <a:ext cx="1698" cy="783"/>
              </a:xfrm>
              <a:prstGeom prst="ellipse">
                <a:avLst/>
              </a:prstGeom>
              <a:solidFill>
                <a:srgbClr val="C2DDEA"/>
              </a:solidFill>
              <a:ln w="9525">
                <a:noFill/>
                <a:round/>
                <a:headEnd/>
                <a:tailEnd/>
              </a:ln>
              <a:effectLst>
                <a:outerShdw dist="25400" dir="5400000" algn="ctr" rotWithShape="0">
                  <a:srgbClr val="8DCADF"/>
                </a:outerShdw>
              </a:effectLst>
            </p:spPr>
            <p:txBody>
              <a:bodyPr wrap="none" anchor="ctr"/>
              <a:lstStyle/>
              <a:p>
                <a:pPr algn="r" fontAlgn="auto" latinLnBrk="0">
                  <a:lnSpc>
                    <a:spcPct val="130000"/>
                  </a:lnSpc>
                  <a:spcBef>
                    <a:spcPct val="50000"/>
                  </a:spcBef>
                  <a:spcAft>
                    <a:spcPts val="0"/>
                  </a:spcAft>
                  <a:buFont typeface="Wingdings" pitchFamily="2" charset="2"/>
                  <a:buNone/>
                  <a:defRPr/>
                </a:pPr>
                <a:endParaRPr kumimoji="0" lang="ko-KR" altLang="en-US" sz="300" kern="0">
                  <a:solidFill>
                    <a:sysClr val="windowText" lastClr="000000"/>
                  </a:solidFill>
                  <a:latin typeface="-웹윤고딕130" pitchFamily="18" charset="-127"/>
                  <a:ea typeface="-웹윤고딕130" pitchFamily="18" charset="-127"/>
                </a:endParaRPr>
              </a:p>
            </p:txBody>
          </p:sp>
          <p:sp>
            <p:nvSpPr>
              <p:cNvPr id="734" name="Oval 483"/>
              <p:cNvSpPr>
                <a:spLocks noChangeArrowheads="1"/>
              </p:cNvSpPr>
              <p:nvPr/>
            </p:nvSpPr>
            <p:spPr bwMode="gray">
              <a:xfrm rot="-1103670">
                <a:off x="542" y="3832"/>
                <a:ext cx="1586" cy="720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fontAlgn="auto" latinLnBrk="0">
                  <a:lnSpc>
                    <a:spcPct val="130000"/>
                  </a:lnSpc>
                  <a:spcBef>
                    <a:spcPct val="50000"/>
                  </a:spcBef>
                  <a:spcAft>
                    <a:spcPts val="0"/>
                  </a:spcAft>
                  <a:buFont typeface="Wingdings" pitchFamily="2" charset="2"/>
                  <a:buNone/>
                  <a:defRPr/>
                </a:pPr>
                <a:endParaRPr kumimoji="0" lang="ko-KR" altLang="en-US" sz="300" kern="0">
                  <a:solidFill>
                    <a:sysClr val="windowText" lastClr="000000"/>
                  </a:solidFill>
                  <a:latin typeface="-웹윤고딕130" pitchFamily="18" charset="-127"/>
                  <a:ea typeface="-웹윤고딕130" pitchFamily="18" charset="-127"/>
                </a:endParaRPr>
              </a:p>
            </p:txBody>
          </p:sp>
        </p:grpSp>
        <p:grpSp>
          <p:nvGrpSpPr>
            <p:cNvPr id="710" name="그룹 127"/>
            <p:cNvGrpSpPr>
              <a:grpSpLocks/>
            </p:cNvGrpSpPr>
            <p:nvPr/>
          </p:nvGrpSpPr>
          <p:grpSpPr bwMode="gray">
            <a:xfrm>
              <a:off x="5131060" y="5600701"/>
              <a:ext cx="341914" cy="447114"/>
              <a:chOff x="4356692" y="5039963"/>
              <a:chExt cx="918097" cy="1121240"/>
            </a:xfrm>
          </p:grpSpPr>
          <p:pic>
            <p:nvPicPr>
              <p:cNvPr id="731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518359" y="5404773"/>
                <a:ext cx="594766" cy="918094"/>
              </a:xfrm>
              <a:prstGeom prst="rect">
                <a:avLst/>
              </a:prstGeom>
              <a:noFill/>
            </p:spPr>
          </p:pic>
          <p:pic>
            <p:nvPicPr>
              <p:cNvPr id="732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518356" y="4878299"/>
                <a:ext cx="594765" cy="918093"/>
              </a:xfrm>
              <a:prstGeom prst="rect">
                <a:avLst/>
              </a:prstGeom>
              <a:noFill/>
            </p:spPr>
          </p:pic>
        </p:grpSp>
        <p:grpSp>
          <p:nvGrpSpPr>
            <p:cNvPr id="711" name="그룹 128"/>
            <p:cNvGrpSpPr>
              <a:grpSpLocks/>
            </p:cNvGrpSpPr>
            <p:nvPr/>
          </p:nvGrpSpPr>
          <p:grpSpPr bwMode="gray">
            <a:xfrm>
              <a:off x="5372053" y="5922854"/>
              <a:ext cx="335269" cy="358627"/>
              <a:chOff x="2033749" y="4194572"/>
              <a:chExt cx="1458850" cy="1458847"/>
            </a:xfrm>
          </p:grpSpPr>
          <p:sp>
            <p:nvSpPr>
              <p:cNvPr id="728" name="타원 727"/>
              <p:cNvSpPr/>
              <p:nvPr/>
            </p:nvSpPr>
            <p:spPr bwMode="gray">
              <a:xfrm>
                <a:off x="2033749" y="4194572"/>
                <a:ext cx="1458850" cy="14588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endParaRPr>
              </a:p>
            </p:txBody>
          </p:sp>
          <p:sp>
            <p:nvSpPr>
              <p:cNvPr id="729" name="타원 728"/>
              <p:cNvSpPr/>
              <p:nvPr/>
            </p:nvSpPr>
            <p:spPr bwMode="gray">
              <a:xfrm>
                <a:off x="2116324" y="4277149"/>
                <a:ext cx="1293700" cy="129369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80975" algn="ctr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300" dirty="0">
                  <a:latin typeface="-웹윤고딕140" pitchFamily="18" charset="-127"/>
                  <a:ea typeface="-웹윤고딕140" pitchFamily="18" charset="-127"/>
                </a:endParaRPr>
              </a:p>
            </p:txBody>
          </p:sp>
          <p:sp>
            <p:nvSpPr>
              <p:cNvPr id="730" name="타원 729"/>
              <p:cNvSpPr/>
              <p:nvPr/>
            </p:nvSpPr>
            <p:spPr bwMode="gray">
              <a:xfrm>
                <a:off x="2159580" y="4320402"/>
                <a:ext cx="1207188" cy="120718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BSC</a:t>
                </a:r>
                <a:endParaRPr lang="ko-KR" altLang="en-US" sz="3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12" name="그룹 129"/>
            <p:cNvGrpSpPr>
              <a:grpSpLocks/>
            </p:cNvGrpSpPr>
            <p:nvPr/>
          </p:nvGrpSpPr>
          <p:grpSpPr bwMode="gray">
            <a:xfrm>
              <a:off x="4782848" y="5921888"/>
              <a:ext cx="335269" cy="358627"/>
              <a:chOff x="2033749" y="4194572"/>
              <a:chExt cx="1458850" cy="1458847"/>
            </a:xfrm>
          </p:grpSpPr>
          <p:sp>
            <p:nvSpPr>
              <p:cNvPr id="725" name="타원 724"/>
              <p:cNvSpPr/>
              <p:nvPr/>
            </p:nvSpPr>
            <p:spPr bwMode="gray">
              <a:xfrm>
                <a:off x="2033749" y="4194572"/>
                <a:ext cx="1458850" cy="14588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endParaRPr>
              </a:p>
            </p:txBody>
          </p:sp>
          <p:sp>
            <p:nvSpPr>
              <p:cNvPr id="726" name="타원 725"/>
              <p:cNvSpPr/>
              <p:nvPr/>
            </p:nvSpPr>
            <p:spPr bwMode="gray">
              <a:xfrm>
                <a:off x="2116324" y="4277147"/>
                <a:ext cx="1293700" cy="12936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80975" algn="ctr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300" dirty="0">
                  <a:latin typeface="-웹윤고딕140" pitchFamily="18" charset="-127"/>
                  <a:ea typeface="-웹윤고딕140" pitchFamily="18" charset="-127"/>
                </a:endParaRPr>
              </a:p>
            </p:txBody>
          </p:sp>
          <p:sp>
            <p:nvSpPr>
              <p:cNvPr id="727" name="타원 726"/>
              <p:cNvSpPr/>
              <p:nvPr/>
            </p:nvSpPr>
            <p:spPr bwMode="gray">
              <a:xfrm>
                <a:off x="2159580" y="4320403"/>
                <a:ext cx="1207188" cy="120718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3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인사평가</a:t>
                </a:r>
                <a:endParaRPr lang="ko-KR" altLang="en-US" sz="3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13" name="그룹 130"/>
            <p:cNvGrpSpPr>
              <a:grpSpLocks/>
            </p:cNvGrpSpPr>
            <p:nvPr/>
          </p:nvGrpSpPr>
          <p:grpSpPr bwMode="gray">
            <a:xfrm>
              <a:off x="4698804" y="5446297"/>
              <a:ext cx="335269" cy="358627"/>
              <a:chOff x="2033749" y="4194572"/>
              <a:chExt cx="1458850" cy="1458847"/>
            </a:xfrm>
          </p:grpSpPr>
          <p:sp>
            <p:nvSpPr>
              <p:cNvPr id="722" name="타원 721"/>
              <p:cNvSpPr/>
              <p:nvPr/>
            </p:nvSpPr>
            <p:spPr bwMode="gray">
              <a:xfrm>
                <a:off x="2033749" y="4194572"/>
                <a:ext cx="1458850" cy="14588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endParaRPr>
              </a:p>
            </p:txBody>
          </p:sp>
          <p:sp>
            <p:nvSpPr>
              <p:cNvPr id="723" name="타원 722"/>
              <p:cNvSpPr/>
              <p:nvPr/>
            </p:nvSpPr>
            <p:spPr bwMode="gray">
              <a:xfrm>
                <a:off x="2116327" y="4277147"/>
                <a:ext cx="1293695" cy="12936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80975" algn="ctr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300" dirty="0">
                  <a:latin typeface="-웹윤고딕140" pitchFamily="18" charset="-127"/>
                  <a:ea typeface="-웹윤고딕140" pitchFamily="18" charset="-127"/>
                </a:endParaRPr>
              </a:p>
            </p:txBody>
          </p:sp>
          <p:sp>
            <p:nvSpPr>
              <p:cNvPr id="724" name="타원 723"/>
              <p:cNvSpPr/>
              <p:nvPr/>
            </p:nvSpPr>
            <p:spPr bwMode="gray">
              <a:xfrm>
                <a:off x="2159580" y="4320403"/>
                <a:ext cx="1207189" cy="120718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3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전자결재</a:t>
                </a:r>
                <a:endParaRPr lang="ko-KR" altLang="en-US" sz="3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14" name="그룹 131"/>
            <p:cNvGrpSpPr>
              <a:grpSpLocks/>
            </p:cNvGrpSpPr>
            <p:nvPr/>
          </p:nvGrpSpPr>
          <p:grpSpPr bwMode="gray">
            <a:xfrm>
              <a:off x="5222944" y="5257800"/>
              <a:ext cx="335269" cy="358627"/>
              <a:chOff x="2033749" y="4194572"/>
              <a:chExt cx="1458850" cy="1458847"/>
            </a:xfrm>
          </p:grpSpPr>
          <p:sp>
            <p:nvSpPr>
              <p:cNvPr id="719" name="타원 718"/>
              <p:cNvSpPr/>
              <p:nvPr/>
            </p:nvSpPr>
            <p:spPr bwMode="gray">
              <a:xfrm>
                <a:off x="2033749" y="4194572"/>
                <a:ext cx="1458850" cy="14588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endParaRPr>
              </a:p>
            </p:txBody>
          </p:sp>
          <p:sp>
            <p:nvSpPr>
              <p:cNvPr id="720" name="타원 719"/>
              <p:cNvSpPr/>
              <p:nvPr/>
            </p:nvSpPr>
            <p:spPr bwMode="gray">
              <a:xfrm>
                <a:off x="2116327" y="4277149"/>
                <a:ext cx="1293695" cy="129369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80975" algn="ctr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300" dirty="0">
                  <a:latin typeface="-웹윤고딕140" pitchFamily="18" charset="-127"/>
                  <a:ea typeface="-웹윤고딕140" pitchFamily="18" charset="-127"/>
                </a:endParaRPr>
              </a:p>
            </p:txBody>
          </p:sp>
          <p:sp>
            <p:nvSpPr>
              <p:cNvPr id="721" name="타원 720"/>
              <p:cNvSpPr/>
              <p:nvPr/>
            </p:nvSpPr>
            <p:spPr bwMode="gray">
              <a:xfrm>
                <a:off x="2159580" y="4320402"/>
                <a:ext cx="1207189" cy="120718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3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경영정보</a:t>
                </a:r>
                <a:endParaRPr lang="ko-KR" altLang="en-US" sz="3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15" name="그룹 122"/>
            <p:cNvGrpSpPr>
              <a:grpSpLocks/>
            </p:cNvGrpSpPr>
            <p:nvPr/>
          </p:nvGrpSpPr>
          <p:grpSpPr bwMode="gray">
            <a:xfrm>
              <a:off x="5647678" y="5483996"/>
              <a:ext cx="335269" cy="359593"/>
              <a:chOff x="2033749" y="4194568"/>
              <a:chExt cx="1458850" cy="1458846"/>
            </a:xfrm>
          </p:grpSpPr>
          <p:sp>
            <p:nvSpPr>
              <p:cNvPr id="716" name="타원 715"/>
              <p:cNvSpPr/>
              <p:nvPr/>
            </p:nvSpPr>
            <p:spPr bwMode="gray">
              <a:xfrm>
                <a:off x="2033749" y="4194568"/>
                <a:ext cx="1458850" cy="145884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웹윤고딕130" pitchFamily="18" charset="-127"/>
                  <a:ea typeface="-웹윤고딕130" pitchFamily="18" charset="-127"/>
                </a:endParaRPr>
              </a:p>
            </p:txBody>
          </p:sp>
          <p:sp>
            <p:nvSpPr>
              <p:cNvPr id="717" name="타원 716"/>
              <p:cNvSpPr/>
              <p:nvPr/>
            </p:nvSpPr>
            <p:spPr bwMode="gray">
              <a:xfrm>
                <a:off x="2116327" y="4276923"/>
                <a:ext cx="1293695" cy="129413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80975" algn="ctr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300" dirty="0">
                  <a:latin typeface="-웹윤고딕140" pitchFamily="18" charset="-127"/>
                  <a:ea typeface="-웹윤고딕140" pitchFamily="18" charset="-127"/>
                </a:endParaRPr>
              </a:p>
            </p:txBody>
          </p:sp>
          <p:sp>
            <p:nvSpPr>
              <p:cNvPr id="718" name="타원 717"/>
              <p:cNvSpPr/>
              <p:nvPr/>
            </p:nvSpPr>
            <p:spPr bwMode="gray">
              <a:xfrm>
                <a:off x="2159580" y="4320060"/>
                <a:ext cx="1207189" cy="120786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3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메일</a:t>
                </a:r>
                <a:endParaRPr lang="ko-KR" altLang="en-US" sz="3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743" name="양쪽 모서리가 둥근 사각형 742"/>
          <p:cNvSpPr/>
          <p:nvPr/>
        </p:nvSpPr>
        <p:spPr bwMode="gray">
          <a:xfrm>
            <a:off x="2920037" y="3557729"/>
            <a:ext cx="898892" cy="199109"/>
          </a:xfrm>
          <a:prstGeom prst="round2SameRect">
            <a:avLst>
              <a:gd name="adj1" fmla="val 11268"/>
              <a:gd name="adj2" fmla="val 0"/>
            </a:avLst>
          </a:prstGeom>
          <a:gradFill rotWithShape="1">
            <a:gsLst>
              <a:gs pos="0">
                <a:srgbClr val="05A0D2"/>
              </a:gs>
              <a:gs pos="100000">
                <a:srgbClr val="0088EE"/>
              </a:gs>
            </a:gsLst>
            <a:lin ang="5400000" scaled="1"/>
          </a:gradFill>
          <a:ln w="12700" algn="ctr">
            <a:solidFill>
              <a:srgbClr val="4A7DB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36000" bIns="3600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  <a:sym typeface="Monotype Sorts"/>
              </a:rPr>
              <a:t>소망</a:t>
            </a:r>
            <a:endParaRPr lang="ko-KR" altLang="en-US" sz="800" b="1" dirty="0">
              <a:solidFill>
                <a:schemeClr val="bg1"/>
              </a:solidFill>
              <a:latin typeface="+mn-ea"/>
              <a:sym typeface="Monotype Sorts"/>
            </a:endParaRPr>
          </a:p>
        </p:txBody>
      </p:sp>
      <p:cxnSp>
        <p:nvCxnSpPr>
          <p:cNvPr id="748" name="꺾인 연결선 571"/>
          <p:cNvCxnSpPr/>
          <p:nvPr/>
        </p:nvCxnSpPr>
        <p:spPr>
          <a:xfrm flipH="1">
            <a:off x="2566702" y="2707243"/>
            <a:ext cx="277219" cy="25385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꺾인 연결선 571"/>
          <p:cNvCxnSpPr/>
          <p:nvPr/>
        </p:nvCxnSpPr>
        <p:spPr>
          <a:xfrm>
            <a:off x="2521277" y="3618382"/>
            <a:ext cx="302602" cy="232299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1" name="꺾인 연결선 571"/>
          <p:cNvCxnSpPr/>
          <p:nvPr/>
        </p:nvCxnSpPr>
        <p:spPr>
          <a:xfrm>
            <a:off x="2142611" y="3793425"/>
            <a:ext cx="0" cy="17791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꺾인 연결선 571"/>
          <p:cNvCxnSpPr/>
          <p:nvPr/>
        </p:nvCxnSpPr>
        <p:spPr>
          <a:xfrm>
            <a:off x="1389125" y="3370367"/>
            <a:ext cx="327981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꺾인 연결선 571"/>
          <p:cNvCxnSpPr/>
          <p:nvPr/>
        </p:nvCxnSpPr>
        <p:spPr>
          <a:xfrm>
            <a:off x="1406445" y="2719360"/>
            <a:ext cx="350010" cy="30446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541320" y="2822337"/>
            <a:ext cx="1277609" cy="610860"/>
            <a:chOff x="2541320" y="1998494"/>
            <a:chExt cx="1277609" cy="639890"/>
          </a:xfrm>
        </p:grpSpPr>
        <p:sp>
          <p:nvSpPr>
            <p:cNvPr id="742" name="모서리가 둥근 직사각형 741"/>
            <p:cNvSpPr/>
            <p:nvPr/>
          </p:nvSpPr>
          <p:spPr bwMode="gray">
            <a:xfrm>
              <a:off x="2920037" y="2016505"/>
              <a:ext cx="898892" cy="621879"/>
            </a:xfrm>
            <a:prstGeom prst="roundRect">
              <a:avLst>
                <a:gd name="adj" fmla="val 1655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840425" lvl="1" defTabSz="1680850"/>
              <a:endParaRPr lang="ko-KR" altLang="en-US" sz="2800" dirty="0">
                <a:solidFill>
                  <a:schemeClr val="lt1"/>
                </a:solidFill>
                <a:sym typeface="Monotype Sorts"/>
              </a:endParaRPr>
            </a:p>
          </p:txBody>
        </p:sp>
        <p:sp>
          <p:nvSpPr>
            <p:cNvPr id="744" name="TextBox 743"/>
            <p:cNvSpPr txBox="1"/>
            <p:nvPr/>
          </p:nvSpPr>
          <p:spPr bwMode="gray">
            <a:xfrm>
              <a:off x="2992365" y="2141067"/>
              <a:ext cx="754234" cy="969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defTabSz="914400">
                <a:defRPr sz="1800">
                  <a:solidFill>
                    <a:schemeClr val="lt1"/>
                  </a:solidFill>
                </a:defRPr>
              </a:lvl1pPr>
              <a:lvl2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-웹윤고딕140" pitchFamily="18" charset="-127"/>
                  <a:ea typeface="-웹윤고딕140" pitchFamily="18" charset="-127"/>
                </a:defRPr>
              </a:lvl2pPr>
              <a:lvl3pPr marL="914400" defTabSz="914400">
                <a:defRPr sz="1800">
                  <a:solidFill>
                    <a:schemeClr val="lt1"/>
                  </a:solidFill>
                </a:defRPr>
              </a:lvl3pPr>
              <a:lvl4pPr marL="1371600" defTabSz="914400">
                <a:defRPr sz="1800">
                  <a:solidFill>
                    <a:schemeClr val="lt1"/>
                  </a:solidFill>
                </a:defRPr>
              </a:lvl4pPr>
              <a:lvl5pPr marL="1828800" defTabSz="914400">
                <a:defRPr sz="1800">
                  <a:solidFill>
                    <a:schemeClr val="lt1"/>
                  </a:solidFill>
                </a:defRPr>
              </a:lvl5pPr>
              <a:lvl6pPr marL="2286000" defTabSz="914400">
                <a:defRPr sz="1800">
                  <a:solidFill>
                    <a:schemeClr val="lt1"/>
                  </a:solidFill>
                </a:defRPr>
              </a:lvl6pPr>
              <a:lvl7pPr marL="2743200" defTabSz="914400">
                <a:defRPr sz="1800">
                  <a:solidFill>
                    <a:schemeClr val="lt1"/>
                  </a:solidFill>
                </a:defRPr>
              </a:lvl7pPr>
              <a:lvl8pPr marL="3200400" defTabSz="914400">
                <a:defRPr sz="1800">
                  <a:solidFill>
                    <a:schemeClr val="lt1"/>
                  </a:solidFill>
                </a:defRPr>
              </a:lvl8pPr>
              <a:lvl9pPr marL="3657600" defTabSz="914400">
                <a:defRPr sz="18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ko-KR" altLang="en-US" sz="600" b="1" kern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우리원</a:t>
              </a:r>
              <a:endParaRPr lang="ko-KR" altLang="en-US" sz="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6" name="TextBox 755"/>
            <p:cNvSpPr txBox="1"/>
            <p:nvPr/>
          </p:nvSpPr>
          <p:spPr>
            <a:xfrm>
              <a:off x="2687532" y="2215142"/>
              <a:ext cx="80582" cy="10337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ko-KR" sz="500" dirty="0"/>
                <a:t>CDS</a:t>
              </a:r>
            </a:p>
            <a:p>
              <a:r>
                <a:rPr lang="ko-KR" altLang="en-US" sz="500" dirty="0"/>
                <a:t>적용</a:t>
              </a:r>
            </a:p>
          </p:txBody>
        </p:sp>
        <p:sp>
          <p:nvSpPr>
            <p:cNvPr id="757" name="직사각형 756"/>
            <p:cNvSpPr/>
            <p:nvPr/>
          </p:nvSpPr>
          <p:spPr bwMode="gray">
            <a:xfrm>
              <a:off x="3117277" y="1998494"/>
              <a:ext cx="492443" cy="175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indent="-90488" algn="ctr" defTabSz="874713" eaLnBrk="0" latinLnBrk="0" hangingPunct="0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600" b="1" kern="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  <a:sym typeface="Monotype Sorts"/>
                </a:rPr>
                <a:t>홈페이지</a:t>
              </a:r>
              <a:endParaRPr lang="ko-KR" altLang="en-US" sz="600" b="1" kern="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sym typeface="Monotype Sorts"/>
              </a:endParaRPr>
            </a:p>
          </p:txBody>
        </p:sp>
        <p:cxnSp>
          <p:nvCxnSpPr>
            <p:cNvPr id="758" name="꺾인 연결선 571"/>
            <p:cNvCxnSpPr/>
            <p:nvPr/>
          </p:nvCxnSpPr>
          <p:spPr>
            <a:xfrm>
              <a:off x="2541320" y="2542857"/>
              <a:ext cx="327981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TextBox 565"/>
            <p:cNvSpPr txBox="1"/>
            <p:nvPr/>
          </p:nvSpPr>
          <p:spPr bwMode="gray">
            <a:xfrm>
              <a:off x="2992365" y="2260705"/>
              <a:ext cx="754234" cy="969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defTabSz="914400">
                <a:defRPr sz="1800">
                  <a:solidFill>
                    <a:schemeClr val="lt1"/>
                  </a:solidFill>
                </a:defRPr>
              </a:lvl1pPr>
              <a:lvl2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-웹윤고딕140" pitchFamily="18" charset="-127"/>
                  <a:ea typeface="-웹윤고딕140" pitchFamily="18" charset="-127"/>
                </a:defRPr>
              </a:lvl2pPr>
              <a:lvl3pPr marL="914400" defTabSz="914400">
                <a:defRPr sz="1800">
                  <a:solidFill>
                    <a:schemeClr val="lt1"/>
                  </a:solidFill>
                </a:defRPr>
              </a:lvl3pPr>
              <a:lvl4pPr marL="1371600" defTabSz="914400">
                <a:defRPr sz="1800">
                  <a:solidFill>
                    <a:schemeClr val="lt1"/>
                  </a:solidFill>
                </a:defRPr>
              </a:lvl4pPr>
              <a:lvl5pPr marL="1828800" defTabSz="914400">
                <a:defRPr sz="1800">
                  <a:solidFill>
                    <a:schemeClr val="lt1"/>
                  </a:solidFill>
                </a:defRPr>
              </a:lvl5pPr>
              <a:lvl6pPr marL="2286000" defTabSz="914400">
                <a:defRPr sz="1800">
                  <a:solidFill>
                    <a:schemeClr val="lt1"/>
                  </a:solidFill>
                </a:defRPr>
              </a:lvl6pPr>
              <a:lvl7pPr marL="2743200" defTabSz="914400">
                <a:defRPr sz="1800">
                  <a:solidFill>
                    <a:schemeClr val="lt1"/>
                  </a:solidFill>
                </a:defRPr>
              </a:lvl7pPr>
              <a:lvl8pPr marL="3200400" defTabSz="914400">
                <a:defRPr sz="1800">
                  <a:solidFill>
                    <a:schemeClr val="lt1"/>
                  </a:solidFill>
                </a:defRPr>
              </a:lvl8pPr>
              <a:lvl9pPr marL="3657600" defTabSz="914400">
                <a:defRPr sz="18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ko-KR" altLang="en-US" sz="600" b="1" kern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참가격</a:t>
              </a:r>
              <a:endParaRPr lang="ko-KR" altLang="en-US" sz="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1" name="TextBox 570"/>
            <p:cNvSpPr txBox="1"/>
            <p:nvPr/>
          </p:nvSpPr>
          <p:spPr bwMode="gray">
            <a:xfrm>
              <a:off x="2992365" y="2388365"/>
              <a:ext cx="754234" cy="969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defTabSz="914400">
                <a:defRPr sz="1800">
                  <a:solidFill>
                    <a:schemeClr val="lt1"/>
                  </a:solidFill>
                </a:defRPr>
              </a:lvl1pPr>
              <a:lvl2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-웹윤고딕140" pitchFamily="18" charset="-127"/>
                  <a:ea typeface="-웹윤고딕140" pitchFamily="18" charset="-127"/>
                </a:defRPr>
              </a:lvl2pPr>
              <a:lvl3pPr marL="914400" defTabSz="914400">
                <a:defRPr sz="1800">
                  <a:solidFill>
                    <a:schemeClr val="lt1"/>
                  </a:solidFill>
                </a:defRPr>
              </a:lvl3pPr>
              <a:lvl4pPr marL="1371600" defTabSz="914400">
                <a:defRPr sz="1800">
                  <a:solidFill>
                    <a:schemeClr val="lt1"/>
                  </a:solidFill>
                </a:defRPr>
              </a:lvl4pPr>
              <a:lvl5pPr marL="1828800" defTabSz="914400">
                <a:defRPr sz="1800">
                  <a:solidFill>
                    <a:schemeClr val="lt1"/>
                  </a:solidFill>
                </a:defRPr>
              </a:lvl5pPr>
              <a:lvl6pPr marL="2286000" defTabSz="914400">
                <a:defRPr sz="1800">
                  <a:solidFill>
                    <a:schemeClr val="lt1"/>
                  </a:solidFill>
                </a:defRPr>
              </a:lvl6pPr>
              <a:lvl7pPr marL="2743200" defTabSz="914400">
                <a:defRPr sz="1800">
                  <a:solidFill>
                    <a:schemeClr val="lt1"/>
                  </a:solidFill>
                </a:defRPr>
              </a:lvl7pPr>
              <a:lvl8pPr marL="3200400" defTabSz="914400">
                <a:defRPr sz="1800">
                  <a:solidFill>
                    <a:schemeClr val="lt1"/>
                  </a:solidFill>
                </a:defRPr>
              </a:lvl8pPr>
              <a:lvl9pPr marL="3657600" defTabSz="914400">
                <a:defRPr sz="18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ko-KR" sz="6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CISS</a:t>
              </a:r>
              <a:r>
                <a:rPr lang="ko-KR" altLang="en-US" sz="6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홈페이지</a:t>
              </a:r>
              <a:endParaRPr lang="ko-KR" altLang="en-US" sz="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2" name="TextBox 571"/>
            <p:cNvSpPr txBox="1"/>
            <p:nvPr/>
          </p:nvSpPr>
          <p:spPr bwMode="gray">
            <a:xfrm>
              <a:off x="2992365" y="2508003"/>
              <a:ext cx="754234" cy="969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defTabSz="914400">
                <a:defRPr sz="1800">
                  <a:solidFill>
                    <a:schemeClr val="lt1"/>
                  </a:solidFill>
                </a:defRPr>
              </a:lvl1pPr>
              <a:lvl2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-웹윤고딕140" pitchFamily="18" charset="-127"/>
                  <a:ea typeface="-웹윤고딕140" pitchFamily="18" charset="-127"/>
                </a:defRPr>
              </a:lvl2pPr>
              <a:lvl3pPr marL="914400" defTabSz="914400">
                <a:defRPr sz="1800">
                  <a:solidFill>
                    <a:schemeClr val="lt1"/>
                  </a:solidFill>
                </a:defRPr>
              </a:lvl3pPr>
              <a:lvl4pPr marL="1371600" defTabSz="914400">
                <a:defRPr sz="1800">
                  <a:solidFill>
                    <a:schemeClr val="lt1"/>
                  </a:solidFill>
                </a:defRPr>
              </a:lvl4pPr>
              <a:lvl5pPr marL="1828800" defTabSz="914400">
                <a:defRPr sz="1800">
                  <a:solidFill>
                    <a:schemeClr val="lt1"/>
                  </a:solidFill>
                </a:defRPr>
              </a:lvl5pPr>
              <a:lvl6pPr marL="2286000" defTabSz="914400">
                <a:defRPr sz="1800">
                  <a:solidFill>
                    <a:schemeClr val="lt1"/>
                  </a:solidFill>
                </a:defRPr>
              </a:lvl6pPr>
              <a:lvl7pPr marL="2743200" defTabSz="914400">
                <a:defRPr sz="1800">
                  <a:solidFill>
                    <a:schemeClr val="lt1"/>
                  </a:solidFill>
                </a:defRPr>
              </a:lvl7pPr>
              <a:lvl8pPr marL="3200400" defTabSz="914400">
                <a:defRPr sz="1800">
                  <a:solidFill>
                    <a:schemeClr val="lt1"/>
                  </a:solidFill>
                </a:defRPr>
              </a:lvl8pPr>
              <a:lvl9pPr marL="3657600" defTabSz="914400">
                <a:defRPr sz="18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ko-KR" altLang="en-US" sz="6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어린이안전넷</a:t>
              </a:r>
              <a:endParaRPr lang="ko-KR" altLang="en-US" sz="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689210" y="4691093"/>
            <a:ext cx="898892" cy="506381"/>
            <a:chOff x="1689210" y="4571165"/>
            <a:chExt cx="898892" cy="506381"/>
          </a:xfrm>
        </p:grpSpPr>
        <p:sp>
          <p:nvSpPr>
            <p:cNvPr id="599" name="모서리가 둥근 직사각형 598"/>
            <p:cNvSpPr/>
            <p:nvPr/>
          </p:nvSpPr>
          <p:spPr bwMode="gray">
            <a:xfrm>
              <a:off x="1689210" y="4724852"/>
              <a:ext cx="898892" cy="352694"/>
            </a:xfrm>
            <a:prstGeom prst="roundRect">
              <a:avLst>
                <a:gd name="adj" fmla="val 1655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840425" lvl="1" defTabSz="1680850"/>
              <a:endParaRPr lang="ko-KR" altLang="en-US" sz="2800" dirty="0">
                <a:solidFill>
                  <a:schemeClr val="lt1"/>
                </a:solidFill>
                <a:sym typeface="Monotype Sorts"/>
              </a:endParaRPr>
            </a:p>
          </p:txBody>
        </p:sp>
        <p:sp>
          <p:nvSpPr>
            <p:cNvPr id="600" name="양쪽 모서리가 둥근 사각형 599"/>
            <p:cNvSpPr/>
            <p:nvPr/>
          </p:nvSpPr>
          <p:spPr bwMode="gray">
            <a:xfrm>
              <a:off x="1689210" y="4571165"/>
              <a:ext cx="898892" cy="208571"/>
            </a:xfrm>
            <a:prstGeom prst="round2SameRect">
              <a:avLst>
                <a:gd name="adj1" fmla="val 11268"/>
                <a:gd name="adj2" fmla="val 0"/>
              </a:avLst>
            </a:pr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 defTabSz="914400"/>
              <a:r>
                <a:rPr lang="ko-KR" altLang="en-US" sz="600" b="1" kern="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Monotype Sorts"/>
                </a:rPr>
                <a:t>데스크탑</a:t>
              </a:r>
              <a:r>
                <a:rPr lang="ko-KR" altLang="en-US" sz="600" b="1" kern="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Monotype Sorts"/>
                </a:rPr>
                <a:t> 가상화</a:t>
              </a:r>
              <a:endParaRPr lang="en-US" altLang="ko-KR" sz="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endParaRPr>
            </a:p>
            <a:p>
              <a:pPr marL="0" lvl="1" algn="ctr" defTabSz="914400"/>
              <a:r>
                <a:rPr lang="ko-KR" altLang="en-US" sz="600" b="1" kern="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Monotype Sorts"/>
                </a:rPr>
                <a:t>클라우드</a:t>
              </a:r>
              <a:endParaRPr lang="en-US" altLang="ko-KR" sz="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endParaRPr>
            </a:p>
          </p:txBody>
        </p:sp>
        <p:sp>
          <p:nvSpPr>
            <p:cNvPr id="587" name="TextBox 586"/>
            <p:cNvSpPr txBox="1"/>
            <p:nvPr/>
          </p:nvSpPr>
          <p:spPr bwMode="gray">
            <a:xfrm>
              <a:off x="1761538" y="4808772"/>
              <a:ext cx="754234" cy="969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defTabSz="914400">
                <a:defRPr sz="1800">
                  <a:solidFill>
                    <a:schemeClr val="lt1"/>
                  </a:solidFill>
                </a:defRPr>
              </a:lvl1pPr>
              <a:lvl2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-웹윤고딕140" pitchFamily="18" charset="-127"/>
                  <a:ea typeface="-웹윤고딕140" pitchFamily="18" charset="-127"/>
                </a:defRPr>
              </a:lvl2pPr>
              <a:lvl3pPr marL="914400" defTabSz="914400">
                <a:defRPr sz="1800">
                  <a:solidFill>
                    <a:schemeClr val="lt1"/>
                  </a:solidFill>
                </a:defRPr>
              </a:lvl3pPr>
              <a:lvl4pPr marL="1371600" defTabSz="914400">
                <a:defRPr sz="1800">
                  <a:solidFill>
                    <a:schemeClr val="lt1"/>
                  </a:solidFill>
                </a:defRPr>
              </a:lvl4pPr>
              <a:lvl5pPr marL="1828800" defTabSz="914400">
                <a:defRPr sz="1800">
                  <a:solidFill>
                    <a:schemeClr val="lt1"/>
                  </a:solidFill>
                </a:defRPr>
              </a:lvl5pPr>
              <a:lvl6pPr marL="2286000" defTabSz="914400">
                <a:defRPr sz="1800">
                  <a:solidFill>
                    <a:schemeClr val="lt1"/>
                  </a:solidFill>
                </a:defRPr>
              </a:lvl6pPr>
              <a:lvl7pPr marL="2743200" defTabSz="914400">
                <a:defRPr sz="1800">
                  <a:solidFill>
                    <a:schemeClr val="lt1"/>
                  </a:solidFill>
                </a:defRPr>
              </a:lvl7pPr>
              <a:lvl8pPr marL="3200400" defTabSz="914400">
                <a:defRPr sz="1800">
                  <a:solidFill>
                    <a:schemeClr val="lt1"/>
                  </a:solidFill>
                </a:defRPr>
              </a:lvl8pPr>
              <a:lvl9pPr marL="3657600" defTabSz="914400">
                <a:defRPr sz="18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ko-KR" altLang="en-US" sz="500" b="1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내부망</a:t>
              </a:r>
              <a:endParaRPr lang="ko-KR" altLang="en-US" sz="5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7" name="TextBox 596"/>
            <p:cNvSpPr txBox="1"/>
            <p:nvPr/>
          </p:nvSpPr>
          <p:spPr bwMode="gray">
            <a:xfrm>
              <a:off x="1761538" y="4937365"/>
              <a:ext cx="754234" cy="969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defTabSz="914400">
                <a:defRPr sz="1800">
                  <a:solidFill>
                    <a:schemeClr val="lt1"/>
                  </a:solidFill>
                </a:defRPr>
              </a:lvl1pPr>
              <a:lvl2pPr marL="0" lvl="1" indent="-180975" algn="ctr" defTabSz="914400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-웹윤고딕140" pitchFamily="18" charset="-127"/>
                  <a:ea typeface="-웹윤고딕140" pitchFamily="18" charset="-127"/>
                </a:defRPr>
              </a:lvl2pPr>
              <a:lvl3pPr marL="914400" defTabSz="914400">
                <a:defRPr sz="1800">
                  <a:solidFill>
                    <a:schemeClr val="lt1"/>
                  </a:solidFill>
                </a:defRPr>
              </a:lvl3pPr>
              <a:lvl4pPr marL="1371600" defTabSz="914400">
                <a:defRPr sz="1800">
                  <a:solidFill>
                    <a:schemeClr val="lt1"/>
                  </a:solidFill>
                </a:defRPr>
              </a:lvl4pPr>
              <a:lvl5pPr marL="1828800" defTabSz="914400">
                <a:defRPr sz="1800">
                  <a:solidFill>
                    <a:schemeClr val="lt1"/>
                  </a:solidFill>
                </a:defRPr>
              </a:lvl5pPr>
              <a:lvl6pPr marL="2286000" defTabSz="914400">
                <a:defRPr sz="1800">
                  <a:solidFill>
                    <a:schemeClr val="lt1"/>
                  </a:solidFill>
                </a:defRPr>
              </a:lvl6pPr>
              <a:lvl7pPr marL="2743200" defTabSz="914400">
                <a:defRPr sz="1800">
                  <a:solidFill>
                    <a:schemeClr val="lt1"/>
                  </a:solidFill>
                </a:defRPr>
              </a:lvl7pPr>
              <a:lvl8pPr marL="3200400" defTabSz="914400">
                <a:defRPr sz="1800">
                  <a:solidFill>
                    <a:schemeClr val="lt1"/>
                  </a:solidFill>
                </a:defRPr>
              </a:lvl8pPr>
              <a:lvl9pPr marL="3657600" defTabSz="914400">
                <a:defRPr sz="18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ko-KR" altLang="en-US" sz="500" b="1" kern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외부망</a:t>
              </a:r>
              <a:endParaRPr lang="ko-KR" altLang="en-US" sz="5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759" name="꺾인 연결선 571"/>
          <p:cNvCxnSpPr/>
          <p:nvPr/>
        </p:nvCxnSpPr>
        <p:spPr>
          <a:xfrm>
            <a:off x="2142611" y="2712381"/>
            <a:ext cx="0" cy="17791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0" name="TextBox 759"/>
          <p:cNvSpPr txBox="1"/>
          <p:nvPr/>
        </p:nvSpPr>
        <p:spPr>
          <a:xfrm>
            <a:off x="447160" y="4023020"/>
            <a:ext cx="894739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altLang="ko-KR" sz="500" i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500" i="1" dirty="0" err="1" smtClean="0"/>
              <a:t>상세내역은</a:t>
            </a:r>
            <a:r>
              <a:rPr lang="ko-KR" altLang="en-US" sz="500" i="1" dirty="0" smtClean="0"/>
              <a:t> 방문 후 </a:t>
            </a:r>
            <a:r>
              <a:rPr lang="ko-KR" altLang="en-US" sz="500" i="1" dirty="0" err="1" smtClean="0"/>
              <a:t>열람가능</a:t>
            </a:r>
            <a:endParaRPr lang="ko-KR" altLang="en-US" sz="500" i="1" dirty="0"/>
          </a:p>
        </p:txBody>
      </p:sp>
      <p:sp>
        <p:nvSpPr>
          <p:cNvPr id="761" name="직사각형 760"/>
          <p:cNvSpPr/>
          <p:nvPr/>
        </p:nvSpPr>
        <p:spPr>
          <a:xfrm>
            <a:off x="397246" y="7134153"/>
            <a:ext cx="3528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800" b="1" spc="-104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위해예측</a:t>
            </a:r>
            <a:r>
              <a:rPr kumimoji="1" lang="en-US" altLang="ko-KR" sz="800" b="1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: </a:t>
            </a:r>
            <a:r>
              <a:rPr kumimoji="1" lang="ko-KR" altLang="en-US" sz="800" spc="-104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내외부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데이터를 고급통계기법을 통하여 분석하여 사전에 위험을 예측하고 외부서비스를 실시</a:t>
            </a:r>
            <a:endParaRPr kumimoji="1" lang="en-US" altLang="ko-KR" sz="800" spc="-104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62" name="직사각형 761"/>
          <p:cNvSpPr/>
          <p:nvPr/>
        </p:nvSpPr>
        <p:spPr>
          <a:xfrm>
            <a:off x="397246" y="7430325"/>
            <a:ext cx="35288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800" b="1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신규도출과제</a:t>
            </a:r>
            <a:r>
              <a:rPr kumimoji="1" lang="en-US" altLang="ko-KR" sz="800" b="1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: 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현업 요구사항을 반영한 </a:t>
            </a:r>
            <a:r>
              <a:rPr kumimoji="1" lang="en-US" altLang="ko-KR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ISP</a:t>
            </a:r>
            <a:r>
              <a:rPr kumimoji="1" lang="ko-KR" altLang="en-US" sz="800" spc="-10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중 우선순위 분석 및 서비스 개발</a:t>
            </a:r>
            <a:endParaRPr kumimoji="1" lang="en-US" altLang="ko-KR" sz="800" spc="-104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16" name="직사각형 515"/>
          <p:cNvSpPr/>
          <p:nvPr/>
        </p:nvSpPr>
        <p:spPr bwMode="gray">
          <a:xfrm>
            <a:off x="11520679" y="7190186"/>
            <a:ext cx="40427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500" b="1" dirty="0">
                <a:solidFill>
                  <a:schemeClr val="accent5">
                    <a:lumMod val="75000"/>
                  </a:schemeClr>
                </a:solidFill>
              </a:rPr>
              <a:t>OO</a:t>
            </a:r>
            <a:r>
              <a:rPr lang="ko-KR" altLang="en-US" sz="500" b="1" dirty="0">
                <a:solidFill>
                  <a:schemeClr val="accent5">
                    <a:lumMod val="75000"/>
                  </a:schemeClr>
                </a:solidFill>
              </a:rPr>
              <a:t>지역</a:t>
            </a:r>
            <a:endParaRPr lang="en-US" altLang="ko-KR" sz="5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29" name="양쪽 모서리가 둥근 사각형 1228"/>
          <p:cNvSpPr/>
          <p:nvPr/>
        </p:nvSpPr>
        <p:spPr bwMode="gray">
          <a:xfrm rot="5400000">
            <a:off x="9008725" y="4628902"/>
            <a:ext cx="3633681" cy="208571"/>
          </a:xfrm>
          <a:prstGeom prst="round2SameRect">
            <a:avLst>
              <a:gd name="adj1" fmla="val 11268"/>
              <a:gd name="adj2" fmla="val 0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 defTabSz="914400"/>
            <a:r>
              <a:rPr lang="ko-KR" altLang="en-US" sz="8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Monotype Sorts"/>
              </a:rPr>
              <a:t>처리분석정보연계</a:t>
            </a:r>
            <a:endParaRPr lang="en-US" altLang="ko-KR" sz="8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</p:spTree>
    <p:extLst>
      <p:ext uri="{BB962C8B-B14F-4D97-AF65-F5344CB8AC3E}">
        <p14:creationId xmlns:p14="http://schemas.microsoft.com/office/powerpoint/2010/main" val="39359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모서리가 둥근 직사각형 714"/>
          <p:cNvSpPr/>
          <p:nvPr/>
        </p:nvSpPr>
        <p:spPr bwMode="gray">
          <a:xfrm>
            <a:off x="4910323" y="1721221"/>
            <a:ext cx="2916694" cy="1499901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grpSp>
        <p:nvGrpSpPr>
          <p:cNvPr id="716" name="그룹 715"/>
          <p:cNvGrpSpPr/>
          <p:nvPr/>
        </p:nvGrpSpPr>
        <p:grpSpPr>
          <a:xfrm>
            <a:off x="4908740" y="1597134"/>
            <a:ext cx="2918277" cy="319551"/>
            <a:chOff x="835391" y="5715966"/>
            <a:chExt cx="3409332" cy="319551"/>
          </a:xfrm>
        </p:grpSpPr>
        <p:sp>
          <p:nvSpPr>
            <p:cNvPr id="717" name="AutoShape 161"/>
            <p:cNvSpPr>
              <a:spLocks noChangeArrowheads="1"/>
            </p:cNvSpPr>
            <p:nvPr/>
          </p:nvSpPr>
          <p:spPr bwMode="gray">
            <a:xfrm>
              <a:off x="835391" y="5735151"/>
              <a:ext cx="3409332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718" name="그룹 62"/>
            <p:cNvGrpSpPr>
              <a:grpSpLocks/>
            </p:cNvGrpSpPr>
            <p:nvPr/>
          </p:nvGrpSpPr>
          <p:grpSpPr bwMode="gray">
            <a:xfrm>
              <a:off x="1135884" y="5715966"/>
              <a:ext cx="2785602" cy="319551"/>
              <a:chOff x="1268686" y="4352836"/>
              <a:chExt cx="4320628" cy="390484"/>
            </a:xfrm>
          </p:grpSpPr>
          <p:sp>
            <p:nvSpPr>
              <p:cNvPr id="719" name="직사각형 718"/>
              <p:cNvSpPr/>
              <p:nvPr/>
            </p:nvSpPr>
            <p:spPr bwMode="gray">
              <a:xfrm>
                <a:off x="1268686" y="4352836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관리자구간</a:t>
                </a:r>
                <a:endParaRPr lang="ko-KR" altLang="en-US" sz="12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720" name="직사각형 719"/>
              <p:cNvSpPr/>
              <p:nvPr/>
            </p:nvSpPr>
            <p:spPr bwMode="gray">
              <a:xfrm>
                <a:off x="1268686" y="4359702"/>
                <a:ext cx="4320628" cy="3836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관리자구간</a:t>
                </a:r>
              </a:p>
            </p:txBody>
          </p:sp>
        </p:grpSp>
      </p:grpSp>
      <p:cxnSp>
        <p:nvCxnSpPr>
          <p:cNvPr id="721" name="직선 연결선 720"/>
          <p:cNvCxnSpPr/>
          <p:nvPr/>
        </p:nvCxnSpPr>
        <p:spPr>
          <a:xfrm flipV="1">
            <a:off x="5228851" y="2077092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직선 연결선 721"/>
          <p:cNvCxnSpPr/>
          <p:nvPr/>
        </p:nvCxnSpPr>
        <p:spPr>
          <a:xfrm flipV="1">
            <a:off x="5331591" y="2154735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직선 연결선 722"/>
          <p:cNvCxnSpPr/>
          <p:nvPr/>
        </p:nvCxnSpPr>
        <p:spPr>
          <a:xfrm flipV="1">
            <a:off x="6097482" y="2077092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직선 연결선 723"/>
          <p:cNvCxnSpPr/>
          <p:nvPr/>
        </p:nvCxnSpPr>
        <p:spPr>
          <a:xfrm flipV="1">
            <a:off x="6200222" y="2154735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5" name="그룹 724"/>
          <p:cNvGrpSpPr/>
          <p:nvPr/>
        </p:nvGrpSpPr>
        <p:grpSpPr>
          <a:xfrm>
            <a:off x="4810143" y="2269413"/>
            <a:ext cx="974725" cy="865003"/>
            <a:chOff x="9647038" y="2269413"/>
            <a:chExt cx="974725" cy="865003"/>
          </a:xfrm>
        </p:grpSpPr>
        <p:graphicFrame>
          <p:nvGraphicFramePr>
            <p:cNvPr id="726" name="Object 3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1206547"/>
                </p:ext>
              </p:extLst>
            </p:nvPr>
          </p:nvGraphicFramePr>
          <p:xfrm>
            <a:off x="9915693" y="2269413"/>
            <a:ext cx="528994" cy="686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0" name="Visio" r:id="rId3" imgW="824968" imgH="1121440" progId="Visio.Drawing.11">
                    <p:embed/>
                  </p:oleObj>
                </mc:Choice>
                <mc:Fallback>
                  <p:oleObj name="Visio" r:id="rId3" imgW="824968" imgH="1121440" progId="Visio.Drawing.11">
                    <p:embed/>
                    <p:pic>
                      <p:nvPicPr>
                        <p:cNvPr id="467" name="Object 3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15693" y="2269413"/>
                          <a:ext cx="528994" cy="6865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" name="Text Box 89"/>
            <p:cNvSpPr txBox="1">
              <a:spLocks noChangeArrowheads="1"/>
            </p:cNvSpPr>
            <p:nvPr/>
          </p:nvSpPr>
          <p:spPr bwMode="auto">
            <a:xfrm>
              <a:off x="9647038" y="2980528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VM</a:t>
              </a:r>
              <a:r>
                <a:rPr lang="ko-KR" altLang="en-US" sz="1000" dirty="0" err="1" smtClean="0">
                  <a:latin typeface="+mn-ea"/>
                  <a:ea typeface="+mn-ea"/>
                </a:rPr>
                <a:t>클라우드</a:t>
              </a:r>
              <a:endParaRPr lang="en-US" altLang="ko-KR" sz="1000" dirty="0" smtClean="0">
                <a:latin typeface="+mn-ea"/>
                <a:ea typeface="+mn-ea"/>
              </a:endParaRPr>
            </a:p>
          </p:txBody>
        </p:sp>
      </p:grpSp>
      <p:grpSp>
        <p:nvGrpSpPr>
          <p:cNvPr id="728" name="그룹 727"/>
          <p:cNvGrpSpPr/>
          <p:nvPr/>
        </p:nvGrpSpPr>
        <p:grpSpPr>
          <a:xfrm>
            <a:off x="5712860" y="2259459"/>
            <a:ext cx="974725" cy="874957"/>
            <a:chOff x="10568187" y="2259459"/>
            <a:chExt cx="974725" cy="874957"/>
          </a:xfrm>
        </p:grpSpPr>
        <p:grpSp>
          <p:nvGrpSpPr>
            <p:cNvPr id="729" name="그룹 782"/>
            <p:cNvGrpSpPr>
              <a:grpSpLocks/>
            </p:cNvGrpSpPr>
            <p:nvPr/>
          </p:nvGrpSpPr>
          <p:grpSpPr bwMode="auto">
            <a:xfrm>
              <a:off x="10762817" y="2259459"/>
              <a:ext cx="609440" cy="756350"/>
              <a:chOff x="6239036" y="2468344"/>
              <a:chExt cx="609439" cy="756350"/>
            </a:xfrm>
          </p:grpSpPr>
          <p:graphicFrame>
            <p:nvGraphicFramePr>
              <p:cNvPr id="731" name="Object 57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005379"/>
                  </p:ext>
                </p:extLst>
              </p:nvPr>
            </p:nvGraphicFramePr>
            <p:xfrm>
              <a:off x="6239036" y="2468344"/>
              <a:ext cx="558692" cy="7137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1" name="Visio" r:id="rId5" imgW="741635" imgH="947733" progId="Visio.Drawing.11">
                      <p:embed/>
                    </p:oleObj>
                  </mc:Choice>
                  <mc:Fallback>
                    <p:oleObj name="Visio" r:id="rId5" imgW="741635" imgH="947733" progId="Visio.Drawing.11">
                      <p:embed/>
                      <p:pic>
                        <p:nvPicPr>
                          <p:cNvPr id="272" name="Object 5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39036" y="2468344"/>
                            <a:ext cx="558692" cy="7137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32" name="Group 7"/>
              <p:cNvGrpSpPr>
                <a:grpSpLocks noChangeAspect="1"/>
              </p:cNvGrpSpPr>
              <p:nvPr/>
            </p:nvGrpSpPr>
            <p:grpSpPr bwMode="auto">
              <a:xfrm>
                <a:off x="6391275" y="2807175"/>
                <a:ext cx="457200" cy="417519"/>
                <a:chOff x="0" y="1006"/>
                <a:chExt cx="1364" cy="1203"/>
              </a:xfrm>
            </p:grpSpPr>
            <p:sp>
              <p:nvSpPr>
                <p:cNvPr id="733" name="Oval 8"/>
                <p:cNvSpPr>
                  <a:spLocks noChangeArrowheads="1"/>
                </p:cNvSpPr>
                <p:nvPr/>
              </p:nvSpPr>
              <p:spPr bwMode="auto">
                <a:xfrm>
                  <a:off x="0" y="1006"/>
                  <a:ext cx="1364" cy="10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ECFF">
                        <a:alpha val="75000"/>
                      </a:srgbClr>
                    </a:gs>
                    <a:gs pos="100000">
                      <a:srgbClr val="CCEC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pic>
              <p:nvPicPr>
                <p:cNvPr id="734" name="Picture 9" descr="Search01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40177">
                  <a:off x="838" y="1221"/>
                  <a:ext cx="482" cy="9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30" name="Text Box 89"/>
            <p:cNvSpPr txBox="1">
              <a:spLocks noChangeArrowheads="1"/>
            </p:cNvSpPr>
            <p:nvPr/>
          </p:nvSpPr>
          <p:spPr bwMode="auto">
            <a:xfrm>
              <a:off x="10568187" y="2980528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관리서버</a:t>
              </a:r>
              <a:endParaRPr lang="en-US" altLang="ko-KR" sz="1000" dirty="0" smtClean="0">
                <a:latin typeface="+mn-ea"/>
                <a:ea typeface="+mn-ea"/>
              </a:endParaRPr>
            </a:p>
          </p:txBody>
        </p:sp>
      </p:grpSp>
      <p:cxnSp>
        <p:nvCxnSpPr>
          <p:cNvPr id="735" name="직선 연결선 734"/>
          <p:cNvCxnSpPr/>
          <p:nvPr/>
        </p:nvCxnSpPr>
        <p:spPr>
          <a:xfrm flipV="1">
            <a:off x="7071709" y="2077092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직선 연결선 735"/>
          <p:cNvCxnSpPr/>
          <p:nvPr/>
        </p:nvCxnSpPr>
        <p:spPr>
          <a:xfrm flipV="1">
            <a:off x="7174449" y="2154735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7" name="그룹 736"/>
          <p:cNvGrpSpPr/>
          <p:nvPr/>
        </p:nvGrpSpPr>
        <p:grpSpPr>
          <a:xfrm>
            <a:off x="6661795" y="2281254"/>
            <a:ext cx="974725" cy="840116"/>
            <a:chOff x="11119941" y="2281254"/>
            <a:chExt cx="974725" cy="840116"/>
          </a:xfrm>
        </p:grpSpPr>
        <p:pic>
          <p:nvPicPr>
            <p:cNvPr id="738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6642" y="2649813"/>
              <a:ext cx="617241" cy="268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9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6642" y="2465599"/>
              <a:ext cx="617241" cy="268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0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6642" y="2281254"/>
              <a:ext cx="617241" cy="268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1" name="Text Box 89"/>
            <p:cNvSpPr txBox="1">
              <a:spLocks noChangeArrowheads="1"/>
            </p:cNvSpPr>
            <p:nvPr/>
          </p:nvSpPr>
          <p:spPr bwMode="auto">
            <a:xfrm>
              <a:off x="11119941" y="2967482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smtClean="0">
                  <a:latin typeface="+mn-ea"/>
                  <a:ea typeface="+mn-ea"/>
                </a:rPr>
                <a:t>스토리지</a:t>
              </a:r>
              <a:endParaRPr lang="en-US" altLang="ko-KR" sz="1000" dirty="0" smtClean="0">
                <a:latin typeface="+mn-ea"/>
                <a:ea typeface="+mn-ea"/>
              </a:endParaRPr>
            </a:p>
          </p:txBody>
        </p:sp>
      </p:grpSp>
      <p:sp>
        <p:nvSpPr>
          <p:cNvPr id="675" name="모서리가 둥근 직사각형 674"/>
          <p:cNvSpPr/>
          <p:nvPr/>
        </p:nvSpPr>
        <p:spPr bwMode="gray">
          <a:xfrm>
            <a:off x="425493" y="3502140"/>
            <a:ext cx="11905887" cy="5678373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sp>
        <p:nvSpPr>
          <p:cNvPr id="683" name="직사각형 682"/>
          <p:cNvSpPr/>
          <p:nvPr/>
        </p:nvSpPr>
        <p:spPr bwMode="auto">
          <a:xfrm>
            <a:off x="6883848" y="4216039"/>
            <a:ext cx="2924323" cy="1103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76" name="직사각형 675"/>
          <p:cNvSpPr/>
          <p:nvPr/>
        </p:nvSpPr>
        <p:spPr bwMode="auto">
          <a:xfrm>
            <a:off x="10141966" y="4213531"/>
            <a:ext cx="2123348" cy="49340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673" name="모서리가 둥근 직사각형 672"/>
          <p:cNvSpPr/>
          <p:nvPr/>
        </p:nvSpPr>
        <p:spPr bwMode="gray">
          <a:xfrm>
            <a:off x="7877688" y="1721221"/>
            <a:ext cx="4351866" cy="1499901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sp>
        <p:nvSpPr>
          <p:cNvPr id="641" name="직사각형 640"/>
          <p:cNvSpPr/>
          <p:nvPr/>
        </p:nvSpPr>
        <p:spPr bwMode="auto">
          <a:xfrm>
            <a:off x="2029863" y="4213642"/>
            <a:ext cx="974832" cy="2656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40" name="직사각형 639"/>
          <p:cNvSpPr/>
          <p:nvPr/>
        </p:nvSpPr>
        <p:spPr bwMode="auto">
          <a:xfrm>
            <a:off x="8914285" y="2193101"/>
            <a:ext cx="3242463" cy="9894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cxnSp>
        <p:nvCxnSpPr>
          <p:cNvPr id="581" name="직선 연결선 580"/>
          <p:cNvCxnSpPr/>
          <p:nvPr/>
        </p:nvCxnSpPr>
        <p:spPr>
          <a:xfrm>
            <a:off x="2712648" y="2020741"/>
            <a:ext cx="162631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321586" y="2624956"/>
            <a:ext cx="162631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시스템 구성 </a:t>
            </a:r>
            <a:r>
              <a:rPr lang="ko-KR" altLang="en-US" smtClean="0"/>
              <a:t>및 기능 </a:t>
            </a:r>
            <a:r>
              <a:rPr lang="en-US" altLang="ko-KR" smtClean="0"/>
              <a:t>&gt; 1.2 H/W</a:t>
            </a:r>
            <a:r>
              <a:rPr lang="ko-KR" altLang="en-US" smtClean="0"/>
              <a:t>구성도</a:t>
            </a:r>
            <a:endParaRPr lang="ko-KR" altLang="en-US" dirty="0"/>
          </a:p>
        </p:txBody>
      </p:sp>
      <p:sp>
        <p:nvSpPr>
          <p:cNvPr id="34" name="제목 29"/>
          <p:cNvSpPr txBox="1">
            <a:spLocks/>
          </p:cNvSpPr>
          <p:nvPr/>
        </p:nvSpPr>
        <p:spPr bwMode="gray">
          <a:xfrm>
            <a:off x="424136" y="1193847"/>
            <a:ext cx="12241360" cy="21788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8000"/>
              </a:lnSpc>
              <a:spcBef>
                <a:spcPts val="0"/>
              </a:spcBef>
              <a:spcAft>
                <a:spcPts val="551"/>
              </a:spcAft>
              <a:defRPr/>
            </a:pPr>
            <a:r>
              <a:rPr lang="ko-KR" altLang="en-US" sz="1200" dirty="0" err="1" smtClean="0">
                <a:solidFill>
                  <a:srgbClr val="4D4D4D"/>
                </a:solidFill>
                <a:latin typeface="맑은 고딕"/>
                <a:ea typeface="맑은 고딕"/>
              </a:rPr>
              <a:t>제안사는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 제안요청서 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하드웨어 규격을 바탕으로 최적화된 네트워크 및 플랫폼 환경을 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구축하겠습니다</a:t>
            </a:r>
            <a:r>
              <a:rPr lang="en-US" altLang="ko-KR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.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 </a:t>
            </a:r>
            <a:endParaRPr lang="ko-KR" altLang="en-US" sz="1200" dirty="0">
              <a:solidFill>
                <a:srgbClr val="4D4D4D"/>
              </a:solidFill>
              <a:latin typeface="맑은 고딕"/>
              <a:ea typeface="맑은 고딕"/>
            </a:endParaRPr>
          </a:p>
        </p:txBody>
      </p:sp>
      <p:sp>
        <p:nvSpPr>
          <p:cNvPr id="1153" name="모서리가 둥근 직사각형 1152"/>
          <p:cNvSpPr/>
          <p:nvPr/>
        </p:nvSpPr>
        <p:spPr>
          <a:xfrm>
            <a:off x="8641812" y="450484"/>
            <a:ext cx="3755816" cy="513713"/>
          </a:xfrm>
          <a:prstGeom prst="roundRect">
            <a:avLst>
              <a:gd name="adj" fmla="val 1655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C7C7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</a:pPr>
            <a:endParaRPr lang="ko-KR" altLang="en-US" sz="900" b="1" kern="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1154" name="직사각형 1153"/>
          <p:cNvSpPr/>
          <p:nvPr/>
        </p:nvSpPr>
        <p:spPr bwMode="auto">
          <a:xfrm>
            <a:off x="8733662" y="767137"/>
            <a:ext cx="397484" cy="128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155" name="TextBox 1154"/>
          <p:cNvSpPr txBox="1"/>
          <p:nvPr/>
        </p:nvSpPr>
        <p:spPr>
          <a:xfrm>
            <a:off x="9131146" y="707929"/>
            <a:ext cx="99371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Legacy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56" name="직사각형 1155"/>
          <p:cNvSpPr/>
          <p:nvPr/>
        </p:nvSpPr>
        <p:spPr bwMode="auto">
          <a:xfrm>
            <a:off x="8733663" y="536102"/>
            <a:ext cx="397484" cy="1340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157" name="TextBox 1156"/>
          <p:cNvSpPr txBox="1"/>
          <p:nvPr/>
        </p:nvSpPr>
        <p:spPr>
          <a:xfrm>
            <a:off x="9131146" y="476889"/>
            <a:ext cx="112620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</a:t>
            </a:r>
            <a:r>
              <a:rPr lang="ko-KR" altLang="en-US" sz="900" dirty="0" err="1" smtClean="0">
                <a:latin typeface="+mn-ea"/>
              </a:rPr>
              <a:t>클라우드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1072" name="그룹 1071"/>
          <p:cNvGrpSpPr/>
          <p:nvPr/>
        </p:nvGrpSpPr>
        <p:grpSpPr>
          <a:xfrm>
            <a:off x="7884086" y="1594488"/>
            <a:ext cx="4342642" cy="317521"/>
            <a:chOff x="-5739018" y="1127460"/>
            <a:chExt cx="4832317" cy="317521"/>
          </a:xfrm>
        </p:grpSpPr>
        <p:sp>
          <p:nvSpPr>
            <p:cNvPr id="1073" name="AutoShape 161"/>
            <p:cNvSpPr>
              <a:spLocks noChangeArrowheads="1"/>
            </p:cNvSpPr>
            <p:nvPr/>
          </p:nvSpPr>
          <p:spPr bwMode="gray">
            <a:xfrm>
              <a:off x="-5739018" y="1146643"/>
              <a:ext cx="4832317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1074" name="그룹 62"/>
            <p:cNvGrpSpPr>
              <a:grpSpLocks/>
            </p:cNvGrpSpPr>
            <p:nvPr/>
          </p:nvGrpSpPr>
          <p:grpSpPr bwMode="gray">
            <a:xfrm>
              <a:off x="-5313106" y="1127460"/>
              <a:ext cx="3948255" cy="317521"/>
              <a:chOff x="1268686" y="4352836"/>
              <a:chExt cx="4320628" cy="388003"/>
            </a:xfrm>
          </p:grpSpPr>
          <p:sp>
            <p:nvSpPr>
              <p:cNvPr id="1075" name="직사각형 1074"/>
              <p:cNvSpPr/>
              <p:nvPr/>
            </p:nvSpPr>
            <p:spPr bwMode="gray">
              <a:xfrm>
                <a:off x="1268686" y="4352836"/>
                <a:ext cx="4320628" cy="3836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200" b="1" spc="-10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DMZ</a:t>
                </a:r>
                <a:endParaRPr lang="ko-KR" altLang="en-US" sz="12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1076" name="직사각형 1075"/>
              <p:cNvSpPr/>
              <p:nvPr/>
            </p:nvSpPr>
            <p:spPr bwMode="gray">
              <a:xfrm>
                <a:off x="1268686" y="4357222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200" b="1" spc="-10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DMZ</a:t>
                </a:r>
              </a:p>
            </p:txBody>
          </p:sp>
        </p:grpSp>
      </p:grpSp>
      <p:cxnSp>
        <p:nvCxnSpPr>
          <p:cNvPr id="1089" name="직선 연결선 1088"/>
          <p:cNvCxnSpPr/>
          <p:nvPr/>
        </p:nvCxnSpPr>
        <p:spPr>
          <a:xfrm flipV="1">
            <a:off x="545239" y="3112882"/>
            <a:ext cx="0" cy="1799692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직선 연결선 1089"/>
          <p:cNvCxnSpPr/>
          <p:nvPr/>
        </p:nvCxnSpPr>
        <p:spPr>
          <a:xfrm flipV="1">
            <a:off x="734429" y="2969770"/>
            <a:ext cx="0" cy="250034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직선 연결선 1090"/>
          <p:cNvCxnSpPr/>
          <p:nvPr/>
        </p:nvCxnSpPr>
        <p:spPr>
          <a:xfrm flipV="1">
            <a:off x="733798" y="4618073"/>
            <a:ext cx="206102" cy="1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직선 연결선 1091"/>
          <p:cNvCxnSpPr/>
          <p:nvPr/>
        </p:nvCxnSpPr>
        <p:spPr>
          <a:xfrm>
            <a:off x="550229" y="4912574"/>
            <a:ext cx="513327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직선 연결선 1092"/>
          <p:cNvCxnSpPr/>
          <p:nvPr/>
        </p:nvCxnSpPr>
        <p:spPr>
          <a:xfrm flipV="1">
            <a:off x="949464" y="4683720"/>
            <a:ext cx="0" cy="2089233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직선 연결선 1093"/>
          <p:cNvCxnSpPr/>
          <p:nvPr/>
        </p:nvCxnSpPr>
        <p:spPr>
          <a:xfrm>
            <a:off x="916944" y="6989917"/>
            <a:ext cx="8375614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직선 연결선 1094"/>
          <p:cNvCxnSpPr/>
          <p:nvPr/>
        </p:nvCxnSpPr>
        <p:spPr>
          <a:xfrm flipV="1">
            <a:off x="921485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직선 연결선 1095"/>
          <p:cNvCxnSpPr/>
          <p:nvPr/>
        </p:nvCxnSpPr>
        <p:spPr>
          <a:xfrm flipV="1">
            <a:off x="1861567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직선 연결선 1096"/>
          <p:cNvCxnSpPr/>
          <p:nvPr/>
        </p:nvCxnSpPr>
        <p:spPr>
          <a:xfrm flipV="1">
            <a:off x="2811838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직선 연결선 1102"/>
          <p:cNvCxnSpPr/>
          <p:nvPr/>
        </p:nvCxnSpPr>
        <p:spPr>
          <a:xfrm flipV="1">
            <a:off x="3747942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직선 연결선 1120"/>
          <p:cNvCxnSpPr/>
          <p:nvPr/>
        </p:nvCxnSpPr>
        <p:spPr>
          <a:xfrm flipV="1">
            <a:off x="4684046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직선 연결선 1139"/>
          <p:cNvCxnSpPr/>
          <p:nvPr/>
        </p:nvCxnSpPr>
        <p:spPr>
          <a:xfrm flipV="1">
            <a:off x="5532100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직선 연결선 1140"/>
          <p:cNvCxnSpPr/>
          <p:nvPr/>
        </p:nvCxnSpPr>
        <p:spPr>
          <a:xfrm flipV="1">
            <a:off x="6482169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직선 연결선 1144"/>
          <p:cNvCxnSpPr/>
          <p:nvPr/>
        </p:nvCxnSpPr>
        <p:spPr>
          <a:xfrm flipV="1">
            <a:off x="7404925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직선 연결선 1145"/>
          <p:cNvCxnSpPr/>
          <p:nvPr/>
        </p:nvCxnSpPr>
        <p:spPr>
          <a:xfrm flipV="1">
            <a:off x="8385932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직선 연결선 1146"/>
          <p:cNvCxnSpPr/>
          <p:nvPr/>
        </p:nvCxnSpPr>
        <p:spPr>
          <a:xfrm flipV="1">
            <a:off x="9292558" y="6989917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직선 연결선 1147"/>
          <p:cNvCxnSpPr/>
          <p:nvPr/>
        </p:nvCxnSpPr>
        <p:spPr>
          <a:xfrm>
            <a:off x="424136" y="6772953"/>
            <a:ext cx="525328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직선 연결선 1148"/>
          <p:cNvCxnSpPr/>
          <p:nvPr/>
        </p:nvCxnSpPr>
        <p:spPr>
          <a:xfrm flipV="1">
            <a:off x="424136" y="6781510"/>
            <a:ext cx="0" cy="1290484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8" name="직선 연결선 1157"/>
          <p:cNvCxnSpPr/>
          <p:nvPr/>
        </p:nvCxnSpPr>
        <p:spPr>
          <a:xfrm flipV="1">
            <a:off x="921485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직선 연결선 1158"/>
          <p:cNvCxnSpPr/>
          <p:nvPr/>
        </p:nvCxnSpPr>
        <p:spPr>
          <a:xfrm flipV="1">
            <a:off x="1861567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직선 연결선 1159"/>
          <p:cNvCxnSpPr/>
          <p:nvPr/>
        </p:nvCxnSpPr>
        <p:spPr>
          <a:xfrm flipV="1">
            <a:off x="2811838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1" name="직선 연결선 1160"/>
          <p:cNvCxnSpPr/>
          <p:nvPr/>
        </p:nvCxnSpPr>
        <p:spPr>
          <a:xfrm flipV="1">
            <a:off x="3747942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직선 연결선 1161"/>
          <p:cNvCxnSpPr/>
          <p:nvPr/>
        </p:nvCxnSpPr>
        <p:spPr>
          <a:xfrm flipV="1">
            <a:off x="4684046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직선 연결선 1162"/>
          <p:cNvCxnSpPr/>
          <p:nvPr/>
        </p:nvCxnSpPr>
        <p:spPr>
          <a:xfrm flipV="1">
            <a:off x="5532100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직선 연결선 1163"/>
          <p:cNvCxnSpPr/>
          <p:nvPr/>
        </p:nvCxnSpPr>
        <p:spPr>
          <a:xfrm flipV="1">
            <a:off x="6482169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직선 연결선 1164"/>
          <p:cNvCxnSpPr/>
          <p:nvPr/>
        </p:nvCxnSpPr>
        <p:spPr>
          <a:xfrm flipV="1">
            <a:off x="7404925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직선 연결선 1165"/>
          <p:cNvCxnSpPr/>
          <p:nvPr/>
        </p:nvCxnSpPr>
        <p:spPr>
          <a:xfrm flipV="1">
            <a:off x="8385932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직선 연결선 1166"/>
          <p:cNvCxnSpPr/>
          <p:nvPr/>
        </p:nvCxnSpPr>
        <p:spPr>
          <a:xfrm flipV="1">
            <a:off x="9292558" y="8077554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직선 연결선 1167"/>
          <p:cNvCxnSpPr/>
          <p:nvPr/>
        </p:nvCxnSpPr>
        <p:spPr>
          <a:xfrm>
            <a:off x="1287463" y="5715778"/>
            <a:ext cx="8245589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직선 연결선 1168"/>
          <p:cNvCxnSpPr/>
          <p:nvPr/>
        </p:nvCxnSpPr>
        <p:spPr>
          <a:xfrm>
            <a:off x="3971007" y="3801969"/>
            <a:ext cx="642083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/>
          <p:cNvGrpSpPr/>
          <p:nvPr/>
        </p:nvGrpSpPr>
        <p:grpSpPr>
          <a:xfrm>
            <a:off x="3118429" y="5457562"/>
            <a:ext cx="1058848" cy="1398563"/>
            <a:chOff x="2767813" y="5457562"/>
            <a:chExt cx="1058848" cy="1398563"/>
          </a:xfrm>
        </p:grpSpPr>
        <p:cxnSp>
          <p:nvCxnSpPr>
            <p:cNvPr id="1170" name="직선 연결선 1169"/>
            <p:cNvCxnSpPr/>
            <p:nvPr/>
          </p:nvCxnSpPr>
          <p:spPr>
            <a:xfrm flipV="1">
              <a:off x="3289508" y="5457562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직선 연결선 1170"/>
            <p:cNvCxnSpPr/>
            <p:nvPr/>
          </p:nvCxnSpPr>
          <p:spPr>
            <a:xfrm flipV="1">
              <a:off x="3411415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5" name="그룹 924"/>
            <p:cNvGrpSpPr/>
            <p:nvPr/>
          </p:nvGrpSpPr>
          <p:grpSpPr>
            <a:xfrm>
              <a:off x="2767813" y="5969866"/>
              <a:ext cx="1058848" cy="886259"/>
              <a:chOff x="5709623" y="7183479"/>
              <a:chExt cx="1058848" cy="886259"/>
            </a:xfrm>
          </p:grpSpPr>
          <p:sp>
            <p:nvSpPr>
              <p:cNvPr id="935" name="Text Box 89"/>
              <p:cNvSpPr txBox="1">
                <a:spLocks noChangeArrowheads="1"/>
              </p:cNvSpPr>
              <p:nvPr/>
            </p:nvSpPr>
            <p:spPr bwMode="auto">
              <a:xfrm>
                <a:off x="5709623" y="7838906"/>
                <a:ext cx="1058848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세컨더리네임노드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(SNAME)</a:t>
                </a:r>
                <a:endParaRPr lang="ko-KR" altLang="en-US" sz="500" dirty="0">
                  <a:latin typeface="+mn-ea"/>
                  <a:ea typeface="+mn-ea"/>
                </a:endParaRPr>
              </a:p>
            </p:txBody>
          </p:sp>
          <p:pic>
            <p:nvPicPr>
              <p:cNvPr id="936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4" name="그룹 163"/>
          <p:cNvGrpSpPr/>
          <p:nvPr/>
        </p:nvGrpSpPr>
        <p:grpSpPr>
          <a:xfrm>
            <a:off x="4057871" y="5455373"/>
            <a:ext cx="974725" cy="1400753"/>
            <a:chOff x="3840531" y="5455373"/>
            <a:chExt cx="974725" cy="1400753"/>
          </a:xfrm>
        </p:grpSpPr>
        <p:cxnSp>
          <p:nvCxnSpPr>
            <p:cNvPr id="1172" name="직선 연결선 1171"/>
            <p:cNvCxnSpPr/>
            <p:nvPr/>
          </p:nvCxnSpPr>
          <p:spPr>
            <a:xfrm flipV="1">
              <a:off x="4236830" y="5455373"/>
              <a:ext cx="0" cy="588959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직선 연결선 1172"/>
            <p:cNvCxnSpPr/>
            <p:nvPr/>
          </p:nvCxnSpPr>
          <p:spPr>
            <a:xfrm flipV="1">
              <a:off x="4350694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7" name="그룹 936"/>
            <p:cNvGrpSpPr/>
            <p:nvPr/>
          </p:nvGrpSpPr>
          <p:grpSpPr>
            <a:xfrm>
              <a:off x="3840531" y="5969866"/>
              <a:ext cx="974725" cy="886260"/>
              <a:chOff x="5832272" y="7183479"/>
              <a:chExt cx="974725" cy="886260"/>
            </a:xfrm>
          </p:grpSpPr>
          <p:sp>
            <p:nvSpPr>
              <p:cNvPr id="938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서비스노드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(Bee)</a:t>
                </a:r>
              </a:p>
            </p:txBody>
          </p:sp>
          <p:pic>
            <p:nvPicPr>
              <p:cNvPr id="939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" name="그룹 165"/>
          <p:cNvGrpSpPr/>
          <p:nvPr/>
        </p:nvGrpSpPr>
        <p:grpSpPr>
          <a:xfrm>
            <a:off x="8197372" y="5455373"/>
            <a:ext cx="974725" cy="1400753"/>
            <a:chOff x="8496215" y="5455373"/>
            <a:chExt cx="974725" cy="1400753"/>
          </a:xfrm>
        </p:grpSpPr>
        <p:cxnSp>
          <p:nvCxnSpPr>
            <p:cNvPr id="1182" name="직선 연결선 1181"/>
            <p:cNvCxnSpPr/>
            <p:nvPr/>
          </p:nvCxnSpPr>
          <p:spPr>
            <a:xfrm flipV="1">
              <a:off x="8955362" y="5455373"/>
              <a:ext cx="0" cy="588959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직선 연결선 1182"/>
            <p:cNvCxnSpPr/>
            <p:nvPr/>
          </p:nvCxnSpPr>
          <p:spPr>
            <a:xfrm flipV="1">
              <a:off x="9069226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3" name="그룹 942"/>
            <p:cNvGrpSpPr/>
            <p:nvPr/>
          </p:nvGrpSpPr>
          <p:grpSpPr>
            <a:xfrm>
              <a:off x="8496215" y="5969866"/>
              <a:ext cx="974725" cy="886260"/>
              <a:chOff x="5832272" y="7183479"/>
              <a:chExt cx="974725" cy="886260"/>
            </a:xfrm>
          </p:grpSpPr>
          <p:sp>
            <p:nvSpPr>
              <p:cNvPr id="944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시각화서버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(TAB)</a:t>
                </a:r>
              </a:p>
            </p:txBody>
          </p:sp>
          <p:pic>
            <p:nvPicPr>
              <p:cNvPr id="945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그룹 166"/>
          <p:cNvGrpSpPr/>
          <p:nvPr/>
        </p:nvGrpSpPr>
        <p:grpSpPr>
          <a:xfrm>
            <a:off x="9005357" y="5464898"/>
            <a:ext cx="974725" cy="1391228"/>
            <a:chOff x="9367615" y="5464898"/>
            <a:chExt cx="974725" cy="1391228"/>
          </a:xfrm>
        </p:grpSpPr>
        <p:cxnSp>
          <p:nvCxnSpPr>
            <p:cNvPr id="1184" name="직선 연결선 1183"/>
            <p:cNvCxnSpPr/>
            <p:nvPr/>
          </p:nvCxnSpPr>
          <p:spPr>
            <a:xfrm flipV="1">
              <a:off x="9781446" y="5464898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직선 연결선 1184"/>
            <p:cNvCxnSpPr/>
            <p:nvPr/>
          </p:nvCxnSpPr>
          <p:spPr>
            <a:xfrm flipV="1">
              <a:off x="9895310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6" name="그룹 945"/>
            <p:cNvGrpSpPr/>
            <p:nvPr/>
          </p:nvGrpSpPr>
          <p:grpSpPr>
            <a:xfrm>
              <a:off x="9367615" y="5969866"/>
              <a:ext cx="974725" cy="886260"/>
              <a:chOff x="5832272" y="7183479"/>
              <a:chExt cx="974725" cy="886260"/>
            </a:xfrm>
          </p:grpSpPr>
          <p:sp>
            <p:nvSpPr>
              <p:cNvPr id="947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분석서버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(R)</a:t>
                </a:r>
              </a:p>
            </p:txBody>
          </p:sp>
          <p:pic>
            <p:nvPicPr>
              <p:cNvPr id="948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3" name="그룹 162"/>
          <p:cNvGrpSpPr/>
          <p:nvPr/>
        </p:nvGrpSpPr>
        <p:grpSpPr>
          <a:xfrm>
            <a:off x="4894243" y="5464898"/>
            <a:ext cx="974725" cy="1393556"/>
            <a:chOff x="4738163" y="5464898"/>
            <a:chExt cx="974725" cy="1393556"/>
          </a:xfrm>
        </p:grpSpPr>
        <p:cxnSp>
          <p:nvCxnSpPr>
            <p:cNvPr id="1174" name="직선 연결선 1173"/>
            <p:cNvCxnSpPr/>
            <p:nvPr/>
          </p:nvCxnSpPr>
          <p:spPr>
            <a:xfrm flipV="1">
              <a:off x="5172934" y="5464898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직선 연결선 1174"/>
            <p:cNvCxnSpPr/>
            <p:nvPr/>
          </p:nvCxnSpPr>
          <p:spPr>
            <a:xfrm flipV="1">
              <a:off x="5286798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2" name="그룹 951"/>
            <p:cNvGrpSpPr/>
            <p:nvPr/>
          </p:nvGrpSpPr>
          <p:grpSpPr>
            <a:xfrm>
              <a:off x="4738163" y="5972194"/>
              <a:ext cx="974725" cy="886260"/>
              <a:chOff x="5832272" y="7183479"/>
              <a:chExt cx="974725" cy="886260"/>
            </a:xfrm>
          </p:grpSpPr>
          <p:sp>
            <p:nvSpPr>
              <p:cNvPr id="953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smtClean="0">
                    <a:latin typeface="+mn-ea"/>
                    <a:ea typeface="+mn-ea"/>
                  </a:rPr>
                  <a:t>클라이언트노드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(CLI_SYS)</a:t>
                </a:r>
              </a:p>
            </p:txBody>
          </p:sp>
          <p:pic>
            <p:nvPicPr>
              <p:cNvPr id="954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3" name="그룹 62"/>
          <p:cNvGrpSpPr/>
          <p:nvPr/>
        </p:nvGrpSpPr>
        <p:grpSpPr>
          <a:xfrm>
            <a:off x="5714279" y="5464898"/>
            <a:ext cx="974725" cy="1393556"/>
            <a:chOff x="5688232" y="5464898"/>
            <a:chExt cx="974725" cy="1393556"/>
          </a:xfrm>
        </p:grpSpPr>
        <p:cxnSp>
          <p:nvCxnSpPr>
            <p:cNvPr id="1176" name="직선 연결선 1175"/>
            <p:cNvCxnSpPr/>
            <p:nvPr/>
          </p:nvCxnSpPr>
          <p:spPr>
            <a:xfrm flipV="1">
              <a:off x="6123974" y="5464898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직선 연결선 1176"/>
            <p:cNvCxnSpPr/>
            <p:nvPr/>
          </p:nvCxnSpPr>
          <p:spPr>
            <a:xfrm flipV="1">
              <a:off x="6237838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5" name="그룹 954"/>
            <p:cNvGrpSpPr/>
            <p:nvPr/>
          </p:nvGrpSpPr>
          <p:grpSpPr>
            <a:xfrm>
              <a:off x="5688232" y="5972194"/>
              <a:ext cx="974725" cy="886260"/>
              <a:chOff x="5832272" y="7183479"/>
              <a:chExt cx="974725" cy="886260"/>
            </a:xfrm>
          </p:grpSpPr>
          <p:sp>
            <p:nvSpPr>
              <p:cNvPr id="956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백업노드</a:t>
                </a:r>
                <a:r>
                  <a:rPr lang="en-US" altLang="ko-KR" sz="1000" dirty="0" smtClean="0">
                    <a:latin typeface="+mn-ea"/>
                    <a:ea typeface="+mn-ea"/>
                  </a:rPr>
                  <a:t>1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</a:t>
                </a:r>
                <a:r>
                  <a:rPr lang="en-US" altLang="ko-KR" sz="500" dirty="0" err="1" smtClean="0">
                    <a:latin typeface="+mn-ea"/>
                    <a:ea typeface="+mn-ea"/>
                  </a:rPr>
                  <a:t>Ambari</a:t>
                </a:r>
                <a:r>
                  <a:rPr lang="en-US" altLang="ko-KR" sz="500" dirty="0" smtClean="0">
                    <a:latin typeface="+mn-ea"/>
                    <a:ea typeface="+mn-ea"/>
                  </a:rPr>
                  <a:t>)</a:t>
                </a:r>
              </a:p>
            </p:txBody>
          </p:sp>
          <p:pic>
            <p:nvPicPr>
              <p:cNvPr id="957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그룹 61"/>
          <p:cNvGrpSpPr/>
          <p:nvPr/>
        </p:nvGrpSpPr>
        <p:grpSpPr>
          <a:xfrm>
            <a:off x="6545079" y="5455373"/>
            <a:ext cx="974725" cy="1403081"/>
            <a:chOff x="6610988" y="5455373"/>
            <a:chExt cx="974725" cy="1403081"/>
          </a:xfrm>
        </p:grpSpPr>
        <p:cxnSp>
          <p:nvCxnSpPr>
            <p:cNvPr id="1178" name="직선 연결선 1177"/>
            <p:cNvCxnSpPr/>
            <p:nvPr/>
          </p:nvCxnSpPr>
          <p:spPr>
            <a:xfrm flipV="1">
              <a:off x="7026834" y="5455373"/>
              <a:ext cx="0" cy="588959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직선 연결선 1178"/>
            <p:cNvCxnSpPr/>
            <p:nvPr/>
          </p:nvCxnSpPr>
          <p:spPr>
            <a:xfrm flipV="1">
              <a:off x="7140698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8" name="그룹 957"/>
            <p:cNvGrpSpPr/>
            <p:nvPr/>
          </p:nvGrpSpPr>
          <p:grpSpPr>
            <a:xfrm>
              <a:off x="6610988" y="5972194"/>
              <a:ext cx="974725" cy="886260"/>
              <a:chOff x="5832272" y="7183479"/>
              <a:chExt cx="974725" cy="886260"/>
            </a:xfrm>
          </p:grpSpPr>
          <p:sp>
            <p:nvSpPr>
              <p:cNvPr id="959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백업노드</a:t>
                </a:r>
                <a:r>
                  <a:rPr lang="en-US" altLang="ko-KR" sz="1000" dirty="0" smtClean="0">
                    <a:latin typeface="+mn-ea"/>
                    <a:ea typeface="+mn-ea"/>
                  </a:rPr>
                  <a:t>2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(CLI_MNG/R)</a:t>
                </a:r>
              </a:p>
            </p:txBody>
          </p:sp>
          <p:pic>
            <p:nvPicPr>
              <p:cNvPr id="960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1" name="그룹 60"/>
          <p:cNvGrpSpPr/>
          <p:nvPr/>
        </p:nvGrpSpPr>
        <p:grpSpPr>
          <a:xfrm>
            <a:off x="7367081" y="5464898"/>
            <a:ext cx="974725" cy="1393556"/>
            <a:chOff x="7459883" y="5464898"/>
            <a:chExt cx="974725" cy="1393556"/>
          </a:xfrm>
        </p:grpSpPr>
        <p:cxnSp>
          <p:nvCxnSpPr>
            <p:cNvPr id="1180" name="직선 연결선 1179"/>
            <p:cNvCxnSpPr/>
            <p:nvPr/>
          </p:nvCxnSpPr>
          <p:spPr>
            <a:xfrm flipV="1">
              <a:off x="7909238" y="5464898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직선 연결선 1180"/>
            <p:cNvCxnSpPr/>
            <p:nvPr/>
          </p:nvCxnSpPr>
          <p:spPr>
            <a:xfrm flipV="1">
              <a:off x="8023102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1" name="그룹 960"/>
            <p:cNvGrpSpPr/>
            <p:nvPr/>
          </p:nvGrpSpPr>
          <p:grpSpPr>
            <a:xfrm>
              <a:off x="7459883" y="5972194"/>
              <a:ext cx="974725" cy="886260"/>
              <a:chOff x="5832272" y="7183479"/>
              <a:chExt cx="974725" cy="886260"/>
            </a:xfrm>
          </p:grpSpPr>
          <p:sp>
            <p:nvSpPr>
              <p:cNvPr id="962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백업노드</a:t>
                </a:r>
                <a:r>
                  <a:rPr lang="en-US" altLang="ko-KR" sz="1000" dirty="0" smtClean="0">
                    <a:latin typeface="+mn-ea"/>
                    <a:ea typeface="+mn-ea"/>
                  </a:rPr>
                  <a:t>3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(CLI_TEST/R)</a:t>
                </a:r>
              </a:p>
            </p:txBody>
          </p:sp>
          <p:pic>
            <p:nvPicPr>
              <p:cNvPr id="963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186" name="직선 연결선 1185"/>
          <p:cNvCxnSpPr/>
          <p:nvPr/>
        </p:nvCxnSpPr>
        <p:spPr>
          <a:xfrm flipV="1">
            <a:off x="1398861" y="4973565"/>
            <a:ext cx="0" cy="201125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1" name="직선 연결선 1440"/>
          <p:cNvCxnSpPr/>
          <p:nvPr/>
        </p:nvCxnSpPr>
        <p:spPr>
          <a:xfrm flipV="1">
            <a:off x="2258861" y="4798266"/>
            <a:ext cx="0" cy="657107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직선 연결선 1442"/>
          <p:cNvCxnSpPr/>
          <p:nvPr/>
        </p:nvCxnSpPr>
        <p:spPr>
          <a:xfrm flipV="1">
            <a:off x="2492212" y="5025850"/>
            <a:ext cx="0" cy="429524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3788863" y="4287706"/>
            <a:ext cx="974725" cy="1165939"/>
            <a:chOff x="3148738" y="4287706"/>
            <a:chExt cx="974725" cy="1165939"/>
          </a:xfrm>
        </p:grpSpPr>
        <p:cxnSp>
          <p:nvCxnSpPr>
            <p:cNvPr id="1276" name="직선 연결선 1275"/>
            <p:cNvCxnSpPr/>
            <p:nvPr/>
          </p:nvCxnSpPr>
          <p:spPr>
            <a:xfrm flipV="1">
              <a:off x="3527704" y="479653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54"/>
            <p:cNvGrpSpPr/>
            <p:nvPr/>
          </p:nvGrpSpPr>
          <p:grpSpPr>
            <a:xfrm>
              <a:off x="3148738" y="4287706"/>
              <a:ext cx="974725" cy="955644"/>
              <a:chOff x="2573555" y="4010046"/>
              <a:chExt cx="974725" cy="955644"/>
            </a:xfrm>
          </p:grpSpPr>
          <p:sp>
            <p:nvSpPr>
              <p:cNvPr id="1253" name="Text Box 89"/>
              <p:cNvSpPr txBox="1">
                <a:spLocks noChangeArrowheads="1"/>
              </p:cNvSpPr>
              <p:nvPr/>
            </p:nvSpPr>
            <p:spPr bwMode="auto">
              <a:xfrm>
                <a:off x="2573555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 smtClean="0">
                    <a:latin typeface="+mn-ea"/>
                    <a:ea typeface="+mn-ea"/>
                  </a:rPr>
                  <a:t>ISP</a:t>
                </a:r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 smtClean="0">
                    <a:latin typeface="+mn-ea"/>
                    <a:ea typeface="+mn-ea"/>
                  </a:rPr>
                  <a:t>1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</a:t>
                </a:r>
                <a:r>
                  <a:rPr lang="en-US" altLang="ko-KR" sz="500" dirty="0" err="1" smtClean="0">
                    <a:latin typeface="+mn-ea"/>
                    <a:ea typeface="+mn-ea"/>
                  </a:rPr>
                  <a:t>Bigdata</a:t>
                </a:r>
                <a:r>
                  <a:rPr lang="en-US" altLang="ko-KR" sz="500" dirty="0" smtClean="0">
                    <a:latin typeface="+mn-ea"/>
                    <a:ea typeface="+mn-ea"/>
                  </a:rPr>
                  <a:t>-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node01.kca)</a:t>
                </a:r>
              </a:p>
            </p:txBody>
          </p:sp>
          <p:pic>
            <p:nvPicPr>
              <p:cNvPr id="1254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2786051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3" name="그룹 142"/>
          <p:cNvGrpSpPr/>
          <p:nvPr/>
        </p:nvGrpSpPr>
        <p:grpSpPr>
          <a:xfrm>
            <a:off x="4536993" y="4287706"/>
            <a:ext cx="974725" cy="1159017"/>
            <a:chOff x="4098807" y="4287706"/>
            <a:chExt cx="974725" cy="1159017"/>
          </a:xfrm>
        </p:grpSpPr>
        <p:cxnSp>
          <p:nvCxnSpPr>
            <p:cNvPr id="1277" name="직선 연결선 1276"/>
            <p:cNvCxnSpPr/>
            <p:nvPr/>
          </p:nvCxnSpPr>
          <p:spPr>
            <a:xfrm flipV="1">
              <a:off x="4463001" y="4789616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/>
            <p:cNvGrpSpPr/>
            <p:nvPr/>
          </p:nvGrpSpPr>
          <p:grpSpPr>
            <a:xfrm>
              <a:off x="4098807" y="4287706"/>
              <a:ext cx="974725" cy="955644"/>
              <a:chOff x="3523624" y="4010046"/>
              <a:chExt cx="974725" cy="955644"/>
            </a:xfrm>
          </p:grpSpPr>
          <p:sp>
            <p:nvSpPr>
              <p:cNvPr id="1256" name="Text Box 89"/>
              <p:cNvSpPr txBox="1">
                <a:spLocks noChangeArrowheads="1"/>
              </p:cNvSpPr>
              <p:nvPr/>
            </p:nvSpPr>
            <p:spPr bwMode="auto">
              <a:xfrm>
                <a:off x="3523624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latin typeface="+mn-ea"/>
                    <a:ea typeface="+mn-ea"/>
                  </a:rPr>
                  <a:t>ISP</a:t>
                </a:r>
                <a:r>
                  <a:rPr lang="ko-KR" altLang="en-US" sz="1000" dirty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2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(</a:t>
                </a:r>
                <a:r>
                  <a:rPr lang="en-US" altLang="ko-KR" sz="500" dirty="0" err="1" smtClean="0">
                    <a:latin typeface="+mn-ea"/>
                  </a:rPr>
                  <a:t>Bigdata</a:t>
                </a:r>
                <a:r>
                  <a:rPr lang="en-US" altLang="ko-KR" sz="500" dirty="0" smtClean="0">
                    <a:latin typeface="+mn-ea"/>
                  </a:rPr>
                  <a:t>-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node02.kca)</a:t>
                </a:r>
                <a:endParaRPr lang="en-US" altLang="ko-KR" sz="500" dirty="0">
                  <a:latin typeface="+mn-ea"/>
                </a:endParaRPr>
              </a:p>
            </p:txBody>
          </p:sp>
          <p:pic>
            <p:nvPicPr>
              <p:cNvPr id="1257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3736120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5" name="그룹 144"/>
          <p:cNvGrpSpPr/>
          <p:nvPr/>
        </p:nvGrpSpPr>
        <p:grpSpPr>
          <a:xfrm>
            <a:off x="5288486" y="4287706"/>
            <a:ext cx="974725" cy="1159017"/>
            <a:chOff x="5021563" y="4287706"/>
            <a:chExt cx="974725" cy="1159017"/>
          </a:xfrm>
        </p:grpSpPr>
        <p:cxnSp>
          <p:nvCxnSpPr>
            <p:cNvPr id="1278" name="직선 연결선 1277"/>
            <p:cNvCxnSpPr/>
            <p:nvPr/>
          </p:nvCxnSpPr>
          <p:spPr>
            <a:xfrm flipV="1">
              <a:off x="5392688" y="4789616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5021563" y="4287706"/>
              <a:ext cx="974725" cy="955644"/>
              <a:chOff x="4446380" y="4010046"/>
              <a:chExt cx="974725" cy="955644"/>
            </a:xfrm>
          </p:grpSpPr>
          <p:sp>
            <p:nvSpPr>
              <p:cNvPr id="1259" name="Text Box 89"/>
              <p:cNvSpPr txBox="1">
                <a:spLocks noChangeArrowheads="1"/>
              </p:cNvSpPr>
              <p:nvPr/>
            </p:nvSpPr>
            <p:spPr bwMode="auto">
              <a:xfrm>
                <a:off x="4446380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latin typeface="+mn-ea"/>
                    <a:ea typeface="+mn-ea"/>
                  </a:rPr>
                  <a:t>ISP</a:t>
                </a:r>
                <a:r>
                  <a:rPr lang="ko-KR" altLang="en-US" sz="1000" dirty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3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(</a:t>
                </a:r>
                <a:r>
                  <a:rPr lang="en-US" altLang="ko-KR" sz="500" dirty="0" err="1" smtClean="0">
                    <a:latin typeface="+mn-ea"/>
                  </a:rPr>
                  <a:t>Bigdata</a:t>
                </a:r>
                <a:r>
                  <a:rPr lang="en-US" altLang="ko-KR" sz="500" dirty="0" smtClean="0">
                    <a:latin typeface="+mn-ea"/>
                  </a:rPr>
                  <a:t>-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node03.kca)</a:t>
                </a:r>
                <a:endParaRPr lang="en-US" altLang="ko-KR" sz="500" dirty="0">
                  <a:latin typeface="+mn-ea"/>
                </a:endParaRPr>
              </a:p>
            </p:txBody>
          </p:sp>
          <p:pic>
            <p:nvPicPr>
              <p:cNvPr id="1260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4658876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6" name="그룹 145"/>
          <p:cNvGrpSpPr/>
          <p:nvPr/>
        </p:nvGrpSpPr>
        <p:grpSpPr>
          <a:xfrm>
            <a:off x="6016321" y="4287706"/>
            <a:ext cx="974725" cy="1159017"/>
            <a:chOff x="5870458" y="4287706"/>
            <a:chExt cx="974725" cy="1159017"/>
          </a:xfrm>
        </p:grpSpPr>
        <p:cxnSp>
          <p:nvCxnSpPr>
            <p:cNvPr id="1279" name="직선 연결선 1278"/>
            <p:cNvCxnSpPr/>
            <p:nvPr/>
          </p:nvCxnSpPr>
          <p:spPr>
            <a:xfrm flipV="1">
              <a:off x="6252563" y="4789616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그룹 51"/>
            <p:cNvGrpSpPr/>
            <p:nvPr/>
          </p:nvGrpSpPr>
          <p:grpSpPr>
            <a:xfrm>
              <a:off x="5870458" y="4287706"/>
              <a:ext cx="974725" cy="955644"/>
              <a:chOff x="5295275" y="4010046"/>
              <a:chExt cx="974725" cy="955644"/>
            </a:xfrm>
          </p:grpSpPr>
          <p:sp>
            <p:nvSpPr>
              <p:cNvPr id="1262" name="Text Box 89"/>
              <p:cNvSpPr txBox="1">
                <a:spLocks noChangeArrowheads="1"/>
              </p:cNvSpPr>
              <p:nvPr/>
            </p:nvSpPr>
            <p:spPr bwMode="auto">
              <a:xfrm>
                <a:off x="5295275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latin typeface="+mn-ea"/>
                    <a:ea typeface="+mn-ea"/>
                  </a:rPr>
                  <a:t>ISP</a:t>
                </a:r>
                <a:r>
                  <a:rPr lang="ko-KR" altLang="en-US" sz="1000" dirty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4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(</a:t>
                </a:r>
                <a:r>
                  <a:rPr lang="en-US" altLang="ko-KR" sz="500" dirty="0" err="1" smtClean="0">
                    <a:latin typeface="+mn-ea"/>
                  </a:rPr>
                  <a:t>Bigdata</a:t>
                </a:r>
                <a:r>
                  <a:rPr lang="en-US" altLang="ko-KR" sz="500" dirty="0" smtClean="0">
                    <a:latin typeface="+mn-ea"/>
                  </a:rPr>
                  <a:t>-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node04.kca)</a:t>
                </a:r>
                <a:endParaRPr lang="en-US" altLang="ko-KR" sz="500" dirty="0">
                  <a:latin typeface="+mn-ea"/>
                </a:endParaRPr>
              </a:p>
            </p:txBody>
          </p:sp>
          <p:pic>
            <p:nvPicPr>
              <p:cNvPr id="1263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5507771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7" name="그룹 146"/>
          <p:cNvGrpSpPr/>
          <p:nvPr/>
        </p:nvGrpSpPr>
        <p:grpSpPr>
          <a:xfrm>
            <a:off x="6759915" y="4287706"/>
            <a:ext cx="974725" cy="1159678"/>
            <a:chOff x="7064870" y="4287706"/>
            <a:chExt cx="974725" cy="1159678"/>
          </a:xfrm>
        </p:grpSpPr>
        <p:cxnSp>
          <p:nvCxnSpPr>
            <p:cNvPr id="1280" name="직선 연결선 1279"/>
            <p:cNvCxnSpPr/>
            <p:nvPr/>
          </p:nvCxnSpPr>
          <p:spPr>
            <a:xfrm flipV="1">
              <a:off x="7396557" y="4790277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/>
            <p:cNvGrpSpPr/>
            <p:nvPr/>
          </p:nvGrpSpPr>
          <p:grpSpPr>
            <a:xfrm>
              <a:off x="7064870" y="4287706"/>
              <a:ext cx="974725" cy="955644"/>
              <a:chOff x="6245344" y="4010046"/>
              <a:chExt cx="974725" cy="955644"/>
            </a:xfrm>
          </p:grpSpPr>
          <p:sp>
            <p:nvSpPr>
              <p:cNvPr id="1265" name="Text Box 89"/>
              <p:cNvSpPr txBox="1">
                <a:spLocks noChangeArrowheads="1"/>
              </p:cNvSpPr>
              <p:nvPr/>
            </p:nvSpPr>
            <p:spPr bwMode="auto">
              <a:xfrm>
                <a:off x="6245344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추가제안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 smtClean="0">
                    <a:latin typeface="+mn-ea"/>
                    <a:ea typeface="+mn-ea"/>
                  </a:rPr>
                  <a:t>1</a:t>
                </a:r>
              </a:p>
            </p:txBody>
          </p:sp>
          <p:pic>
            <p:nvPicPr>
              <p:cNvPr id="1266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457840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8" name="그룹 147"/>
          <p:cNvGrpSpPr/>
          <p:nvPr/>
        </p:nvGrpSpPr>
        <p:grpSpPr>
          <a:xfrm>
            <a:off x="7514849" y="4287706"/>
            <a:ext cx="974725" cy="1159017"/>
            <a:chOff x="7797271" y="4287706"/>
            <a:chExt cx="974725" cy="1159017"/>
          </a:xfrm>
        </p:grpSpPr>
        <p:cxnSp>
          <p:nvCxnSpPr>
            <p:cNvPr id="1281" name="직선 연결선 1280"/>
            <p:cNvCxnSpPr/>
            <p:nvPr/>
          </p:nvCxnSpPr>
          <p:spPr>
            <a:xfrm flipV="1">
              <a:off x="8157311" y="4789616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/>
            <p:cNvGrpSpPr/>
            <p:nvPr/>
          </p:nvGrpSpPr>
          <p:grpSpPr>
            <a:xfrm>
              <a:off x="7797271" y="4287706"/>
              <a:ext cx="974725" cy="955644"/>
              <a:chOff x="7168100" y="4010046"/>
              <a:chExt cx="974725" cy="955644"/>
            </a:xfrm>
          </p:grpSpPr>
          <p:sp>
            <p:nvSpPr>
              <p:cNvPr id="1268" name="Text Box 89"/>
              <p:cNvSpPr txBox="1">
                <a:spLocks noChangeArrowheads="1"/>
              </p:cNvSpPr>
              <p:nvPr/>
            </p:nvSpPr>
            <p:spPr bwMode="auto">
              <a:xfrm>
                <a:off x="7168100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추가제안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2</a:t>
                </a:r>
              </a:p>
            </p:txBody>
          </p:sp>
          <p:pic>
            <p:nvPicPr>
              <p:cNvPr id="1269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7380596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9" name="그룹 148"/>
          <p:cNvGrpSpPr/>
          <p:nvPr/>
        </p:nvGrpSpPr>
        <p:grpSpPr>
          <a:xfrm>
            <a:off x="8234687" y="4287706"/>
            <a:ext cx="974725" cy="1165939"/>
            <a:chOff x="8517351" y="4287706"/>
            <a:chExt cx="974725" cy="1165939"/>
          </a:xfrm>
        </p:grpSpPr>
        <p:cxnSp>
          <p:nvCxnSpPr>
            <p:cNvPr id="1282" name="직선 연결선 1281"/>
            <p:cNvCxnSpPr/>
            <p:nvPr/>
          </p:nvCxnSpPr>
          <p:spPr>
            <a:xfrm flipV="1">
              <a:off x="8886154" y="479653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/>
            <p:cNvGrpSpPr/>
            <p:nvPr/>
          </p:nvGrpSpPr>
          <p:grpSpPr>
            <a:xfrm>
              <a:off x="8517351" y="4287706"/>
              <a:ext cx="974725" cy="955644"/>
              <a:chOff x="8118169" y="4010046"/>
              <a:chExt cx="974725" cy="955644"/>
            </a:xfrm>
          </p:grpSpPr>
          <p:sp>
            <p:nvSpPr>
              <p:cNvPr id="1271" name="Text Box 89"/>
              <p:cNvSpPr txBox="1">
                <a:spLocks noChangeArrowheads="1"/>
              </p:cNvSpPr>
              <p:nvPr/>
            </p:nvSpPr>
            <p:spPr bwMode="auto">
              <a:xfrm>
                <a:off x="8118169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추가제안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3</a:t>
                </a:r>
              </a:p>
            </p:txBody>
          </p:sp>
          <p:pic>
            <p:nvPicPr>
              <p:cNvPr id="1272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8330665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0" name="그룹 149"/>
          <p:cNvGrpSpPr/>
          <p:nvPr/>
        </p:nvGrpSpPr>
        <p:grpSpPr>
          <a:xfrm>
            <a:off x="8947763" y="4287706"/>
            <a:ext cx="974725" cy="1165939"/>
            <a:chOff x="9237431" y="4287706"/>
            <a:chExt cx="974725" cy="1165939"/>
          </a:xfrm>
        </p:grpSpPr>
        <p:cxnSp>
          <p:nvCxnSpPr>
            <p:cNvPr id="1283" name="직선 연결선 1282"/>
            <p:cNvCxnSpPr/>
            <p:nvPr/>
          </p:nvCxnSpPr>
          <p:spPr>
            <a:xfrm flipV="1">
              <a:off x="9597471" y="479653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/>
            <p:cNvGrpSpPr/>
            <p:nvPr/>
          </p:nvGrpSpPr>
          <p:grpSpPr>
            <a:xfrm>
              <a:off x="9237431" y="4287706"/>
              <a:ext cx="974725" cy="955644"/>
              <a:chOff x="9040925" y="4010046"/>
              <a:chExt cx="974725" cy="955644"/>
            </a:xfrm>
          </p:grpSpPr>
          <p:sp>
            <p:nvSpPr>
              <p:cNvPr id="1274" name="Text Box 89"/>
              <p:cNvSpPr txBox="1">
                <a:spLocks noChangeArrowheads="1"/>
              </p:cNvSpPr>
              <p:nvPr/>
            </p:nvSpPr>
            <p:spPr bwMode="auto">
              <a:xfrm>
                <a:off x="9040925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추가제안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4</a:t>
                </a:r>
              </a:p>
            </p:txBody>
          </p:sp>
          <p:pic>
            <p:nvPicPr>
              <p:cNvPr id="1275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9253421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448" name="직선 연결선 1447"/>
          <p:cNvCxnSpPr/>
          <p:nvPr/>
        </p:nvCxnSpPr>
        <p:spPr>
          <a:xfrm flipV="1">
            <a:off x="2374266" y="5715388"/>
            <a:ext cx="0" cy="429524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9" name="직선 연결선 1448"/>
          <p:cNvCxnSpPr/>
          <p:nvPr/>
        </p:nvCxnSpPr>
        <p:spPr>
          <a:xfrm flipV="1">
            <a:off x="2595034" y="5714558"/>
            <a:ext cx="0" cy="657107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4" name="그룹 1443"/>
          <p:cNvGrpSpPr/>
          <p:nvPr/>
        </p:nvGrpSpPr>
        <p:grpSpPr>
          <a:xfrm>
            <a:off x="2014788" y="5809060"/>
            <a:ext cx="974725" cy="1050044"/>
            <a:chOff x="2291382" y="4196627"/>
            <a:chExt cx="974725" cy="1050044"/>
          </a:xfrm>
        </p:grpSpPr>
        <p:pic>
          <p:nvPicPr>
            <p:cNvPr id="1445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2450607" y="4196627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6" name="Text Box 89"/>
            <p:cNvSpPr txBox="1">
              <a:spLocks noChangeArrowheads="1"/>
            </p:cNvSpPr>
            <p:nvPr/>
          </p:nvSpPr>
          <p:spPr bwMode="auto">
            <a:xfrm>
              <a:off x="2291382" y="5015839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smtClean="0">
                  <a:latin typeface="+mn-ea"/>
                  <a:ea typeface="+mn-ea"/>
                </a:rPr>
                <a:t>시각화 </a:t>
              </a:r>
              <a:r>
                <a:rPr lang="en-US" altLang="ko-KR" sz="1000" dirty="0" smtClean="0">
                  <a:latin typeface="+mn-ea"/>
                  <a:ea typeface="+mn-ea"/>
                </a:rPr>
                <a:t>DB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(MARIA)</a:t>
              </a:r>
            </a:p>
          </p:txBody>
        </p:sp>
        <p:pic>
          <p:nvPicPr>
            <p:cNvPr id="1447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2730059" y="438456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그룹 59"/>
          <p:cNvGrpSpPr/>
          <p:nvPr/>
        </p:nvGrpSpPr>
        <p:grpSpPr>
          <a:xfrm>
            <a:off x="2014136" y="4283085"/>
            <a:ext cx="974725" cy="1072479"/>
            <a:chOff x="2290730" y="4005425"/>
            <a:chExt cx="974725" cy="1072479"/>
          </a:xfrm>
        </p:grpSpPr>
        <p:pic>
          <p:nvPicPr>
            <p:cNvPr id="143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2413688" y="4322500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9" name="Text Box 89"/>
            <p:cNvSpPr txBox="1">
              <a:spLocks noChangeArrowheads="1"/>
            </p:cNvSpPr>
            <p:nvPr/>
          </p:nvSpPr>
          <p:spPr bwMode="auto">
            <a:xfrm>
              <a:off x="2290730" y="4005425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smtClean="0">
                  <a:latin typeface="+mn-ea"/>
                  <a:ea typeface="+mn-ea"/>
                </a:rPr>
                <a:t>시각화 </a:t>
              </a:r>
              <a:r>
                <a:rPr lang="en-US" altLang="ko-KR" sz="1000" dirty="0" smtClean="0">
                  <a:latin typeface="+mn-ea"/>
                  <a:ea typeface="+mn-ea"/>
                </a:rPr>
                <a:t>WAS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(TOM)</a:t>
              </a:r>
            </a:p>
          </p:txBody>
        </p:sp>
        <p:pic>
          <p:nvPicPr>
            <p:cNvPr id="1440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2700196" y="4484180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6" name="그룹 885"/>
          <p:cNvGrpSpPr/>
          <p:nvPr/>
        </p:nvGrpSpPr>
        <p:grpSpPr>
          <a:xfrm>
            <a:off x="424136" y="8190064"/>
            <a:ext cx="974725" cy="886260"/>
            <a:chOff x="5832272" y="7183479"/>
            <a:chExt cx="974725" cy="886260"/>
          </a:xfrm>
        </p:grpSpPr>
        <p:sp>
          <p:nvSpPr>
            <p:cNvPr id="887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11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(ZooKeeper6)</a:t>
              </a:r>
            </a:p>
          </p:txBody>
        </p:sp>
        <p:pic>
          <p:nvPicPr>
            <p:cNvPr id="88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3" name="그룹 892"/>
          <p:cNvGrpSpPr/>
          <p:nvPr/>
        </p:nvGrpSpPr>
        <p:grpSpPr>
          <a:xfrm>
            <a:off x="1374205" y="8190064"/>
            <a:ext cx="974725" cy="886260"/>
            <a:chOff x="5832272" y="7183479"/>
            <a:chExt cx="974725" cy="886260"/>
          </a:xfrm>
        </p:grpSpPr>
        <p:sp>
          <p:nvSpPr>
            <p:cNvPr id="898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12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(CLI6)</a:t>
              </a:r>
            </a:p>
          </p:txBody>
        </p:sp>
        <p:pic>
          <p:nvPicPr>
            <p:cNvPr id="899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0" name="그룹 899"/>
          <p:cNvGrpSpPr/>
          <p:nvPr/>
        </p:nvGrpSpPr>
        <p:grpSpPr>
          <a:xfrm>
            <a:off x="2296961" y="8190064"/>
            <a:ext cx="974725" cy="886260"/>
            <a:chOff x="5832272" y="7183479"/>
            <a:chExt cx="974725" cy="886260"/>
          </a:xfrm>
        </p:grpSpPr>
        <p:sp>
          <p:nvSpPr>
            <p:cNvPr id="901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13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(ZooKeeper7)</a:t>
              </a:r>
            </a:p>
          </p:txBody>
        </p:sp>
        <p:pic>
          <p:nvPicPr>
            <p:cNvPr id="902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3" name="그룹 902"/>
          <p:cNvGrpSpPr/>
          <p:nvPr/>
        </p:nvGrpSpPr>
        <p:grpSpPr>
          <a:xfrm>
            <a:off x="3247030" y="8190064"/>
            <a:ext cx="974725" cy="886260"/>
            <a:chOff x="5832272" y="7183479"/>
            <a:chExt cx="974725" cy="886260"/>
          </a:xfrm>
        </p:grpSpPr>
        <p:sp>
          <p:nvSpPr>
            <p:cNvPr id="904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14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(CLI7)</a:t>
              </a:r>
            </a:p>
          </p:txBody>
        </p:sp>
        <p:pic>
          <p:nvPicPr>
            <p:cNvPr id="905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6" name="그룹 905"/>
          <p:cNvGrpSpPr/>
          <p:nvPr/>
        </p:nvGrpSpPr>
        <p:grpSpPr>
          <a:xfrm>
            <a:off x="4169786" y="8190064"/>
            <a:ext cx="974725" cy="886260"/>
            <a:chOff x="5832272" y="7183479"/>
            <a:chExt cx="974725" cy="886260"/>
          </a:xfrm>
        </p:grpSpPr>
        <p:sp>
          <p:nvSpPr>
            <p:cNvPr id="907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15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(Zookeeper8)</a:t>
              </a:r>
            </a:p>
          </p:txBody>
        </p:sp>
        <p:pic>
          <p:nvPicPr>
            <p:cNvPr id="90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9" name="그룹 908"/>
          <p:cNvGrpSpPr/>
          <p:nvPr/>
        </p:nvGrpSpPr>
        <p:grpSpPr>
          <a:xfrm>
            <a:off x="5018681" y="8190064"/>
            <a:ext cx="974725" cy="886260"/>
            <a:chOff x="5832272" y="7183479"/>
            <a:chExt cx="974725" cy="886260"/>
          </a:xfrm>
        </p:grpSpPr>
        <p:sp>
          <p:nvSpPr>
            <p:cNvPr id="910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16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(CLI8)</a:t>
              </a:r>
            </a:p>
          </p:txBody>
        </p:sp>
        <p:pic>
          <p:nvPicPr>
            <p:cNvPr id="911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2" name="그룹 911"/>
          <p:cNvGrpSpPr/>
          <p:nvPr/>
        </p:nvGrpSpPr>
        <p:grpSpPr>
          <a:xfrm>
            <a:off x="5968750" y="8190064"/>
            <a:ext cx="974725" cy="886260"/>
            <a:chOff x="5832272" y="7183479"/>
            <a:chExt cx="974725" cy="886260"/>
          </a:xfrm>
        </p:grpSpPr>
        <p:sp>
          <p:nvSpPr>
            <p:cNvPr id="913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17</a:t>
              </a:r>
            </a:p>
            <a:p>
              <a:pPr algn="ctr" eaLnBrk="1" latinLnBrk="0" hangingPunct="1"/>
              <a:r>
                <a:rPr lang="en-US" altLang="ko-KR" sz="500" dirty="0">
                  <a:latin typeface="+mn-ea"/>
                </a:rPr>
                <a:t>(</a:t>
              </a:r>
              <a:r>
                <a:rPr lang="en-US" altLang="ko-KR" sz="500" dirty="0" smtClean="0">
                  <a:latin typeface="+mn-ea"/>
                </a:rPr>
                <a:t>Zookeeper9)</a:t>
              </a:r>
              <a:endParaRPr lang="en-US" altLang="ko-KR" sz="500" dirty="0" smtClean="0">
                <a:latin typeface="+mn-ea"/>
                <a:ea typeface="+mn-ea"/>
              </a:endParaRPr>
            </a:p>
          </p:txBody>
        </p:sp>
        <p:pic>
          <p:nvPicPr>
            <p:cNvPr id="914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5" name="그룹 914"/>
          <p:cNvGrpSpPr/>
          <p:nvPr/>
        </p:nvGrpSpPr>
        <p:grpSpPr>
          <a:xfrm>
            <a:off x="6891506" y="8190064"/>
            <a:ext cx="974725" cy="886260"/>
            <a:chOff x="5832272" y="7183479"/>
            <a:chExt cx="974725" cy="886260"/>
          </a:xfrm>
        </p:grpSpPr>
        <p:sp>
          <p:nvSpPr>
            <p:cNvPr id="916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18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(CLI9)</a:t>
              </a:r>
            </a:p>
          </p:txBody>
        </p:sp>
        <p:pic>
          <p:nvPicPr>
            <p:cNvPr id="917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그룹 917"/>
          <p:cNvGrpSpPr/>
          <p:nvPr/>
        </p:nvGrpSpPr>
        <p:grpSpPr>
          <a:xfrm>
            <a:off x="7841575" y="8190064"/>
            <a:ext cx="974725" cy="886260"/>
            <a:chOff x="5832272" y="7183479"/>
            <a:chExt cx="974725" cy="886260"/>
          </a:xfrm>
        </p:grpSpPr>
        <p:sp>
          <p:nvSpPr>
            <p:cNvPr id="919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19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(HDF)</a:t>
              </a:r>
            </a:p>
          </p:txBody>
        </p:sp>
        <p:pic>
          <p:nvPicPr>
            <p:cNvPr id="920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그룹 920"/>
          <p:cNvGrpSpPr/>
          <p:nvPr/>
        </p:nvGrpSpPr>
        <p:grpSpPr>
          <a:xfrm>
            <a:off x="8764331" y="8190064"/>
            <a:ext cx="974725" cy="886260"/>
            <a:chOff x="5832272" y="7183479"/>
            <a:chExt cx="974725" cy="886260"/>
          </a:xfrm>
        </p:grpSpPr>
        <p:sp>
          <p:nvSpPr>
            <p:cNvPr id="922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20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(CLI10)</a:t>
              </a:r>
            </a:p>
          </p:txBody>
        </p:sp>
        <p:pic>
          <p:nvPicPr>
            <p:cNvPr id="924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1" name="Picture 60" descr="스위치_0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1" y="4766615"/>
            <a:ext cx="80010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" name="Picture 60" descr="스위치_0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3" y="4467607"/>
            <a:ext cx="80010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4" name="직선 연결선 1453"/>
          <p:cNvCxnSpPr/>
          <p:nvPr/>
        </p:nvCxnSpPr>
        <p:spPr>
          <a:xfrm>
            <a:off x="4049719" y="3936504"/>
            <a:ext cx="618839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7" name="직선 연결선 1456"/>
          <p:cNvCxnSpPr/>
          <p:nvPr/>
        </p:nvCxnSpPr>
        <p:spPr>
          <a:xfrm>
            <a:off x="733798" y="5453645"/>
            <a:ext cx="8679306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직선 연결선 1457"/>
          <p:cNvCxnSpPr/>
          <p:nvPr/>
        </p:nvCxnSpPr>
        <p:spPr>
          <a:xfrm flipV="1">
            <a:off x="10238111" y="3936504"/>
            <a:ext cx="0" cy="411142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9" name="직선 연결선 1458"/>
          <p:cNvCxnSpPr/>
          <p:nvPr/>
        </p:nvCxnSpPr>
        <p:spPr>
          <a:xfrm flipV="1">
            <a:off x="10391843" y="3801969"/>
            <a:ext cx="0" cy="464131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0" name="직선 연결선 1459"/>
          <p:cNvCxnSpPr/>
          <p:nvPr/>
        </p:nvCxnSpPr>
        <p:spPr>
          <a:xfrm>
            <a:off x="4398967" y="3864496"/>
            <a:ext cx="688790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직선 연결선 1460"/>
          <p:cNvCxnSpPr/>
          <p:nvPr/>
        </p:nvCxnSpPr>
        <p:spPr>
          <a:xfrm>
            <a:off x="4495018" y="4008512"/>
            <a:ext cx="693590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2" name="직선 연결선 1461"/>
          <p:cNvCxnSpPr/>
          <p:nvPr/>
        </p:nvCxnSpPr>
        <p:spPr>
          <a:xfrm flipV="1">
            <a:off x="11286876" y="3864496"/>
            <a:ext cx="0" cy="47263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직선 연결선 1463"/>
          <p:cNvCxnSpPr/>
          <p:nvPr/>
        </p:nvCxnSpPr>
        <p:spPr>
          <a:xfrm flipV="1">
            <a:off x="11430921" y="4008512"/>
            <a:ext cx="0" cy="486687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1" name="직선 연결선 1470"/>
          <p:cNvCxnSpPr/>
          <p:nvPr/>
        </p:nvCxnSpPr>
        <p:spPr>
          <a:xfrm>
            <a:off x="11286876" y="4538232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2" name="직선 연결선 1471"/>
          <p:cNvCxnSpPr/>
          <p:nvPr/>
        </p:nvCxnSpPr>
        <p:spPr>
          <a:xfrm>
            <a:off x="11440608" y="4639622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직선 연결선 1472"/>
          <p:cNvCxnSpPr/>
          <p:nvPr/>
        </p:nvCxnSpPr>
        <p:spPr>
          <a:xfrm>
            <a:off x="11286876" y="5578494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" name="직선 연결선 1473"/>
          <p:cNvCxnSpPr/>
          <p:nvPr/>
        </p:nvCxnSpPr>
        <p:spPr>
          <a:xfrm>
            <a:off x="11440608" y="5679884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5" name="직선 연결선 1474"/>
          <p:cNvCxnSpPr/>
          <p:nvPr/>
        </p:nvCxnSpPr>
        <p:spPr>
          <a:xfrm>
            <a:off x="11286876" y="6617746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직선 연결선 1475"/>
          <p:cNvCxnSpPr/>
          <p:nvPr/>
        </p:nvCxnSpPr>
        <p:spPr>
          <a:xfrm>
            <a:off x="11440608" y="6719136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7" name="직선 연결선 1476"/>
          <p:cNvCxnSpPr/>
          <p:nvPr/>
        </p:nvCxnSpPr>
        <p:spPr>
          <a:xfrm>
            <a:off x="11286876" y="7637670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8" name="직선 연결선 1477"/>
          <p:cNvCxnSpPr/>
          <p:nvPr/>
        </p:nvCxnSpPr>
        <p:spPr>
          <a:xfrm>
            <a:off x="11440608" y="7739060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/>
          <p:cNvGrpSpPr/>
          <p:nvPr/>
        </p:nvGrpSpPr>
        <p:grpSpPr>
          <a:xfrm>
            <a:off x="11327553" y="6391091"/>
            <a:ext cx="974725" cy="809316"/>
            <a:chOff x="5832272" y="7183479"/>
            <a:chExt cx="974725" cy="809316"/>
          </a:xfrm>
        </p:grpSpPr>
        <p:sp>
          <p:nvSpPr>
            <p:cNvPr id="1031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>
                  <a:latin typeface="+mn-ea"/>
                  <a:ea typeface="+mn-ea"/>
                </a:rPr>
                <a:t>소망 </a:t>
              </a:r>
              <a:r>
                <a:rPr lang="en-US" altLang="ko-KR" sz="1000" dirty="0">
                  <a:latin typeface="+mn-ea"/>
                  <a:ea typeface="+mn-ea"/>
                </a:rPr>
                <a:t>DB</a:t>
              </a:r>
            </a:p>
          </p:txBody>
        </p:sp>
        <p:pic>
          <p:nvPicPr>
            <p:cNvPr id="1032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10238111" y="6844540"/>
            <a:ext cx="1145881" cy="809316"/>
            <a:chOff x="10238111" y="6983139"/>
            <a:chExt cx="1145881" cy="809316"/>
          </a:xfrm>
        </p:grpSpPr>
        <p:cxnSp>
          <p:nvCxnSpPr>
            <p:cNvPr id="1469" name="직선 연결선 1468"/>
            <p:cNvCxnSpPr/>
            <p:nvPr/>
          </p:nvCxnSpPr>
          <p:spPr>
            <a:xfrm>
              <a:off x="10238111" y="7179108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직선 연결선 1469"/>
            <p:cNvCxnSpPr/>
            <p:nvPr/>
          </p:nvCxnSpPr>
          <p:spPr>
            <a:xfrm>
              <a:off x="10391843" y="7280498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3" name="그룹 1032"/>
            <p:cNvGrpSpPr/>
            <p:nvPr/>
          </p:nvGrpSpPr>
          <p:grpSpPr>
            <a:xfrm>
              <a:off x="10409267" y="6983139"/>
              <a:ext cx="974725" cy="809316"/>
              <a:chOff x="5832272" y="7183479"/>
              <a:chExt cx="974725" cy="809316"/>
            </a:xfrm>
          </p:grpSpPr>
          <p:sp>
            <p:nvSpPr>
              <p:cNvPr id="1034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latin typeface="+mn-ea"/>
                    <a:ea typeface="+mn-ea"/>
                  </a:rPr>
                  <a:t>CISS DB</a:t>
                </a:r>
              </a:p>
            </p:txBody>
          </p:sp>
          <p:pic>
            <p:nvPicPr>
              <p:cNvPr id="1035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36" name="그룹 1035"/>
          <p:cNvGrpSpPr/>
          <p:nvPr/>
        </p:nvGrpSpPr>
        <p:grpSpPr>
          <a:xfrm>
            <a:off x="11327553" y="7392588"/>
            <a:ext cx="974725" cy="809316"/>
            <a:chOff x="5832272" y="7183479"/>
            <a:chExt cx="974725" cy="809316"/>
          </a:xfrm>
        </p:grpSpPr>
        <p:sp>
          <p:nvSpPr>
            <p:cNvPr id="1037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>
                  <a:latin typeface="+mn-ea"/>
                  <a:ea typeface="+mn-ea"/>
                </a:rPr>
                <a:t>홈페이지 </a:t>
              </a:r>
              <a:r>
                <a:rPr lang="en-US" altLang="ko-KR" sz="1000" dirty="0">
                  <a:latin typeface="+mn-ea"/>
                  <a:ea typeface="+mn-ea"/>
                </a:rPr>
                <a:t>DB</a:t>
              </a:r>
            </a:p>
          </p:txBody>
        </p:sp>
        <p:pic>
          <p:nvPicPr>
            <p:cNvPr id="103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8" name="그룹 1047"/>
          <p:cNvGrpSpPr/>
          <p:nvPr/>
        </p:nvGrpSpPr>
        <p:grpSpPr>
          <a:xfrm>
            <a:off x="11327553" y="5366182"/>
            <a:ext cx="974725" cy="809316"/>
            <a:chOff x="5832272" y="7183479"/>
            <a:chExt cx="974725" cy="809316"/>
          </a:xfrm>
        </p:grpSpPr>
        <p:sp>
          <p:nvSpPr>
            <p:cNvPr id="1049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>
                  <a:latin typeface="+mn-ea"/>
                  <a:ea typeface="+mn-ea"/>
                </a:rPr>
                <a:t>1372 DB</a:t>
              </a:r>
            </a:p>
          </p:txBody>
        </p:sp>
        <p:pic>
          <p:nvPicPr>
            <p:cNvPr id="1050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10238111" y="5819631"/>
            <a:ext cx="1145881" cy="809316"/>
            <a:chOff x="10238111" y="5958230"/>
            <a:chExt cx="1145881" cy="809316"/>
          </a:xfrm>
        </p:grpSpPr>
        <p:cxnSp>
          <p:nvCxnSpPr>
            <p:cNvPr id="1467" name="직선 연결선 1466"/>
            <p:cNvCxnSpPr/>
            <p:nvPr/>
          </p:nvCxnSpPr>
          <p:spPr>
            <a:xfrm>
              <a:off x="10238111" y="6189093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8" name="직선 연결선 1467"/>
            <p:cNvCxnSpPr/>
            <p:nvPr/>
          </p:nvCxnSpPr>
          <p:spPr>
            <a:xfrm>
              <a:off x="10391843" y="6290483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1" name="그룹 1050"/>
            <p:cNvGrpSpPr/>
            <p:nvPr/>
          </p:nvGrpSpPr>
          <p:grpSpPr>
            <a:xfrm>
              <a:off x="10409267" y="5958230"/>
              <a:ext cx="974725" cy="809316"/>
              <a:chOff x="5832272" y="7183479"/>
              <a:chExt cx="974725" cy="809316"/>
            </a:xfrm>
          </p:grpSpPr>
          <p:sp>
            <p:nvSpPr>
              <p:cNvPr id="1052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>
                    <a:latin typeface="+mn-ea"/>
                    <a:ea typeface="+mn-ea"/>
                  </a:rPr>
                  <a:t>참가격</a:t>
                </a:r>
                <a:r>
                  <a:rPr lang="ko-KR" altLang="en-US" sz="1000" dirty="0">
                    <a:latin typeface="+mn-ea"/>
                    <a:ea typeface="+mn-ea"/>
                  </a:rPr>
                  <a:t> </a:t>
                </a:r>
                <a:r>
                  <a:rPr lang="en-US" altLang="ko-KR" sz="1000" dirty="0">
                    <a:latin typeface="+mn-ea"/>
                    <a:ea typeface="+mn-ea"/>
                  </a:rPr>
                  <a:t>DB</a:t>
                </a:r>
              </a:p>
            </p:txBody>
          </p:sp>
          <p:pic>
            <p:nvPicPr>
              <p:cNvPr id="1053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84" name="그룹 1283"/>
          <p:cNvGrpSpPr/>
          <p:nvPr/>
        </p:nvGrpSpPr>
        <p:grpSpPr>
          <a:xfrm>
            <a:off x="11327553" y="4296544"/>
            <a:ext cx="974725" cy="809316"/>
            <a:chOff x="5832272" y="7183479"/>
            <a:chExt cx="974725" cy="809316"/>
          </a:xfrm>
        </p:grpSpPr>
        <p:sp>
          <p:nvSpPr>
            <p:cNvPr id="1285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 err="1" smtClean="0">
                  <a:latin typeface="+mn-ea"/>
                </a:rPr>
                <a:t>donotcall</a:t>
              </a:r>
              <a:r>
                <a:rPr lang="en-US" altLang="ko-KR" sz="1000" dirty="0" smtClean="0">
                  <a:latin typeface="+mn-ea"/>
                </a:rPr>
                <a:t> DB</a:t>
              </a:r>
              <a:endParaRPr lang="en-US" altLang="ko-KR" sz="1000" dirty="0">
                <a:latin typeface="+mn-ea"/>
              </a:endParaRPr>
            </a:p>
          </p:txBody>
        </p:sp>
        <p:pic>
          <p:nvPicPr>
            <p:cNvPr id="1286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그룹 8"/>
          <p:cNvGrpSpPr/>
          <p:nvPr/>
        </p:nvGrpSpPr>
        <p:grpSpPr>
          <a:xfrm>
            <a:off x="10238111" y="4749993"/>
            <a:ext cx="1145881" cy="809316"/>
            <a:chOff x="10238111" y="4888592"/>
            <a:chExt cx="1145881" cy="809316"/>
          </a:xfrm>
        </p:grpSpPr>
        <p:cxnSp>
          <p:nvCxnSpPr>
            <p:cNvPr id="1465" name="직선 연결선 1464"/>
            <p:cNvCxnSpPr/>
            <p:nvPr/>
          </p:nvCxnSpPr>
          <p:spPr>
            <a:xfrm>
              <a:off x="10238111" y="5092942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6" name="직선 연결선 1465"/>
            <p:cNvCxnSpPr/>
            <p:nvPr/>
          </p:nvCxnSpPr>
          <p:spPr>
            <a:xfrm>
              <a:off x="10391843" y="5194332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7" name="그룹 1286"/>
            <p:cNvGrpSpPr/>
            <p:nvPr/>
          </p:nvGrpSpPr>
          <p:grpSpPr>
            <a:xfrm>
              <a:off x="10409267" y="4888592"/>
              <a:ext cx="974725" cy="809316"/>
              <a:chOff x="5832272" y="7183479"/>
              <a:chExt cx="974725" cy="809316"/>
            </a:xfrm>
          </p:grpSpPr>
          <p:sp>
            <p:nvSpPr>
              <p:cNvPr id="1288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소비넷</a:t>
                </a:r>
                <a:r>
                  <a:rPr lang="ko-KR" altLang="en-US" sz="1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1000" dirty="0" smtClean="0">
                    <a:latin typeface="+mn-ea"/>
                    <a:ea typeface="+mn-ea"/>
                  </a:rPr>
                  <a:t>DB</a:t>
                </a:r>
                <a:endParaRPr lang="en-US" altLang="ko-KR" sz="1000" dirty="0">
                  <a:latin typeface="+mn-ea"/>
                  <a:ea typeface="+mn-ea"/>
                </a:endParaRPr>
              </a:p>
            </p:txBody>
          </p:sp>
          <p:pic>
            <p:nvPicPr>
              <p:cNvPr id="1289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9" name="그룹 601"/>
          <p:cNvGrpSpPr>
            <a:grpSpLocks noChangeAspect="1"/>
          </p:cNvGrpSpPr>
          <p:nvPr/>
        </p:nvGrpSpPr>
        <p:grpSpPr bwMode="auto">
          <a:xfrm>
            <a:off x="3873356" y="2268684"/>
            <a:ext cx="381000" cy="509587"/>
            <a:chOff x="10744200" y="866775"/>
            <a:chExt cx="377825" cy="504825"/>
          </a:xfrm>
        </p:grpSpPr>
        <p:sp>
          <p:nvSpPr>
            <p:cNvPr id="350" name="AutoShape 313"/>
            <p:cNvSpPr>
              <a:spLocks noChangeAspect="1" noChangeArrowheads="1" noTextEdit="1"/>
            </p:cNvSpPr>
            <p:nvPr/>
          </p:nvSpPr>
          <p:spPr bwMode="auto">
            <a:xfrm>
              <a:off x="10744200" y="866775"/>
              <a:ext cx="3778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51" name="Freeform 315"/>
            <p:cNvSpPr>
              <a:spLocks/>
            </p:cNvSpPr>
            <p:nvPr/>
          </p:nvSpPr>
          <p:spPr bwMode="auto">
            <a:xfrm>
              <a:off x="10750550" y="1076325"/>
              <a:ext cx="323850" cy="295275"/>
            </a:xfrm>
            <a:custGeom>
              <a:avLst/>
              <a:gdLst>
                <a:gd name="T0" fmla="*/ 0 w 204"/>
                <a:gd name="T1" fmla="*/ 0 h 186"/>
                <a:gd name="T2" fmla="*/ 0 w 204"/>
                <a:gd name="T3" fmla="*/ 2147483647 h 186"/>
                <a:gd name="T4" fmla="*/ 2147483647 w 204"/>
                <a:gd name="T5" fmla="*/ 2147483647 h 186"/>
                <a:gd name="T6" fmla="*/ 2147483647 w 204"/>
                <a:gd name="T7" fmla="*/ 0 h 186"/>
                <a:gd name="T8" fmla="*/ 0 w 204"/>
                <a:gd name="T9" fmla="*/ 0 h 186"/>
                <a:gd name="T10" fmla="*/ 0 w 204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86"/>
                <a:gd name="T20" fmla="*/ 204 w 204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86">
                  <a:moveTo>
                    <a:pt x="0" y="0"/>
                  </a:moveTo>
                  <a:lnTo>
                    <a:pt x="0" y="186"/>
                  </a:lnTo>
                  <a:lnTo>
                    <a:pt x="204" y="186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9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2" name="Freeform 316"/>
            <p:cNvSpPr>
              <a:spLocks/>
            </p:cNvSpPr>
            <p:nvPr/>
          </p:nvSpPr>
          <p:spPr bwMode="auto">
            <a:xfrm>
              <a:off x="10750550" y="1076325"/>
              <a:ext cx="323850" cy="295275"/>
            </a:xfrm>
            <a:custGeom>
              <a:avLst/>
              <a:gdLst>
                <a:gd name="T0" fmla="*/ 0 w 204"/>
                <a:gd name="T1" fmla="*/ 0 h 186"/>
                <a:gd name="T2" fmla="*/ 0 w 204"/>
                <a:gd name="T3" fmla="*/ 2147483647 h 186"/>
                <a:gd name="T4" fmla="*/ 2147483647 w 204"/>
                <a:gd name="T5" fmla="*/ 2147483647 h 186"/>
                <a:gd name="T6" fmla="*/ 2147483647 w 204"/>
                <a:gd name="T7" fmla="*/ 0 h 186"/>
                <a:gd name="T8" fmla="*/ 0 w 204"/>
                <a:gd name="T9" fmla="*/ 0 h 186"/>
                <a:gd name="T10" fmla="*/ 0 w 204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86"/>
                <a:gd name="T20" fmla="*/ 204 w 204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86">
                  <a:moveTo>
                    <a:pt x="0" y="0"/>
                  </a:moveTo>
                  <a:lnTo>
                    <a:pt x="0" y="186"/>
                  </a:lnTo>
                  <a:lnTo>
                    <a:pt x="204" y="186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">
              <a:solidFill>
                <a:srgbClr val="B7B7B7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3" name="Freeform 317"/>
            <p:cNvSpPr>
              <a:spLocks/>
            </p:cNvSpPr>
            <p:nvPr/>
          </p:nvSpPr>
          <p:spPr bwMode="auto">
            <a:xfrm>
              <a:off x="10750550" y="1041400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4" name="Freeform 318"/>
            <p:cNvSpPr>
              <a:spLocks/>
            </p:cNvSpPr>
            <p:nvPr/>
          </p:nvSpPr>
          <p:spPr bwMode="auto">
            <a:xfrm>
              <a:off x="10750550" y="1041400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 w="0" cap="sq">
              <a:solidFill>
                <a:srgbClr val="AEE2FA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5" name="Freeform 319"/>
            <p:cNvSpPr>
              <a:spLocks/>
            </p:cNvSpPr>
            <p:nvPr/>
          </p:nvSpPr>
          <p:spPr bwMode="auto">
            <a:xfrm>
              <a:off x="11074400" y="1041400"/>
              <a:ext cx="41275" cy="328613"/>
            </a:xfrm>
            <a:custGeom>
              <a:avLst/>
              <a:gdLst>
                <a:gd name="T0" fmla="*/ 0 w 26"/>
                <a:gd name="T1" fmla="*/ 2147483647 h 207"/>
                <a:gd name="T2" fmla="*/ 2147483647 w 26"/>
                <a:gd name="T3" fmla="*/ 0 h 207"/>
                <a:gd name="T4" fmla="*/ 2147483647 w 26"/>
                <a:gd name="T5" fmla="*/ 2147483647 h 207"/>
                <a:gd name="T6" fmla="*/ 0 w 26"/>
                <a:gd name="T7" fmla="*/ 2147483647 h 207"/>
                <a:gd name="T8" fmla="*/ 0 w 26"/>
                <a:gd name="T9" fmla="*/ 2147483647 h 207"/>
                <a:gd name="T10" fmla="*/ 0 w 26"/>
                <a:gd name="T11" fmla="*/ 2147483647 h 2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207"/>
                <a:gd name="T20" fmla="*/ 26 w 26"/>
                <a:gd name="T21" fmla="*/ 207 h 2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207">
                  <a:moveTo>
                    <a:pt x="0" y="22"/>
                  </a:moveTo>
                  <a:lnTo>
                    <a:pt x="26" y="0"/>
                  </a:lnTo>
                  <a:lnTo>
                    <a:pt x="26" y="184"/>
                  </a:lnTo>
                  <a:lnTo>
                    <a:pt x="0" y="207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55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6" name="Freeform 320"/>
            <p:cNvSpPr>
              <a:spLocks/>
            </p:cNvSpPr>
            <p:nvPr/>
          </p:nvSpPr>
          <p:spPr bwMode="auto">
            <a:xfrm>
              <a:off x="11074400" y="1041400"/>
              <a:ext cx="41275" cy="328613"/>
            </a:xfrm>
            <a:custGeom>
              <a:avLst/>
              <a:gdLst>
                <a:gd name="T0" fmla="*/ 0 w 26"/>
                <a:gd name="T1" fmla="*/ 2147483647 h 207"/>
                <a:gd name="T2" fmla="*/ 2147483647 w 26"/>
                <a:gd name="T3" fmla="*/ 0 h 207"/>
                <a:gd name="T4" fmla="*/ 2147483647 w 26"/>
                <a:gd name="T5" fmla="*/ 2147483647 h 207"/>
                <a:gd name="T6" fmla="*/ 0 w 26"/>
                <a:gd name="T7" fmla="*/ 2147483647 h 207"/>
                <a:gd name="T8" fmla="*/ 0 w 26"/>
                <a:gd name="T9" fmla="*/ 2147483647 h 207"/>
                <a:gd name="T10" fmla="*/ 0 w 26"/>
                <a:gd name="T11" fmla="*/ 2147483647 h 2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207"/>
                <a:gd name="T20" fmla="*/ 26 w 26"/>
                <a:gd name="T21" fmla="*/ 207 h 2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207">
                  <a:moveTo>
                    <a:pt x="0" y="22"/>
                  </a:moveTo>
                  <a:lnTo>
                    <a:pt x="26" y="0"/>
                  </a:lnTo>
                  <a:lnTo>
                    <a:pt x="26" y="184"/>
                  </a:lnTo>
                  <a:lnTo>
                    <a:pt x="0" y="207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A9A8A8"/>
            </a:solidFill>
            <a:ln w="4">
              <a:solidFill>
                <a:srgbClr val="B7B7B7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7" name="Freeform 321"/>
            <p:cNvSpPr>
              <a:spLocks/>
            </p:cNvSpPr>
            <p:nvPr/>
          </p:nvSpPr>
          <p:spPr bwMode="auto">
            <a:xfrm>
              <a:off x="10763250" y="1198563"/>
              <a:ext cx="112713" cy="46038"/>
            </a:xfrm>
            <a:custGeom>
              <a:avLst/>
              <a:gdLst>
                <a:gd name="T0" fmla="*/ 2147483647 w 71"/>
                <a:gd name="T1" fmla="*/ 2147483647 h 29"/>
                <a:gd name="T2" fmla="*/ 2147483647 w 71"/>
                <a:gd name="T3" fmla="*/ 2147483647 h 29"/>
                <a:gd name="T4" fmla="*/ 2147483647 w 71"/>
                <a:gd name="T5" fmla="*/ 0 h 29"/>
                <a:gd name="T6" fmla="*/ 0 w 71"/>
                <a:gd name="T7" fmla="*/ 2147483647 h 29"/>
                <a:gd name="T8" fmla="*/ 2147483647 w 71"/>
                <a:gd name="T9" fmla="*/ 2147483647 h 29"/>
                <a:gd name="T10" fmla="*/ 2147483647 w 71"/>
                <a:gd name="T11" fmla="*/ 2147483647 h 29"/>
                <a:gd name="T12" fmla="*/ 2147483647 w 71"/>
                <a:gd name="T13" fmla="*/ 2147483647 h 29"/>
                <a:gd name="T14" fmla="*/ 2147483647 w 71"/>
                <a:gd name="T15" fmla="*/ 2147483647 h 29"/>
                <a:gd name="T16" fmla="*/ 2147483647 w 71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29"/>
                <a:gd name="T29" fmla="*/ 71 w 71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29">
                  <a:moveTo>
                    <a:pt x="71" y="8"/>
                  </a:moveTo>
                  <a:lnTo>
                    <a:pt x="18" y="8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18" y="29"/>
                  </a:lnTo>
                  <a:lnTo>
                    <a:pt x="18" y="22"/>
                  </a:lnTo>
                  <a:lnTo>
                    <a:pt x="71" y="22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8" name="Freeform 322"/>
            <p:cNvSpPr>
              <a:spLocks/>
            </p:cNvSpPr>
            <p:nvPr/>
          </p:nvSpPr>
          <p:spPr bwMode="auto">
            <a:xfrm>
              <a:off x="10763250" y="1198563"/>
              <a:ext cx="112713" cy="46038"/>
            </a:xfrm>
            <a:custGeom>
              <a:avLst/>
              <a:gdLst>
                <a:gd name="T0" fmla="*/ 2147483647 w 71"/>
                <a:gd name="T1" fmla="*/ 2147483647 h 29"/>
                <a:gd name="T2" fmla="*/ 2147483647 w 71"/>
                <a:gd name="T3" fmla="*/ 2147483647 h 29"/>
                <a:gd name="T4" fmla="*/ 2147483647 w 71"/>
                <a:gd name="T5" fmla="*/ 0 h 29"/>
                <a:gd name="T6" fmla="*/ 0 w 71"/>
                <a:gd name="T7" fmla="*/ 2147483647 h 29"/>
                <a:gd name="T8" fmla="*/ 2147483647 w 71"/>
                <a:gd name="T9" fmla="*/ 2147483647 h 29"/>
                <a:gd name="T10" fmla="*/ 2147483647 w 71"/>
                <a:gd name="T11" fmla="*/ 2147483647 h 29"/>
                <a:gd name="T12" fmla="*/ 2147483647 w 71"/>
                <a:gd name="T13" fmla="*/ 2147483647 h 29"/>
                <a:gd name="T14" fmla="*/ 2147483647 w 71"/>
                <a:gd name="T15" fmla="*/ 2147483647 h 29"/>
                <a:gd name="T16" fmla="*/ 2147483647 w 71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29"/>
                <a:gd name="T29" fmla="*/ 71 w 71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29">
                  <a:moveTo>
                    <a:pt x="71" y="8"/>
                  </a:moveTo>
                  <a:lnTo>
                    <a:pt x="18" y="8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18" y="29"/>
                  </a:lnTo>
                  <a:lnTo>
                    <a:pt x="18" y="22"/>
                  </a:lnTo>
                  <a:lnTo>
                    <a:pt x="71" y="22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9" name="Freeform 323"/>
            <p:cNvSpPr>
              <a:spLocks/>
            </p:cNvSpPr>
            <p:nvPr/>
          </p:nvSpPr>
          <p:spPr bwMode="auto">
            <a:xfrm>
              <a:off x="10804525" y="1128713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0 w 56"/>
                <a:gd name="T7" fmla="*/ 0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56" y="40"/>
                  </a:moveTo>
                  <a:lnTo>
                    <a:pt x="18" y="5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7" y="16"/>
                  </a:lnTo>
                  <a:lnTo>
                    <a:pt x="45" y="52"/>
                  </a:lnTo>
                  <a:lnTo>
                    <a:pt x="56" y="4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0" name="Freeform 324"/>
            <p:cNvSpPr>
              <a:spLocks/>
            </p:cNvSpPr>
            <p:nvPr/>
          </p:nvSpPr>
          <p:spPr bwMode="auto">
            <a:xfrm>
              <a:off x="10804525" y="1128713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0 w 56"/>
                <a:gd name="T7" fmla="*/ 0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56" y="40"/>
                  </a:moveTo>
                  <a:lnTo>
                    <a:pt x="18" y="5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7" y="16"/>
                  </a:lnTo>
                  <a:lnTo>
                    <a:pt x="45" y="52"/>
                  </a:lnTo>
                  <a:lnTo>
                    <a:pt x="56" y="4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1" name="Freeform 325"/>
            <p:cNvSpPr>
              <a:spLocks/>
            </p:cNvSpPr>
            <p:nvPr/>
          </p:nvSpPr>
          <p:spPr bwMode="auto">
            <a:xfrm>
              <a:off x="10882313" y="1090613"/>
              <a:ext cx="50800" cy="101600"/>
            </a:xfrm>
            <a:custGeom>
              <a:avLst/>
              <a:gdLst>
                <a:gd name="T0" fmla="*/ 2147483647 w 32"/>
                <a:gd name="T1" fmla="*/ 2147483647 h 64"/>
                <a:gd name="T2" fmla="*/ 2147483647 w 32"/>
                <a:gd name="T3" fmla="*/ 2147483647 h 64"/>
                <a:gd name="T4" fmla="*/ 2147483647 w 32"/>
                <a:gd name="T5" fmla="*/ 2147483647 h 64"/>
                <a:gd name="T6" fmla="*/ 2147483647 w 32"/>
                <a:gd name="T7" fmla="*/ 0 h 64"/>
                <a:gd name="T8" fmla="*/ 0 w 32"/>
                <a:gd name="T9" fmla="*/ 2147483647 h 64"/>
                <a:gd name="T10" fmla="*/ 2147483647 w 32"/>
                <a:gd name="T11" fmla="*/ 2147483647 h 64"/>
                <a:gd name="T12" fmla="*/ 2147483647 w 32"/>
                <a:gd name="T13" fmla="*/ 2147483647 h 64"/>
                <a:gd name="T14" fmla="*/ 2147483647 w 32"/>
                <a:gd name="T15" fmla="*/ 2147483647 h 64"/>
                <a:gd name="T16" fmla="*/ 2147483647 w 32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4"/>
                <a:gd name="T29" fmla="*/ 32 w 3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4">
                  <a:moveTo>
                    <a:pt x="25" y="64"/>
                  </a:moveTo>
                  <a:lnTo>
                    <a:pt x="25" y="14"/>
                  </a:lnTo>
                  <a:lnTo>
                    <a:pt x="32" y="14"/>
                  </a:lnTo>
                  <a:lnTo>
                    <a:pt x="17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7" y="64"/>
                  </a:lnTo>
                  <a:lnTo>
                    <a:pt x="25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2" name="Freeform 326"/>
            <p:cNvSpPr>
              <a:spLocks/>
            </p:cNvSpPr>
            <p:nvPr/>
          </p:nvSpPr>
          <p:spPr bwMode="auto">
            <a:xfrm>
              <a:off x="10882313" y="1090613"/>
              <a:ext cx="50800" cy="101600"/>
            </a:xfrm>
            <a:custGeom>
              <a:avLst/>
              <a:gdLst>
                <a:gd name="T0" fmla="*/ 2147483647 w 32"/>
                <a:gd name="T1" fmla="*/ 2147483647 h 64"/>
                <a:gd name="T2" fmla="*/ 2147483647 w 32"/>
                <a:gd name="T3" fmla="*/ 2147483647 h 64"/>
                <a:gd name="T4" fmla="*/ 2147483647 w 32"/>
                <a:gd name="T5" fmla="*/ 2147483647 h 64"/>
                <a:gd name="T6" fmla="*/ 2147483647 w 32"/>
                <a:gd name="T7" fmla="*/ 0 h 64"/>
                <a:gd name="T8" fmla="*/ 0 w 32"/>
                <a:gd name="T9" fmla="*/ 2147483647 h 64"/>
                <a:gd name="T10" fmla="*/ 2147483647 w 32"/>
                <a:gd name="T11" fmla="*/ 2147483647 h 64"/>
                <a:gd name="T12" fmla="*/ 2147483647 w 32"/>
                <a:gd name="T13" fmla="*/ 2147483647 h 64"/>
                <a:gd name="T14" fmla="*/ 2147483647 w 32"/>
                <a:gd name="T15" fmla="*/ 2147483647 h 64"/>
                <a:gd name="T16" fmla="*/ 2147483647 w 32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4"/>
                <a:gd name="T29" fmla="*/ 32 w 3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4">
                  <a:moveTo>
                    <a:pt x="25" y="64"/>
                  </a:moveTo>
                  <a:lnTo>
                    <a:pt x="25" y="14"/>
                  </a:lnTo>
                  <a:lnTo>
                    <a:pt x="32" y="14"/>
                  </a:lnTo>
                  <a:lnTo>
                    <a:pt x="17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7" y="64"/>
                  </a:lnTo>
                  <a:lnTo>
                    <a:pt x="25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3" name="Freeform 327"/>
            <p:cNvSpPr>
              <a:spLocks/>
            </p:cNvSpPr>
            <p:nvPr/>
          </p:nvSpPr>
          <p:spPr bwMode="auto">
            <a:xfrm>
              <a:off x="10922000" y="1128713"/>
              <a:ext cx="87313" cy="82550"/>
            </a:xfrm>
            <a:custGeom>
              <a:avLst/>
              <a:gdLst>
                <a:gd name="T0" fmla="*/ 2147483647 w 55"/>
                <a:gd name="T1" fmla="*/ 2147483647 h 52"/>
                <a:gd name="T2" fmla="*/ 2147483647 w 55"/>
                <a:gd name="T3" fmla="*/ 2147483647 h 52"/>
                <a:gd name="T4" fmla="*/ 2147483647 w 55"/>
                <a:gd name="T5" fmla="*/ 2147483647 h 52"/>
                <a:gd name="T6" fmla="*/ 2147483647 w 55"/>
                <a:gd name="T7" fmla="*/ 0 h 52"/>
                <a:gd name="T8" fmla="*/ 2147483647 w 55"/>
                <a:gd name="T9" fmla="*/ 0 h 52"/>
                <a:gd name="T10" fmla="*/ 2147483647 w 55"/>
                <a:gd name="T11" fmla="*/ 2147483647 h 52"/>
                <a:gd name="T12" fmla="*/ 0 w 55"/>
                <a:gd name="T13" fmla="*/ 2147483647 h 52"/>
                <a:gd name="T14" fmla="*/ 2147483647 w 55"/>
                <a:gd name="T15" fmla="*/ 2147483647 h 52"/>
                <a:gd name="T16" fmla="*/ 2147483647 w 55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2"/>
                <a:gd name="T29" fmla="*/ 55 w 55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2">
                  <a:moveTo>
                    <a:pt x="11" y="52"/>
                  </a:moveTo>
                  <a:lnTo>
                    <a:pt x="50" y="16"/>
                  </a:lnTo>
                  <a:lnTo>
                    <a:pt x="55" y="21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39" y="5"/>
                  </a:lnTo>
                  <a:lnTo>
                    <a:pt x="0" y="40"/>
                  </a:lnTo>
                  <a:lnTo>
                    <a:pt x="11" y="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4" name="Freeform 328"/>
            <p:cNvSpPr>
              <a:spLocks/>
            </p:cNvSpPr>
            <p:nvPr/>
          </p:nvSpPr>
          <p:spPr bwMode="auto">
            <a:xfrm>
              <a:off x="10922000" y="1128713"/>
              <a:ext cx="87313" cy="82550"/>
            </a:xfrm>
            <a:custGeom>
              <a:avLst/>
              <a:gdLst>
                <a:gd name="T0" fmla="*/ 2147483647 w 55"/>
                <a:gd name="T1" fmla="*/ 2147483647 h 52"/>
                <a:gd name="T2" fmla="*/ 2147483647 w 55"/>
                <a:gd name="T3" fmla="*/ 2147483647 h 52"/>
                <a:gd name="T4" fmla="*/ 2147483647 w 55"/>
                <a:gd name="T5" fmla="*/ 2147483647 h 52"/>
                <a:gd name="T6" fmla="*/ 2147483647 w 55"/>
                <a:gd name="T7" fmla="*/ 0 h 52"/>
                <a:gd name="T8" fmla="*/ 2147483647 w 55"/>
                <a:gd name="T9" fmla="*/ 0 h 52"/>
                <a:gd name="T10" fmla="*/ 2147483647 w 55"/>
                <a:gd name="T11" fmla="*/ 2147483647 h 52"/>
                <a:gd name="T12" fmla="*/ 0 w 55"/>
                <a:gd name="T13" fmla="*/ 2147483647 h 52"/>
                <a:gd name="T14" fmla="*/ 2147483647 w 55"/>
                <a:gd name="T15" fmla="*/ 2147483647 h 52"/>
                <a:gd name="T16" fmla="*/ 2147483647 w 55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2"/>
                <a:gd name="T29" fmla="*/ 55 w 55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2">
                  <a:moveTo>
                    <a:pt x="11" y="52"/>
                  </a:moveTo>
                  <a:lnTo>
                    <a:pt x="50" y="16"/>
                  </a:lnTo>
                  <a:lnTo>
                    <a:pt x="55" y="21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39" y="5"/>
                  </a:lnTo>
                  <a:lnTo>
                    <a:pt x="0" y="40"/>
                  </a:lnTo>
                  <a:lnTo>
                    <a:pt x="11" y="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5" name="Freeform 329"/>
            <p:cNvSpPr>
              <a:spLocks/>
            </p:cNvSpPr>
            <p:nvPr/>
          </p:nvSpPr>
          <p:spPr bwMode="auto">
            <a:xfrm>
              <a:off x="10939463" y="1198563"/>
              <a:ext cx="111125" cy="46038"/>
            </a:xfrm>
            <a:custGeom>
              <a:avLst/>
              <a:gdLst>
                <a:gd name="T0" fmla="*/ 0 w 70"/>
                <a:gd name="T1" fmla="*/ 2147483647 h 29"/>
                <a:gd name="T2" fmla="*/ 2147483647 w 70"/>
                <a:gd name="T3" fmla="*/ 2147483647 h 29"/>
                <a:gd name="T4" fmla="*/ 2147483647 w 70"/>
                <a:gd name="T5" fmla="*/ 2147483647 h 29"/>
                <a:gd name="T6" fmla="*/ 2147483647 w 70"/>
                <a:gd name="T7" fmla="*/ 2147483647 h 29"/>
                <a:gd name="T8" fmla="*/ 2147483647 w 70"/>
                <a:gd name="T9" fmla="*/ 0 h 29"/>
                <a:gd name="T10" fmla="*/ 2147483647 w 70"/>
                <a:gd name="T11" fmla="*/ 2147483647 h 29"/>
                <a:gd name="T12" fmla="*/ 0 w 70"/>
                <a:gd name="T13" fmla="*/ 2147483647 h 29"/>
                <a:gd name="T14" fmla="*/ 0 w 70"/>
                <a:gd name="T15" fmla="*/ 2147483647 h 29"/>
                <a:gd name="T16" fmla="*/ 0 w 70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0"/>
                <a:gd name="T28" fmla="*/ 0 h 29"/>
                <a:gd name="T29" fmla="*/ 70 w 70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0" h="29">
                  <a:moveTo>
                    <a:pt x="0" y="22"/>
                  </a:moveTo>
                  <a:lnTo>
                    <a:pt x="55" y="22"/>
                  </a:lnTo>
                  <a:lnTo>
                    <a:pt x="55" y="29"/>
                  </a:lnTo>
                  <a:lnTo>
                    <a:pt x="70" y="14"/>
                  </a:lnTo>
                  <a:lnTo>
                    <a:pt x="55" y="0"/>
                  </a:lnTo>
                  <a:lnTo>
                    <a:pt x="55" y="8"/>
                  </a:lnTo>
                  <a:lnTo>
                    <a:pt x="0" y="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6" name="Freeform 330"/>
            <p:cNvSpPr>
              <a:spLocks/>
            </p:cNvSpPr>
            <p:nvPr/>
          </p:nvSpPr>
          <p:spPr bwMode="auto">
            <a:xfrm>
              <a:off x="10939463" y="1198563"/>
              <a:ext cx="111125" cy="46038"/>
            </a:xfrm>
            <a:custGeom>
              <a:avLst/>
              <a:gdLst>
                <a:gd name="T0" fmla="*/ 0 w 70"/>
                <a:gd name="T1" fmla="*/ 2147483647 h 29"/>
                <a:gd name="T2" fmla="*/ 2147483647 w 70"/>
                <a:gd name="T3" fmla="*/ 2147483647 h 29"/>
                <a:gd name="T4" fmla="*/ 2147483647 w 70"/>
                <a:gd name="T5" fmla="*/ 2147483647 h 29"/>
                <a:gd name="T6" fmla="*/ 2147483647 w 70"/>
                <a:gd name="T7" fmla="*/ 2147483647 h 29"/>
                <a:gd name="T8" fmla="*/ 2147483647 w 70"/>
                <a:gd name="T9" fmla="*/ 0 h 29"/>
                <a:gd name="T10" fmla="*/ 2147483647 w 70"/>
                <a:gd name="T11" fmla="*/ 2147483647 h 29"/>
                <a:gd name="T12" fmla="*/ 0 w 70"/>
                <a:gd name="T13" fmla="*/ 2147483647 h 29"/>
                <a:gd name="T14" fmla="*/ 0 w 70"/>
                <a:gd name="T15" fmla="*/ 2147483647 h 29"/>
                <a:gd name="T16" fmla="*/ 0 w 70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0"/>
                <a:gd name="T28" fmla="*/ 0 h 29"/>
                <a:gd name="T29" fmla="*/ 70 w 70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0" h="29">
                  <a:moveTo>
                    <a:pt x="0" y="22"/>
                  </a:moveTo>
                  <a:lnTo>
                    <a:pt x="55" y="22"/>
                  </a:lnTo>
                  <a:lnTo>
                    <a:pt x="55" y="29"/>
                  </a:lnTo>
                  <a:lnTo>
                    <a:pt x="70" y="14"/>
                  </a:lnTo>
                  <a:lnTo>
                    <a:pt x="55" y="0"/>
                  </a:lnTo>
                  <a:lnTo>
                    <a:pt x="55" y="8"/>
                  </a:lnTo>
                  <a:lnTo>
                    <a:pt x="0" y="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7" name="Freeform 331"/>
            <p:cNvSpPr>
              <a:spLocks/>
            </p:cNvSpPr>
            <p:nvPr/>
          </p:nvSpPr>
          <p:spPr bwMode="auto">
            <a:xfrm>
              <a:off x="10922000" y="1233488"/>
              <a:ext cx="87313" cy="80963"/>
            </a:xfrm>
            <a:custGeom>
              <a:avLst/>
              <a:gdLst>
                <a:gd name="T0" fmla="*/ 0 w 55"/>
                <a:gd name="T1" fmla="*/ 2147483647 h 51"/>
                <a:gd name="T2" fmla="*/ 2147483647 w 55"/>
                <a:gd name="T3" fmla="*/ 2147483647 h 51"/>
                <a:gd name="T4" fmla="*/ 2147483647 w 55"/>
                <a:gd name="T5" fmla="*/ 2147483647 h 51"/>
                <a:gd name="T6" fmla="*/ 2147483647 w 55"/>
                <a:gd name="T7" fmla="*/ 2147483647 h 51"/>
                <a:gd name="T8" fmla="*/ 2147483647 w 55"/>
                <a:gd name="T9" fmla="*/ 2147483647 h 51"/>
                <a:gd name="T10" fmla="*/ 2147483647 w 55"/>
                <a:gd name="T11" fmla="*/ 2147483647 h 51"/>
                <a:gd name="T12" fmla="*/ 2147483647 w 55"/>
                <a:gd name="T13" fmla="*/ 0 h 51"/>
                <a:gd name="T14" fmla="*/ 0 w 55"/>
                <a:gd name="T15" fmla="*/ 2147483647 h 51"/>
                <a:gd name="T16" fmla="*/ 0 w 55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1"/>
                <a:gd name="T29" fmla="*/ 55 w 55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1">
                  <a:moveTo>
                    <a:pt x="0" y="10"/>
                  </a:moveTo>
                  <a:lnTo>
                    <a:pt x="39" y="46"/>
                  </a:lnTo>
                  <a:lnTo>
                    <a:pt x="33" y="51"/>
                  </a:lnTo>
                  <a:lnTo>
                    <a:pt x="55" y="50"/>
                  </a:lnTo>
                  <a:lnTo>
                    <a:pt x="55" y="31"/>
                  </a:lnTo>
                  <a:lnTo>
                    <a:pt x="50" y="36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8" name="Freeform 332"/>
            <p:cNvSpPr>
              <a:spLocks/>
            </p:cNvSpPr>
            <p:nvPr/>
          </p:nvSpPr>
          <p:spPr bwMode="auto">
            <a:xfrm>
              <a:off x="10922000" y="1233488"/>
              <a:ext cx="87313" cy="80963"/>
            </a:xfrm>
            <a:custGeom>
              <a:avLst/>
              <a:gdLst>
                <a:gd name="T0" fmla="*/ 0 w 55"/>
                <a:gd name="T1" fmla="*/ 2147483647 h 51"/>
                <a:gd name="T2" fmla="*/ 2147483647 w 55"/>
                <a:gd name="T3" fmla="*/ 2147483647 h 51"/>
                <a:gd name="T4" fmla="*/ 2147483647 w 55"/>
                <a:gd name="T5" fmla="*/ 2147483647 h 51"/>
                <a:gd name="T6" fmla="*/ 2147483647 w 55"/>
                <a:gd name="T7" fmla="*/ 2147483647 h 51"/>
                <a:gd name="T8" fmla="*/ 2147483647 w 55"/>
                <a:gd name="T9" fmla="*/ 2147483647 h 51"/>
                <a:gd name="T10" fmla="*/ 2147483647 w 55"/>
                <a:gd name="T11" fmla="*/ 2147483647 h 51"/>
                <a:gd name="T12" fmla="*/ 2147483647 w 55"/>
                <a:gd name="T13" fmla="*/ 0 h 51"/>
                <a:gd name="T14" fmla="*/ 0 w 55"/>
                <a:gd name="T15" fmla="*/ 2147483647 h 51"/>
                <a:gd name="T16" fmla="*/ 0 w 55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1"/>
                <a:gd name="T29" fmla="*/ 55 w 55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1">
                  <a:moveTo>
                    <a:pt x="0" y="10"/>
                  </a:moveTo>
                  <a:lnTo>
                    <a:pt x="39" y="46"/>
                  </a:lnTo>
                  <a:lnTo>
                    <a:pt x="33" y="51"/>
                  </a:lnTo>
                  <a:lnTo>
                    <a:pt x="55" y="50"/>
                  </a:lnTo>
                  <a:lnTo>
                    <a:pt x="55" y="31"/>
                  </a:lnTo>
                  <a:lnTo>
                    <a:pt x="50" y="36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9" name="Freeform 333"/>
            <p:cNvSpPr>
              <a:spLocks/>
            </p:cNvSpPr>
            <p:nvPr/>
          </p:nvSpPr>
          <p:spPr bwMode="auto">
            <a:xfrm>
              <a:off x="10882313" y="1249363"/>
              <a:ext cx="50800" cy="103188"/>
            </a:xfrm>
            <a:custGeom>
              <a:avLst/>
              <a:gdLst>
                <a:gd name="T0" fmla="*/ 2147483647 w 32"/>
                <a:gd name="T1" fmla="*/ 0 h 65"/>
                <a:gd name="T2" fmla="*/ 2147483647 w 32"/>
                <a:gd name="T3" fmla="*/ 2147483647 h 65"/>
                <a:gd name="T4" fmla="*/ 0 w 32"/>
                <a:gd name="T5" fmla="*/ 2147483647 h 65"/>
                <a:gd name="T6" fmla="*/ 2147483647 w 32"/>
                <a:gd name="T7" fmla="*/ 2147483647 h 65"/>
                <a:gd name="T8" fmla="*/ 2147483647 w 32"/>
                <a:gd name="T9" fmla="*/ 2147483647 h 65"/>
                <a:gd name="T10" fmla="*/ 2147483647 w 32"/>
                <a:gd name="T11" fmla="*/ 2147483647 h 65"/>
                <a:gd name="T12" fmla="*/ 2147483647 w 32"/>
                <a:gd name="T13" fmla="*/ 0 h 65"/>
                <a:gd name="T14" fmla="*/ 2147483647 w 32"/>
                <a:gd name="T15" fmla="*/ 0 h 65"/>
                <a:gd name="T16" fmla="*/ 2147483647 w 32"/>
                <a:gd name="T17" fmla="*/ 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5"/>
                <a:gd name="T29" fmla="*/ 32 w 32"/>
                <a:gd name="T30" fmla="*/ 65 h 6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5">
                  <a:moveTo>
                    <a:pt x="7" y="0"/>
                  </a:moveTo>
                  <a:lnTo>
                    <a:pt x="7" y="51"/>
                  </a:lnTo>
                  <a:lnTo>
                    <a:pt x="0" y="51"/>
                  </a:lnTo>
                  <a:lnTo>
                    <a:pt x="17" y="65"/>
                  </a:lnTo>
                  <a:lnTo>
                    <a:pt x="32" y="51"/>
                  </a:lnTo>
                  <a:lnTo>
                    <a:pt x="25" y="51"/>
                  </a:lnTo>
                  <a:lnTo>
                    <a:pt x="2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0" name="Freeform 334"/>
            <p:cNvSpPr>
              <a:spLocks/>
            </p:cNvSpPr>
            <p:nvPr/>
          </p:nvSpPr>
          <p:spPr bwMode="auto">
            <a:xfrm>
              <a:off x="10882313" y="1249363"/>
              <a:ext cx="50800" cy="103188"/>
            </a:xfrm>
            <a:custGeom>
              <a:avLst/>
              <a:gdLst>
                <a:gd name="T0" fmla="*/ 2147483647 w 32"/>
                <a:gd name="T1" fmla="*/ 0 h 65"/>
                <a:gd name="T2" fmla="*/ 2147483647 w 32"/>
                <a:gd name="T3" fmla="*/ 2147483647 h 65"/>
                <a:gd name="T4" fmla="*/ 0 w 32"/>
                <a:gd name="T5" fmla="*/ 2147483647 h 65"/>
                <a:gd name="T6" fmla="*/ 2147483647 w 32"/>
                <a:gd name="T7" fmla="*/ 2147483647 h 65"/>
                <a:gd name="T8" fmla="*/ 2147483647 w 32"/>
                <a:gd name="T9" fmla="*/ 2147483647 h 65"/>
                <a:gd name="T10" fmla="*/ 2147483647 w 32"/>
                <a:gd name="T11" fmla="*/ 2147483647 h 65"/>
                <a:gd name="T12" fmla="*/ 2147483647 w 32"/>
                <a:gd name="T13" fmla="*/ 0 h 65"/>
                <a:gd name="T14" fmla="*/ 2147483647 w 32"/>
                <a:gd name="T15" fmla="*/ 0 h 65"/>
                <a:gd name="T16" fmla="*/ 2147483647 w 32"/>
                <a:gd name="T17" fmla="*/ 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5"/>
                <a:gd name="T29" fmla="*/ 32 w 32"/>
                <a:gd name="T30" fmla="*/ 65 h 6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5">
                  <a:moveTo>
                    <a:pt x="7" y="0"/>
                  </a:moveTo>
                  <a:lnTo>
                    <a:pt x="7" y="51"/>
                  </a:lnTo>
                  <a:lnTo>
                    <a:pt x="0" y="51"/>
                  </a:lnTo>
                  <a:lnTo>
                    <a:pt x="17" y="65"/>
                  </a:lnTo>
                  <a:lnTo>
                    <a:pt x="32" y="51"/>
                  </a:lnTo>
                  <a:lnTo>
                    <a:pt x="25" y="51"/>
                  </a:lnTo>
                  <a:lnTo>
                    <a:pt x="2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1" name="Freeform 335"/>
            <p:cNvSpPr>
              <a:spLocks/>
            </p:cNvSpPr>
            <p:nvPr/>
          </p:nvSpPr>
          <p:spPr bwMode="auto">
            <a:xfrm>
              <a:off x="10804525" y="1233488"/>
              <a:ext cx="88900" cy="80963"/>
            </a:xfrm>
            <a:custGeom>
              <a:avLst/>
              <a:gdLst>
                <a:gd name="T0" fmla="*/ 2147483647 w 56"/>
                <a:gd name="T1" fmla="*/ 0 h 51"/>
                <a:gd name="T2" fmla="*/ 2147483647 w 56"/>
                <a:gd name="T3" fmla="*/ 2147483647 h 51"/>
                <a:gd name="T4" fmla="*/ 0 w 56"/>
                <a:gd name="T5" fmla="*/ 2147483647 h 51"/>
                <a:gd name="T6" fmla="*/ 0 w 56"/>
                <a:gd name="T7" fmla="*/ 2147483647 h 51"/>
                <a:gd name="T8" fmla="*/ 2147483647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0 h 51"/>
                <a:gd name="T16" fmla="*/ 2147483647 w 56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45" y="0"/>
                  </a:moveTo>
                  <a:lnTo>
                    <a:pt x="7" y="36"/>
                  </a:lnTo>
                  <a:lnTo>
                    <a:pt x="0" y="31"/>
                  </a:lnTo>
                  <a:lnTo>
                    <a:pt x="0" y="51"/>
                  </a:lnTo>
                  <a:lnTo>
                    <a:pt x="23" y="51"/>
                  </a:lnTo>
                  <a:lnTo>
                    <a:pt x="18" y="46"/>
                  </a:lnTo>
                  <a:lnTo>
                    <a:pt x="56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2" name="Freeform 336"/>
            <p:cNvSpPr>
              <a:spLocks/>
            </p:cNvSpPr>
            <p:nvPr/>
          </p:nvSpPr>
          <p:spPr bwMode="auto">
            <a:xfrm>
              <a:off x="10804525" y="1233488"/>
              <a:ext cx="88900" cy="80963"/>
            </a:xfrm>
            <a:custGeom>
              <a:avLst/>
              <a:gdLst>
                <a:gd name="T0" fmla="*/ 2147483647 w 56"/>
                <a:gd name="T1" fmla="*/ 0 h 51"/>
                <a:gd name="T2" fmla="*/ 2147483647 w 56"/>
                <a:gd name="T3" fmla="*/ 2147483647 h 51"/>
                <a:gd name="T4" fmla="*/ 0 w 56"/>
                <a:gd name="T5" fmla="*/ 2147483647 h 51"/>
                <a:gd name="T6" fmla="*/ 0 w 56"/>
                <a:gd name="T7" fmla="*/ 2147483647 h 51"/>
                <a:gd name="T8" fmla="*/ 2147483647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0 h 51"/>
                <a:gd name="T16" fmla="*/ 2147483647 w 56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45" y="0"/>
                  </a:moveTo>
                  <a:lnTo>
                    <a:pt x="7" y="36"/>
                  </a:lnTo>
                  <a:lnTo>
                    <a:pt x="0" y="31"/>
                  </a:lnTo>
                  <a:lnTo>
                    <a:pt x="0" y="51"/>
                  </a:lnTo>
                  <a:lnTo>
                    <a:pt x="23" y="51"/>
                  </a:lnTo>
                  <a:lnTo>
                    <a:pt x="18" y="46"/>
                  </a:lnTo>
                  <a:lnTo>
                    <a:pt x="56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3" name="Freeform 337"/>
            <p:cNvSpPr>
              <a:spLocks/>
            </p:cNvSpPr>
            <p:nvPr/>
          </p:nvSpPr>
          <p:spPr bwMode="auto">
            <a:xfrm>
              <a:off x="10768013" y="1200150"/>
              <a:ext cx="112713" cy="47625"/>
            </a:xfrm>
            <a:custGeom>
              <a:avLst/>
              <a:gdLst>
                <a:gd name="T0" fmla="*/ 2147483647 w 71"/>
                <a:gd name="T1" fmla="*/ 2147483647 h 30"/>
                <a:gd name="T2" fmla="*/ 2147483647 w 71"/>
                <a:gd name="T3" fmla="*/ 2147483647 h 30"/>
                <a:gd name="T4" fmla="*/ 2147483647 w 71"/>
                <a:gd name="T5" fmla="*/ 0 h 30"/>
                <a:gd name="T6" fmla="*/ 0 w 71"/>
                <a:gd name="T7" fmla="*/ 2147483647 h 30"/>
                <a:gd name="T8" fmla="*/ 2147483647 w 71"/>
                <a:gd name="T9" fmla="*/ 2147483647 h 30"/>
                <a:gd name="T10" fmla="*/ 2147483647 w 71"/>
                <a:gd name="T11" fmla="*/ 2147483647 h 30"/>
                <a:gd name="T12" fmla="*/ 2147483647 w 71"/>
                <a:gd name="T13" fmla="*/ 2147483647 h 30"/>
                <a:gd name="T14" fmla="*/ 2147483647 w 71"/>
                <a:gd name="T15" fmla="*/ 2147483647 h 30"/>
                <a:gd name="T16" fmla="*/ 2147483647 w 71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0"/>
                <a:gd name="T29" fmla="*/ 71 w 7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0">
                  <a:moveTo>
                    <a:pt x="71" y="8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16" y="30"/>
                  </a:lnTo>
                  <a:lnTo>
                    <a:pt x="16" y="23"/>
                  </a:lnTo>
                  <a:lnTo>
                    <a:pt x="71" y="23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4" name="Freeform 338"/>
            <p:cNvSpPr>
              <a:spLocks/>
            </p:cNvSpPr>
            <p:nvPr/>
          </p:nvSpPr>
          <p:spPr bwMode="auto">
            <a:xfrm>
              <a:off x="10768013" y="1200150"/>
              <a:ext cx="112713" cy="47625"/>
            </a:xfrm>
            <a:custGeom>
              <a:avLst/>
              <a:gdLst>
                <a:gd name="T0" fmla="*/ 2147483647 w 71"/>
                <a:gd name="T1" fmla="*/ 2147483647 h 30"/>
                <a:gd name="T2" fmla="*/ 2147483647 w 71"/>
                <a:gd name="T3" fmla="*/ 2147483647 h 30"/>
                <a:gd name="T4" fmla="*/ 2147483647 w 71"/>
                <a:gd name="T5" fmla="*/ 0 h 30"/>
                <a:gd name="T6" fmla="*/ 0 w 71"/>
                <a:gd name="T7" fmla="*/ 2147483647 h 30"/>
                <a:gd name="T8" fmla="*/ 2147483647 w 71"/>
                <a:gd name="T9" fmla="*/ 2147483647 h 30"/>
                <a:gd name="T10" fmla="*/ 2147483647 w 71"/>
                <a:gd name="T11" fmla="*/ 2147483647 h 30"/>
                <a:gd name="T12" fmla="*/ 2147483647 w 71"/>
                <a:gd name="T13" fmla="*/ 2147483647 h 30"/>
                <a:gd name="T14" fmla="*/ 2147483647 w 71"/>
                <a:gd name="T15" fmla="*/ 2147483647 h 30"/>
                <a:gd name="T16" fmla="*/ 2147483647 w 71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0"/>
                <a:gd name="T29" fmla="*/ 71 w 7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0">
                  <a:moveTo>
                    <a:pt x="71" y="8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16" y="30"/>
                  </a:lnTo>
                  <a:lnTo>
                    <a:pt x="16" y="23"/>
                  </a:lnTo>
                  <a:lnTo>
                    <a:pt x="71" y="23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5" name="Freeform 339"/>
            <p:cNvSpPr>
              <a:spLocks/>
            </p:cNvSpPr>
            <p:nvPr/>
          </p:nvSpPr>
          <p:spPr bwMode="auto">
            <a:xfrm>
              <a:off x="10809288" y="1131888"/>
              <a:ext cx="88900" cy="80963"/>
            </a:xfrm>
            <a:custGeom>
              <a:avLst/>
              <a:gdLst>
                <a:gd name="T0" fmla="*/ 2147483647 w 56"/>
                <a:gd name="T1" fmla="*/ 2147483647 h 51"/>
                <a:gd name="T2" fmla="*/ 2147483647 w 56"/>
                <a:gd name="T3" fmla="*/ 2147483647 h 51"/>
                <a:gd name="T4" fmla="*/ 2147483647 w 56"/>
                <a:gd name="T5" fmla="*/ 0 h 51"/>
                <a:gd name="T6" fmla="*/ 0 w 56"/>
                <a:gd name="T7" fmla="*/ 0 h 51"/>
                <a:gd name="T8" fmla="*/ 0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2147483647 h 51"/>
                <a:gd name="T16" fmla="*/ 2147483647 w 56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56" y="41"/>
                  </a:moveTo>
                  <a:lnTo>
                    <a:pt x="16" y="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15"/>
                  </a:lnTo>
                  <a:lnTo>
                    <a:pt x="45" y="51"/>
                  </a:lnTo>
                  <a:lnTo>
                    <a:pt x="56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6" name="Freeform 340"/>
            <p:cNvSpPr>
              <a:spLocks/>
            </p:cNvSpPr>
            <p:nvPr/>
          </p:nvSpPr>
          <p:spPr bwMode="auto">
            <a:xfrm>
              <a:off x="10809288" y="1131888"/>
              <a:ext cx="88900" cy="80963"/>
            </a:xfrm>
            <a:custGeom>
              <a:avLst/>
              <a:gdLst>
                <a:gd name="T0" fmla="*/ 2147483647 w 56"/>
                <a:gd name="T1" fmla="*/ 2147483647 h 51"/>
                <a:gd name="T2" fmla="*/ 2147483647 w 56"/>
                <a:gd name="T3" fmla="*/ 2147483647 h 51"/>
                <a:gd name="T4" fmla="*/ 2147483647 w 56"/>
                <a:gd name="T5" fmla="*/ 0 h 51"/>
                <a:gd name="T6" fmla="*/ 0 w 56"/>
                <a:gd name="T7" fmla="*/ 0 h 51"/>
                <a:gd name="T8" fmla="*/ 0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2147483647 h 51"/>
                <a:gd name="T16" fmla="*/ 2147483647 w 56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56" y="41"/>
                  </a:moveTo>
                  <a:lnTo>
                    <a:pt x="16" y="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15"/>
                  </a:lnTo>
                  <a:lnTo>
                    <a:pt x="45" y="51"/>
                  </a:lnTo>
                  <a:lnTo>
                    <a:pt x="56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7" name="Freeform 341"/>
            <p:cNvSpPr>
              <a:spLocks/>
            </p:cNvSpPr>
            <p:nvPr/>
          </p:nvSpPr>
          <p:spPr bwMode="auto">
            <a:xfrm>
              <a:off x="10885488" y="1092200"/>
              <a:ext cx="49213" cy="104775"/>
            </a:xfrm>
            <a:custGeom>
              <a:avLst/>
              <a:gdLst>
                <a:gd name="T0" fmla="*/ 2147483647 w 31"/>
                <a:gd name="T1" fmla="*/ 2147483647 h 66"/>
                <a:gd name="T2" fmla="*/ 2147483647 w 31"/>
                <a:gd name="T3" fmla="*/ 2147483647 h 66"/>
                <a:gd name="T4" fmla="*/ 2147483647 w 31"/>
                <a:gd name="T5" fmla="*/ 2147483647 h 66"/>
                <a:gd name="T6" fmla="*/ 2147483647 w 31"/>
                <a:gd name="T7" fmla="*/ 0 h 66"/>
                <a:gd name="T8" fmla="*/ 0 w 31"/>
                <a:gd name="T9" fmla="*/ 2147483647 h 66"/>
                <a:gd name="T10" fmla="*/ 2147483647 w 31"/>
                <a:gd name="T11" fmla="*/ 2147483647 h 66"/>
                <a:gd name="T12" fmla="*/ 2147483647 w 31"/>
                <a:gd name="T13" fmla="*/ 2147483647 h 66"/>
                <a:gd name="T14" fmla="*/ 2147483647 w 31"/>
                <a:gd name="T15" fmla="*/ 2147483647 h 66"/>
                <a:gd name="T16" fmla="*/ 2147483647 w 31"/>
                <a:gd name="T17" fmla="*/ 2147483647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6"/>
                <a:gd name="T29" fmla="*/ 31 w 31"/>
                <a:gd name="T30" fmla="*/ 66 h 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6">
                  <a:moveTo>
                    <a:pt x="24" y="66"/>
                  </a:moveTo>
                  <a:lnTo>
                    <a:pt x="24" y="14"/>
                  </a:lnTo>
                  <a:lnTo>
                    <a:pt x="31" y="14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8" y="66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8" name="Freeform 342"/>
            <p:cNvSpPr>
              <a:spLocks/>
            </p:cNvSpPr>
            <p:nvPr/>
          </p:nvSpPr>
          <p:spPr bwMode="auto">
            <a:xfrm>
              <a:off x="10885488" y="1092200"/>
              <a:ext cx="49213" cy="104775"/>
            </a:xfrm>
            <a:custGeom>
              <a:avLst/>
              <a:gdLst>
                <a:gd name="T0" fmla="*/ 2147483647 w 31"/>
                <a:gd name="T1" fmla="*/ 2147483647 h 66"/>
                <a:gd name="T2" fmla="*/ 2147483647 w 31"/>
                <a:gd name="T3" fmla="*/ 2147483647 h 66"/>
                <a:gd name="T4" fmla="*/ 2147483647 w 31"/>
                <a:gd name="T5" fmla="*/ 2147483647 h 66"/>
                <a:gd name="T6" fmla="*/ 2147483647 w 31"/>
                <a:gd name="T7" fmla="*/ 0 h 66"/>
                <a:gd name="T8" fmla="*/ 0 w 31"/>
                <a:gd name="T9" fmla="*/ 2147483647 h 66"/>
                <a:gd name="T10" fmla="*/ 2147483647 w 31"/>
                <a:gd name="T11" fmla="*/ 2147483647 h 66"/>
                <a:gd name="T12" fmla="*/ 2147483647 w 31"/>
                <a:gd name="T13" fmla="*/ 2147483647 h 66"/>
                <a:gd name="T14" fmla="*/ 2147483647 w 31"/>
                <a:gd name="T15" fmla="*/ 2147483647 h 66"/>
                <a:gd name="T16" fmla="*/ 2147483647 w 31"/>
                <a:gd name="T17" fmla="*/ 2147483647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6"/>
                <a:gd name="T29" fmla="*/ 31 w 31"/>
                <a:gd name="T30" fmla="*/ 66 h 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6">
                  <a:moveTo>
                    <a:pt x="24" y="66"/>
                  </a:moveTo>
                  <a:lnTo>
                    <a:pt x="24" y="14"/>
                  </a:lnTo>
                  <a:lnTo>
                    <a:pt x="31" y="14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8" y="66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9" name="Freeform 343"/>
            <p:cNvSpPr>
              <a:spLocks/>
            </p:cNvSpPr>
            <p:nvPr/>
          </p:nvSpPr>
          <p:spPr bwMode="auto">
            <a:xfrm>
              <a:off x="10923588" y="1131888"/>
              <a:ext cx="90488" cy="80963"/>
            </a:xfrm>
            <a:custGeom>
              <a:avLst/>
              <a:gdLst>
                <a:gd name="T0" fmla="*/ 2147483647 w 57"/>
                <a:gd name="T1" fmla="*/ 2147483647 h 51"/>
                <a:gd name="T2" fmla="*/ 2147483647 w 57"/>
                <a:gd name="T3" fmla="*/ 2147483647 h 51"/>
                <a:gd name="T4" fmla="*/ 2147483647 w 57"/>
                <a:gd name="T5" fmla="*/ 2147483647 h 51"/>
                <a:gd name="T6" fmla="*/ 2147483647 w 57"/>
                <a:gd name="T7" fmla="*/ 0 h 51"/>
                <a:gd name="T8" fmla="*/ 2147483647 w 57"/>
                <a:gd name="T9" fmla="*/ 0 h 51"/>
                <a:gd name="T10" fmla="*/ 2147483647 w 57"/>
                <a:gd name="T11" fmla="*/ 2147483647 h 51"/>
                <a:gd name="T12" fmla="*/ 0 w 57"/>
                <a:gd name="T13" fmla="*/ 2147483647 h 51"/>
                <a:gd name="T14" fmla="*/ 2147483647 w 57"/>
                <a:gd name="T15" fmla="*/ 2147483647 h 51"/>
                <a:gd name="T16" fmla="*/ 2147483647 w 57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1"/>
                <a:gd name="T29" fmla="*/ 57 w 57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1">
                  <a:moveTo>
                    <a:pt x="11" y="51"/>
                  </a:moveTo>
                  <a:lnTo>
                    <a:pt x="51" y="15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39" y="5"/>
                  </a:lnTo>
                  <a:lnTo>
                    <a:pt x="0" y="4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0" name="Freeform 344"/>
            <p:cNvSpPr>
              <a:spLocks/>
            </p:cNvSpPr>
            <p:nvPr/>
          </p:nvSpPr>
          <p:spPr bwMode="auto">
            <a:xfrm>
              <a:off x="10923588" y="1131888"/>
              <a:ext cx="90488" cy="80963"/>
            </a:xfrm>
            <a:custGeom>
              <a:avLst/>
              <a:gdLst>
                <a:gd name="T0" fmla="*/ 2147483647 w 57"/>
                <a:gd name="T1" fmla="*/ 2147483647 h 51"/>
                <a:gd name="T2" fmla="*/ 2147483647 w 57"/>
                <a:gd name="T3" fmla="*/ 2147483647 h 51"/>
                <a:gd name="T4" fmla="*/ 2147483647 w 57"/>
                <a:gd name="T5" fmla="*/ 2147483647 h 51"/>
                <a:gd name="T6" fmla="*/ 2147483647 w 57"/>
                <a:gd name="T7" fmla="*/ 0 h 51"/>
                <a:gd name="T8" fmla="*/ 2147483647 w 57"/>
                <a:gd name="T9" fmla="*/ 0 h 51"/>
                <a:gd name="T10" fmla="*/ 2147483647 w 57"/>
                <a:gd name="T11" fmla="*/ 2147483647 h 51"/>
                <a:gd name="T12" fmla="*/ 0 w 57"/>
                <a:gd name="T13" fmla="*/ 2147483647 h 51"/>
                <a:gd name="T14" fmla="*/ 2147483647 w 57"/>
                <a:gd name="T15" fmla="*/ 2147483647 h 51"/>
                <a:gd name="T16" fmla="*/ 2147483647 w 57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1"/>
                <a:gd name="T29" fmla="*/ 57 w 57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1">
                  <a:moveTo>
                    <a:pt x="11" y="51"/>
                  </a:moveTo>
                  <a:lnTo>
                    <a:pt x="51" y="15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39" y="5"/>
                  </a:lnTo>
                  <a:lnTo>
                    <a:pt x="0" y="4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1" name="Freeform 345"/>
            <p:cNvSpPr>
              <a:spLocks/>
            </p:cNvSpPr>
            <p:nvPr/>
          </p:nvSpPr>
          <p:spPr bwMode="auto">
            <a:xfrm>
              <a:off x="10941050" y="1200150"/>
              <a:ext cx="114300" cy="47625"/>
            </a:xfrm>
            <a:custGeom>
              <a:avLst/>
              <a:gdLst>
                <a:gd name="T0" fmla="*/ 0 w 72"/>
                <a:gd name="T1" fmla="*/ 2147483647 h 30"/>
                <a:gd name="T2" fmla="*/ 2147483647 w 72"/>
                <a:gd name="T3" fmla="*/ 2147483647 h 30"/>
                <a:gd name="T4" fmla="*/ 2147483647 w 72"/>
                <a:gd name="T5" fmla="*/ 2147483647 h 30"/>
                <a:gd name="T6" fmla="*/ 2147483647 w 72"/>
                <a:gd name="T7" fmla="*/ 2147483647 h 30"/>
                <a:gd name="T8" fmla="*/ 2147483647 w 72"/>
                <a:gd name="T9" fmla="*/ 0 h 30"/>
                <a:gd name="T10" fmla="*/ 2147483647 w 72"/>
                <a:gd name="T11" fmla="*/ 2147483647 h 30"/>
                <a:gd name="T12" fmla="*/ 0 w 72"/>
                <a:gd name="T13" fmla="*/ 2147483647 h 30"/>
                <a:gd name="T14" fmla="*/ 0 w 72"/>
                <a:gd name="T15" fmla="*/ 2147483647 h 30"/>
                <a:gd name="T16" fmla="*/ 0 w 72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30"/>
                <a:gd name="T29" fmla="*/ 72 w 7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30">
                  <a:moveTo>
                    <a:pt x="0" y="23"/>
                  </a:moveTo>
                  <a:lnTo>
                    <a:pt x="57" y="23"/>
                  </a:lnTo>
                  <a:lnTo>
                    <a:pt x="57" y="30"/>
                  </a:lnTo>
                  <a:lnTo>
                    <a:pt x="72" y="14"/>
                  </a:lnTo>
                  <a:lnTo>
                    <a:pt x="57" y="0"/>
                  </a:lnTo>
                  <a:lnTo>
                    <a:pt x="57" y="8"/>
                  </a:lnTo>
                  <a:lnTo>
                    <a:pt x="0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2" name="Freeform 346"/>
            <p:cNvSpPr>
              <a:spLocks/>
            </p:cNvSpPr>
            <p:nvPr/>
          </p:nvSpPr>
          <p:spPr bwMode="auto">
            <a:xfrm>
              <a:off x="10941050" y="1200150"/>
              <a:ext cx="114300" cy="47625"/>
            </a:xfrm>
            <a:custGeom>
              <a:avLst/>
              <a:gdLst>
                <a:gd name="T0" fmla="*/ 0 w 72"/>
                <a:gd name="T1" fmla="*/ 2147483647 h 30"/>
                <a:gd name="T2" fmla="*/ 2147483647 w 72"/>
                <a:gd name="T3" fmla="*/ 2147483647 h 30"/>
                <a:gd name="T4" fmla="*/ 2147483647 w 72"/>
                <a:gd name="T5" fmla="*/ 2147483647 h 30"/>
                <a:gd name="T6" fmla="*/ 2147483647 w 72"/>
                <a:gd name="T7" fmla="*/ 2147483647 h 30"/>
                <a:gd name="T8" fmla="*/ 2147483647 w 72"/>
                <a:gd name="T9" fmla="*/ 0 h 30"/>
                <a:gd name="T10" fmla="*/ 2147483647 w 72"/>
                <a:gd name="T11" fmla="*/ 2147483647 h 30"/>
                <a:gd name="T12" fmla="*/ 0 w 72"/>
                <a:gd name="T13" fmla="*/ 2147483647 h 30"/>
                <a:gd name="T14" fmla="*/ 0 w 72"/>
                <a:gd name="T15" fmla="*/ 2147483647 h 30"/>
                <a:gd name="T16" fmla="*/ 0 w 72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30"/>
                <a:gd name="T29" fmla="*/ 72 w 7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30">
                  <a:moveTo>
                    <a:pt x="0" y="23"/>
                  </a:moveTo>
                  <a:lnTo>
                    <a:pt x="57" y="23"/>
                  </a:lnTo>
                  <a:lnTo>
                    <a:pt x="57" y="30"/>
                  </a:lnTo>
                  <a:lnTo>
                    <a:pt x="72" y="14"/>
                  </a:lnTo>
                  <a:lnTo>
                    <a:pt x="57" y="0"/>
                  </a:lnTo>
                  <a:lnTo>
                    <a:pt x="57" y="8"/>
                  </a:lnTo>
                  <a:lnTo>
                    <a:pt x="0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3" name="Freeform 347"/>
            <p:cNvSpPr>
              <a:spLocks/>
            </p:cNvSpPr>
            <p:nvPr/>
          </p:nvSpPr>
          <p:spPr bwMode="auto">
            <a:xfrm>
              <a:off x="10923588" y="1236663"/>
              <a:ext cx="90488" cy="82550"/>
            </a:xfrm>
            <a:custGeom>
              <a:avLst/>
              <a:gdLst>
                <a:gd name="T0" fmla="*/ 0 w 57"/>
                <a:gd name="T1" fmla="*/ 2147483647 h 52"/>
                <a:gd name="T2" fmla="*/ 2147483647 w 57"/>
                <a:gd name="T3" fmla="*/ 2147483647 h 52"/>
                <a:gd name="T4" fmla="*/ 2147483647 w 57"/>
                <a:gd name="T5" fmla="*/ 2147483647 h 52"/>
                <a:gd name="T6" fmla="*/ 2147483647 w 57"/>
                <a:gd name="T7" fmla="*/ 2147483647 h 52"/>
                <a:gd name="T8" fmla="*/ 2147483647 w 57"/>
                <a:gd name="T9" fmla="*/ 2147483647 h 52"/>
                <a:gd name="T10" fmla="*/ 2147483647 w 57"/>
                <a:gd name="T11" fmla="*/ 2147483647 h 52"/>
                <a:gd name="T12" fmla="*/ 2147483647 w 57"/>
                <a:gd name="T13" fmla="*/ 0 h 52"/>
                <a:gd name="T14" fmla="*/ 0 w 57"/>
                <a:gd name="T15" fmla="*/ 2147483647 h 52"/>
                <a:gd name="T16" fmla="*/ 0 w 57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2"/>
                <a:gd name="T29" fmla="*/ 57 w 57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2">
                  <a:moveTo>
                    <a:pt x="0" y="11"/>
                  </a:moveTo>
                  <a:lnTo>
                    <a:pt x="39" y="45"/>
                  </a:lnTo>
                  <a:lnTo>
                    <a:pt x="34" y="52"/>
                  </a:lnTo>
                  <a:lnTo>
                    <a:pt x="57" y="49"/>
                  </a:lnTo>
                  <a:lnTo>
                    <a:pt x="57" y="31"/>
                  </a:lnTo>
                  <a:lnTo>
                    <a:pt x="51" y="3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4" name="Freeform 348"/>
            <p:cNvSpPr>
              <a:spLocks/>
            </p:cNvSpPr>
            <p:nvPr/>
          </p:nvSpPr>
          <p:spPr bwMode="auto">
            <a:xfrm>
              <a:off x="10923588" y="1236663"/>
              <a:ext cx="90488" cy="82550"/>
            </a:xfrm>
            <a:custGeom>
              <a:avLst/>
              <a:gdLst>
                <a:gd name="T0" fmla="*/ 0 w 57"/>
                <a:gd name="T1" fmla="*/ 2147483647 h 52"/>
                <a:gd name="T2" fmla="*/ 2147483647 w 57"/>
                <a:gd name="T3" fmla="*/ 2147483647 h 52"/>
                <a:gd name="T4" fmla="*/ 2147483647 w 57"/>
                <a:gd name="T5" fmla="*/ 2147483647 h 52"/>
                <a:gd name="T6" fmla="*/ 2147483647 w 57"/>
                <a:gd name="T7" fmla="*/ 2147483647 h 52"/>
                <a:gd name="T8" fmla="*/ 2147483647 w 57"/>
                <a:gd name="T9" fmla="*/ 2147483647 h 52"/>
                <a:gd name="T10" fmla="*/ 2147483647 w 57"/>
                <a:gd name="T11" fmla="*/ 2147483647 h 52"/>
                <a:gd name="T12" fmla="*/ 2147483647 w 57"/>
                <a:gd name="T13" fmla="*/ 0 h 52"/>
                <a:gd name="T14" fmla="*/ 0 w 57"/>
                <a:gd name="T15" fmla="*/ 2147483647 h 52"/>
                <a:gd name="T16" fmla="*/ 0 w 57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2"/>
                <a:gd name="T29" fmla="*/ 57 w 57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2">
                  <a:moveTo>
                    <a:pt x="0" y="11"/>
                  </a:moveTo>
                  <a:lnTo>
                    <a:pt x="39" y="45"/>
                  </a:lnTo>
                  <a:lnTo>
                    <a:pt x="34" y="52"/>
                  </a:lnTo>
                  <a:lnTo>
                    <a:pt x="57" y="49"/>
                  </a:lnTo>
                  <a:lnTo>
                    <a:pt x="57" y="31"/>
                  </a:lnTo>
                  <a:lnTo>
                    <a:pt x="51" y="3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5" name="Freeform 349"/>
            <p:cNvSpPr>
              <a:spLocks/>
            </p:cNvSpPr>
            <p:nvPr/>
          </p:nvSpPr>
          <p:spPr bwMode="auto">
            <a:xfrm>
              <a:off x="10885488" y="1254125"/>
              <a:ext cx="49213" cy="101600"/>
            </a:xfrm>
            <a:custGeom>
              <a:avLst/>
              <a:gdLst>
                <a:gd name="T0" fmla="*/ 2147483647 w 31"/>
                <a:gd name="T1" fmla="*/ 0 h 64"/>
                <a:gd name="T2" fmla="*/ 2147483647 w 31"/>
                <a:gd name="T3" fmla="*/ 2147483647 h 64"/>
                <a:gd name="T4" fmla="*/ 0 w 31"/>
                <a:gd name="T5" fmla="*/ 2147483647 h 64"/>
                <a:gd name="T6" fmla="*/ 2147483647 w 31"/>
                <a:gd name="T7" fmla="*/ 2147483647 h 64"/>
                <a:gd name="T8" fmla="*/ 2147483647 w 31"/>
                <a:gd name="T9" fmla="*/ 2147483647 h 64"/>
                <a:gd name="T10" fmla="*/ 2147483647 w 31"/>
                <a:gd name="T11" fmla="*/ 2147483647 h 64"/>
                <a:gd name="T12" fmla="*/ 2147483647 w 31"/>
                <a:gd name="T13" fmla="*/ 0 h 64"/>
                <a:gd name="T14" fmla="*/ 2147483647 w 31"/>
                <a:gd name="T15" fmla="*/ 0 h 64"/>
                <a:gd name="T16" fmla="*/ 2147483647 w 31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4"/>
                <a:gd name="T29" fmla="*/ 31 w 31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4">
                  <a:moveTo>
                    <a:pt x="8" y="0"/>
                  </a:moveTo>
                  <a:lnTo>
                    <a:pt x="8" y="50"/>
                  </a:lnTo>
                  <a:lnTo>
                    <a:pt x="0" y="50"/>
                  </a:lnTo>
                  <a:lnTo>
                    <a:pt x="16" y="64"/>
                  </a:lnTo>
                  <a:lnTo>
                    <a:pt x="31" y="50"/>
                  </a:lnTo>
                  <a:lnTo>
                    <a:pt x="24" y="50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6" name="Freeform 350"/>
            <p:cNvSpPr>
              <a:spLocks/>
            </p:cNvSpPr>
            <p:nvPr/>
          </p:nvSpPr>
          <p:spPr bwMode="auto">
            <a:xfrm>
              <a:off x="10885488" y="1254125"/>
              <a:ext cx="49213" cy="101600"/>
            </a:xfrm>
            <a:custGeom>
              <a:avLst/>
              <a:gdLst>
                <a:gd name="T0" fmla="*/ 2147483647 w 31"/>
                <a:gd name="T1" fmla="*/ 0 h 64"/>
                <a:gd name="T2" fmla="*/ 2147483647 w 31"/>
                <a:gd name="T3" fmla="*/ 2147483647 h 64"/>
                <a:gd name="T4" fmla="*/ 0 w 31"/>
                <a:gd name="T5" fmla="*/ 2147483647 h 64"/>
                <a:gd name="T6" fmla="*/ 2147483647 w 31"/>
                <a:gd name="T7" fmla="*/ 2147483647 h 64"/>
                <a:gd name="T8" fmla="*/ 2147483647 w 31"/>
                <a:gd name="T9" fmla="*/ 2147483647 h 64"/>
                <a:gd name="T10" fmla="*/ 2147483647 w 31"/>
                <a:gd name="T11" fmla="*/ 2147483647 h 64"/>
                <a:gd name="T12" fmla="*/ 2147483647 w 31"/>
                <a:gd name="T13" fmla="*/ 0 h 64"/>
                <a:gd name="T14" fmla="*/ 2147483647 w 31"/>
                <a:gd name="T15" fmla="*/ 0 h 64"/>
                <a:gd name="T16" fmla="*/ 2147483647 w 31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4"/>
                <a:gd name="T29" fmla="*/ 31 w 31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4">
                  <a:moveTo>
                    <a:pt x="8" y="0"/>
                  </a:moveTo>
                  <a:lnTo>
                    <a:pt x="8" y="50"/>
                  </a:lnTo>
                  <a:lnTo>
                    <a:pt x="0" y="50"/>
                  </a:lnTo>
                  <a:lnTo>
                    <a:pt x="16" y="64"/>
                  </a:lnTo>
                  <a:lnTo>
                    <a:pt x="31" y="50"/>
                  </a:lnTo>
                  <a:lnTo>
                    <a:pt x="24" y="50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7" name="Freeform 351"/>
            <p:cNvSpPr>
              <a:spLocks/>
            </p:cNvSpPr>
            <p:nvPr/>
          </p:nvSpPr>
          <p:spPr bwMode="auto">
            <a:xfrm>
              <a:off x="10809288" y="1236663"/>
              <a:ext cx="88900" cy="82550"/>
            </a:xfrm>
            <a:custGeom>
              <a:avLst/>
              <a:gdLst>
                <a:gd name="T0" fmla="*/ 2147483647 w 56"/>
                <a:gd name="T1" fmla="*/ 0 h 52"/>
                <a:gd name="T2" fmla="*/ 2147483647 w 56"/>
                <a:gd name="T3" fmla="*/ 2147483647 h 52"/>
                <a:gd name="T4" fmla="*/ 0 w 56"/>
                <a:gd name="T5" fmla="*/ 2147483647 h 52"/>
                <a:gd name="T6" fmla="*/ 0 w 56"/>
                <a:gd name="T7" fmla="*/ 2147483647 h 52"/>
                <a:gd name="T8" fmla="*/ 2147483647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0 h 52"/>
                <a:gd name="T16" fmla="*/ 2147483647 w 5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45" y="0"/>
                  </a:moveTo>
                  <a:lnTo>
                    <a:pt x="5" y="36"/>
                  </a:lnTo>
                  <a:lnTo>
                    <a:pt x="0" y="31"/>
                  </a:lnTo>
                  <a:lnTo>
                    <a:pt x="0" y="52"/>
                  </a:lnTo>
                  <a:lnTo>
                    <a:pt x="22" y="52"/>
                  </a:lnTo>
                  <a:lnTo>
                    <a:pt x="16" y="45"/>
                  </a:lnTo>
                  <a:lnTo>
                    <a:pt x="56" y="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8" name="Freeform 352"/>
            <p:cNvSpPr>
              <a:spLocks/>
            </p:cNvSpPr>
            <p:nvPr/>
          </p:nvSpPr>
          <p:spPr bwMode="auto">
            <a:xfrm>
              <a:off x="10809288" y="1236663"/>
              <a:ext cx="88900" cy="82550"/>
            </a:xfrm>
            <a:custGeom>
              <a:avLst/>
              <a:gdLst>
                <a:gd name="T0" fmla="*/ 2147483647 w 56"/>
                <a:gd name="T1" fmla="*/ 0 h 52"/>
                <a:gd name="T2" fmla="*/ 2147483647 w 56"/>
                <a:gd name="T3" fmla="*/ 2147483647 h 52"/>
                <a:gd name="T4" fmla="*/ 0 w 56"/>
                <a:gd name="T5" fmla="*/ 2147483647 h 52"/>
                <a:gd name="T6" fmla="*/ 0 w 56"/>
                <a:gd name="T7" fmla="*/ 2147483647 h 52"/>
                <a:gd name="T8" fmla="*/ 2147483647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0 h 52"/>
                <a:gd name="T16" fmla="*/ 2147483647 w 5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45" y="0"/>
                  </a:moveTo>
                  <a:lnTo>
                    <a:pt x="5" y="36"/>
                  </a:lnTo>
                  <a:lnTo>
                    <a:pt x="0" y="31"/>
                  </a:lnTo>
                  <a:lnTo>
                    <a:pt x="0" y="52"/>
                  </a:lnTo>
                  <a:lnTo>
                    <a:pt x="22" y="52"/>
                  </a:lnTo>
                  <a:lnTo>
                    <a:pt x="16" y="45"/>
                  </a:lnTo>
                  <a:lnTo>
                    <a:pt x="56" y="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9" name="Oval 353"/>
            <p:cNvSpPr>
              <a:spLocks noChangeArrowheads="1"/>
            </p:cNvSpPr>
            <p:nvPr/>
          </p:nvSpPr>
          <p:spPr bwMode="auto">
            <a:xfrm>
              <a:off x="10858500" y="1179513"/>
              <a:ext cx="93663" cy="857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0" name="Oval 354"/>
            <p:cNvSpPr>
              <a:spLocks noChangeArrowheads="1"/>
            </p:cNvSpPr>
            <p:nvPr/>
          </p:nvSpPr>
          <p:spPr bwMode="auto">
            <a:xfrm>
              <a:off x="10864850" y="1184275"/>
              <a:ext cx="93663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1" name="Oval 355"/>
            <p:cNvSpPr>
              <a:spLocks noChangeArrowheads="1"/>
            </p:cNvSpPr>
            <p:nvPr/>
          </p:nvSpPr>
          <p:spPr bwMode="auto">
            <a:xfrm>
              <a:off x="10861675" y="1182688"/>
              <a:ext cx="95250" cy="87313"/>
            </a:xfrm>
            <a:prstGeom prst="ellipse">
              <a:avLst/>
            </a:prstGeom>
            <a:solidFill>
              <a:srgbClr val="144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2" name="Freeform 356"/>
            <p:cNvSpPr>
              <a:spLocks/>
            </p:cNvSpPr>
            <p:nvPr/>
          </p:nvSpPr>
          <p:spPr bwMode="auto">
            <a:xfrm>
              <a:off x="10750550" y="901700"/>
              <a:ext cx="323850" cy="158750"/>
            </a:xfrm>
            <a:custGeom>
              <a:avLst/>
              <a:gdLst>
                <a:gd name="T0" fmla="*/ 0 w 204"/>
                <a:gd name="T1" fmla="*/ 0 h 100"/>
                <a:gd name="T2" fmla="*/ 0 w 204"/>
                <a:gd name="T3" fmla="*/ 2147483647 h 100"/>
                <a:gd name="T4" fmla="*/ 2147483647 w 204"/>
                <a:gd name="T5" fmla="*/ 2147483647 h 100"/>
                <a:gd name="T6" fmla="*/ 2147483647 w 204"/>
                <a:gd name="T7" fmla="*/ 0 h 100"/>
                <a:gd name="T8" fmla="*/ 0 w 204"/>
                <a:gd name="T9" fmla="*/ 0 h 100"/>
                <a:gd name="T10" fmla="*/ 0 w 204"/>
                <a:gd name="T11" fmla="*/ 0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00"/>
                <a:gd name="T20" fmla="*/ 204 w 204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00">
                  <a:moveTo>
                    <a:pt x="0" y="0"/>
                  </a:moveTo>
                  <a:lnTo>
                    <a:pt x="0" y="100"/>
                  </a:lnTo>
                  <a:lnTo>
                    <a:pt x="204" y="100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20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3" name="Freeform 357"/>
            <p:cNvSpPr>
              <a:spLocks/>
            </p:cNvSpPr>
            <p:nvPr/>
          </p:nvSpPr>
          <p:spPr bwMode="auto">
            <a:xfrm>
              <a:off x="10750550" y="901700"/>
              <a:ext cx="323850" cy="158750"/>
            </a:xfrm>
            <a:custGeom>
              <a:avLst/>
              <a:gdLst>
                <a:gd name="T0" fmla="*/ 0 w 204"/>
                <a:gd name="T1" fmla="*/ 0 h 100"/>
                <a:gd name="T2" fmla="*/ 0 w 204"/>
                <a:gd name="T3" fmla="*/ 2147483647 h 100"/>
                <a:gd name="T4" fmla="*/ 2147483647 w 204"/>
                <a:gd name="T5" fmla="*/ 2147483647 h 100"/>
                <a:gd name="T6" fmla="*/ 2147483647 w 204"/>
                <a:gd name="T7" fmla="*/ 0 h 100"/>
                <a:gd name="T8" fmla="*/ 0 w 204"/>
                <a:gd name="T9" fmla="*/ 0 h 100"/>
                <a:gd name="T10" fmla="*/ 0 w 204"/>
                <a:gd name="T11" fmla="*/ 0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00"/>
                <a:gd name="T20" fmla="*/ 204 w 204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00">
                  <a:moveTo>
                    <a:pt x="0" y="0"/>
                  </a:moveTo>
                  <a:lnTo>
                    <a:pt x="0" y="100"/>
                  </a:lnTo>
                  <a:lnTo>
                    <a:pt x="204" y="100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7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4" name="Freeform 358"/>
            <p:cNvSpPr>
              <a:spLocks/>
            </p:cNvSpPr>
            <p:nvPr/>
          </p:nvSpPr>
          <p:spPr bwMode="auto">
            <a:xfrm>
              <a:off x="10750550" y="866775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54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5" name="Freeform 359"/>
            <p:cNvSpPr>
              <a:spLocks/>
            </p:cNvSpPr>
            <p:nvPr/>
          </p:nvSpPr>
          <p:spPr bwMode="auto">
            <a:xfrm>
              <a:off x="10750550" y="866775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6" name="Freeform 360"/>
            <p:cNvSpPr>
              <a:spLocks/>
            </p:cNvSpPr>
            <p:nvPr/>
          </p:nvSpPr>
          <p:spPr bwMode="auto">
            <a:xfrm>
              <a:off x="11074400" y="866775"/>
              <a:ext cx="41275" cy="193675"/>
            </a:xfrm>
            <a:custGeom>
              <a:avLst/>
              <a:gdLst>
                <a:gd name="T0" fmla="*/ 0 w 26"/>
                <a:gd name="T1" fmla="*/ 2147483647 h 122"/>
                <a:gd name="T2" fmla="*/ 2147483647 w 26"/>
                <a:gd name="T3" fmla="*/ 0 h 122"/>
                <a:gd name="T4" fmla="*/ 2147483647 w 26"/>
                <a:gd name="T5" fmla="*/ 2147483647 h 122"/>
                <a:gd name="T6" fmla="*/ 0 w 26"/>
                <a:gd name="T7" fmla="*/ 2147483647 h 122"/>
                <a:gd name="T8" fmla="*/ 0 w 26"/>
                <a:gd name="T9" fmla="*/ 2147483647 h 122"/>
                <a:gd name="T10" fmla="*/ 0 w 26"/>
                <a:gd name="T11" fmla="*/ 2147483647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122"/>
                <a:gd name="T20" fmla="*/ 26 w 26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122">
                  <a:moveTo>
                    <a:pt x="0" y="22"/>
                  </a:moveTo>
                  <a:lnTo>
                    <a:pt x="26" y="0"/>
                  </a:lnTo>
                  <a:lnTo>
                    <a:pt x="26" y="100"/>
                  </a:lnTo>
                  <a:lnTo>
                    <a:pt x="0" y="1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7811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7" name="Freeform 361"/>
            <p:cNvSpPr>
              <a:spLocks/>
            </p:cNvSpPr>
            <p:nvPr/>
          </p:nvSpPr>
          <p:spPr bwMode="auto">
            <a:xfrm>
              <a:off x="11074400" y="866775"/>
              <a:ext cx="41275" cy="193675"/>
            </a:xfrm>
            <a:custGeom>
              <a:avLst/>
              <a:gdLst>
                <a:gd name="T0" fmla="*/ 0 w 26"/>
                <a:gd name="T1" fmla="*/ 2147483647 h 122"/>
                <a:gd name="T2" fmla="*/ 2147483647 w 26"/>
                <a:gd name="T3" fmla="*/ 0 h 122"/>
                <a:gd name="T4" fmla="*/ 2147483647 w 26"/>
                <a:gd name="T5" fmla="*/ 2147483647 h 122"/>
                <a:gd name="T6" fmla="*/ 0 w 26"/>
                <a:gd name="T7" fmla="*/ 2147483647 h 122"/>
                <a:gd name="T8" fmla="*/ 0 w 26"/>
                <a:gd name="T9" fmla="*/ 2147483647 h 122"/>
                <a:gd name="T10" fmla="*/ 0 w 26"/>
                <a:gd name="T11" fmla="*/ 2147483647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122"/>
                <a:gd name="T20" fmla="*/ 26 w 26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122">
                  <a:moveTo>
                    <a:pt x="0" y="22"/>
                  </a:moveTo>
                  <a:lnTo>
                    <a:pt x="26" y="0"/>
                  </a:lnTo>
                  <a:lnTo>
                    <a:pt x="26" y="100"/>
                  </a:lnTo>
                  <a:lnTo>
                    <a:pt x="0" y="1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144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8" name="Rectangle 362"/>
            <p:cNvSpPr>
              <a:spLocks noChangeArrowheads="1"/>
            </p:cNvSpPr>
            <p:nvPr/>
          </p:nvSpPr>
          <p:spPr bwMode="auto">
            <a:xfrm>
              <a:off x="10769600" y="922338"/>
              <a:ext cx="71438" cy="30163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9" name="Rectangle 363"/>
            <p:cNvSpPr>
              <a:spLocks noChangeArrowheads="1"/>
            </p:cNvSpPr>
            <p:nvPr/>
          </p:nvSpPr>
          <p:spPr bwMode="auto">
            <a:xfrm>
              <a:off x="10971213" y="922338"/>
              <a:ext cx="68263" cy="30163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0" name="Rectangle 364"/>
            <p:cNvSpPr>
              <a:spLocks noChangeArrowheads="1"/>
            </p:cNvSpPr>
            <p:nvPr/>
          </p:nvSpPr>
          <p:spPr bwMode="auto">
            <a:xfrm>
              <a:off x="10769600" y="1017588"/>
              <a:ext cx="71438" cy="31750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1" name="Rectangle 365"/>
            <p:cNvSpPr>
              <a:spLocks noChangeArrowheads="1"/>
            </p:cNvSpPr>
            <p:nvPr/>
          </p:nvSpPr>
          <p:spPr bwMode="auto">
            <a:xfrm>
              <a:off x="10971213" y="1017588"/>
              <a:ext cx="68263" cy="31750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2" name="Rectangle 366"/>
            <p:cNvSpPr>
              <a:spLocks noChangeArrowheads="1"/>
            </p:cNvSpPr>
            <p:nvPr/>
          </p:nvSpPr>
          <p:spPr bwMode="auto">
            <a:xfrm>
              <a:off x="10774363" y="923925"/>
              <a:ext cx="69850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3" name="Rectangle 367"/>
            <p:cNvSpPr>
              <a:spLocks noChangeArrowheads="1"/>
            </p:cNvSpPr>
            <p:nvPr/>
          </p:nvSpPr>
          <p:spPr bwMode="auto">
            <a:xfrm>
              <a:off x="10974388" y="923925"/>
              <a:ext cx="68263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4" name="Rectangle 368"/>
            <p:cNvSpPr>
              <a:spLocks noChangeArrowheads="1"/>
            </p:cNvSpPr>
            <p:nvPr/>
          </p:nvSpPr>
          <p:spPr bwMode="auto">
            <a:xfrm>
              <a:off x="10774363" y="1020763"/>
              <a:ext cx="69850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5" name="Rectangle 369"/>
            <p:cNvSpPr>
              <a:spLocks noChangeArrowheads="1"/>
            </p:cNvSpPr>
            <p:nvPr/>
          </p:nvSpPr>
          <p:spPr bwMode="auto">
            <a:xfrm>
              <a:off x="10974388" y="1020763"/>
              <a:ext cx="68263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6" name="Line 370"/>
            <p:cNvSpPr>
              <a:spLocks noChangeShapeType="1"/>
            </p:cNvSpPr>
            <p:nvPr/>
          </p:nvSpPr>
          <p:spPr bwMode="auto">
            <a:xfrm>
              <a:off x="10844213" y="941388"/>
              <a:ext cx="136525" cy="1588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07" name="Line 371"/>
            <p:cNvSpPr>
              <a:spLocks noChangeShapeType="1"/>
            </p:cNvSpPr>
            <p:nvPr/>
          </p:nvSpPr>
          <p:spPr bwMode="auto">
            <a:xfrm>
              <a:off x="10844213" y="1038225"/>
              <a:ext cx="136525" cy="1588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08" name="Line 372"/>
            <p:cNvSpPr>
              <a:spLocks noChangeShapeType="1"/>
            </p:cNvSpPr>
            <p:nvPr/>
          </p:nvSpPr>
          <p:spPr bwMode="auto">
            <a:xfrm>
              <a:off x="10826750" y="949325"/>
              <a:ext cx="174625" cy="66675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09" name="Line 373"/>
            <p:cNvSpPr>
              <a:spLocks noChangeShapeType="1"/>
            </p:cNvSpPr>
            <p:nvPr/>
          </p:nvSpPr>
          <p:spPr bwMode="auto">
            <a:xfrm flipV="1">
              <a:off x="10823575" y="949325"/>
              <a:ext cx="168275" cy="6350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415" name="그룹 804"/>
          <p:cNvGrpSpPr>
            <a:grpSpLocks/>
          </p:cNvGrpSpPr>
          <p:nvPr/>
        </p:nvGrpSpPr>
        <p:grpSpPr bwMode="auto">
          <a:xfrm>
            <a:off x="783935" y="1629945"/>
            <a:ext cx="804886" cy="527872"/>
            <a:chOff x="914400" y="1676400"/>
            <a:chExt cx="1074738" cy="704850"/>
          </a:xfrm>
        </p:grpSpPr>
        <p:pic>
          <p:nvPicPr>
            <p:cNvPr id="416" name="Picture 40" descr="LargeCloud_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14400" y="1676400"/>
              <a:ext cx="1074738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7" name="Rectangle 41"/>
            <p:cNvSpPr>
              <a:spLocks noChangeArrowheads="1"/>
            </p:cNvSpPr>
            <p:nvPr/>
          </p:nvSpPr>
          <p:spPr bwMode="gray">
            <a:xfrm>
              <a:off x="1172097" y="1815113"/>
              <a:ext cx="607884" cy="410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Internet</a:t>
              </a:r>
            </a:p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#1</a:t>
              </a:r>
              <a:endParaRPr lang="en-US" altLang="ko-KR" sz="1000" dirty="0">
                <a:latin typeface="+mn-ea"/>
                <a:ea typeface="+mn-ea"/>
              </a:endParaRPr>
            </a:p>
          </p:txBody>
        </p:sp>
      </p:grpSp>
      <p:grpSp>
        <p:nvGrpSpPr>
          <p:cNvPr id="418" name="그룹 803"/>
          <p:cNvGrpSpPr>
            <a:grpSpLocks/>
          </p:cNvGrpSpPr>
          <p:nvPr/>
        </p:nvGrpSpPr>
        <p:grpSpPr bwMode="auto">
          <a:xfrm>
            <a:off x="498785" y="2249853"/>
            <a:ext cx="804886" cy="527872"/>
            <a:chOff x="2354263" y="1676400"/>
            <a:chExt cx="1074737" cy="704850"/>
          </a:xfrm>
        </p:grpSpPr>
        <p:pic>
          <p:nvPicPr>
            <p:cNvPr id="419" name="Picture 40" descr="LargeCloud_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354263" y="1676400"/>
              <a:ext cx="1074737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" name="Rectangle 41"/>
            <p:cNvSpPr>
              <a:spLocks noChangeArrowheads="1"/>
            </p:cNvSpPr>
            <p:nvPr/>
          </p:nvSpPr>
          <p:spPr bwMode="gray">
            <a:xfrm>
              <a:off x="2611961" y="1850075"/>
              <a:ext cx="607884" cy="410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Internet</a:t>
              </a:r>
            </a:p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#2</a:t>
              </a:r>
              <a:endParaRPr lang="en-US" altLang="ko-KR" sz="1000" dirty="0">
                <a:latin typeface="+mn-ea"/>
                <a:ea typeface="+mn-ea"/>
              </a:endParaRPr>
            </a:p>
          </p:txBody>
        </p:sp>
      </p:grpSp>
      <p:sp>
        <p:nvSpPr>
          <p:cNvPr id="423" name="Freeform 71"/>
          <p:cNvSpPr>
            <a:spLocks/>
          </p:cNvSpPr>
          <p:nvPr/>
        </p:nvSpPr>
        <p:spPr bwMode="auto">
          <a:xfrm rot="493768">
            <a:off x="1704959" y="1975764"/>
            <a:ext cx="388771" cy="85601"/>
          </a:xfrm>
          <a:custGeom>
            <a:avLst/>
            <a:gdLst>
              <a:gd name="T0" fmla="*/ 0 w 633"/>
              <a:gd name="T1" fmla="*/ 2147483647 h 114"/>
              <a:gd name="T2" fmla="*/ 2147483647 w 633"/>
              <a:gd name="T3" fmla="*/ 0 h 114"/>
              <a:gd name="T4" fmla="*/ 2147483647 w 633"/>
              <a:gd name="T5" fmla="*/ 2147483647 h 114"/>
              <a:gd name="T6" fmla="*/ 2147483647 w 633"/>
              <a:gd name="T7" fmla="*/ 2147483647 h 114"/>
              <a:gd name="T8" fmla="*/ 2147483647 w 633"/>
              <a:gd name="T9" fmla="*/ 2147483647 h 114"/>
              <a:gd name="T10" fmla="*/ 2147483647 w 633"/>
              <a:gd name="T11" fmla="*/ 2147483647 h 114"/>
              <a:gd name="T12" fmla="*/ 0 w 633"/>
              <a:gd name="T13" fmla="*/ 2147483647 h 11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"/>
              <a:gd name="T22" fmla="*/ 0 h 114"/>
              <a:gd name="T23" fmla="*/ 633 w 633"/>
              <a:gd name="T24" fmla="*/ 114 h 11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" h="114">
                <a:moveTo>
                  <a:pt x="0" y="48"/>
                </a:moveTo>
                <a:lnTo>
                  <a:pt x="336" y="0"/>
                </a:lnTo>
                <a:lnTo>
                  <a:pt x="312" y="63"/>
                </a:lnTo>
                <a:lnTo>
                  <a:pt x="633" y="21"/>
                </a:lnTo>
                <a:lnTo>
                  <a:pt x="231" y="114"/>
                </a:lnTo>
                <a:lnTo>
                  <a:pt x="270" y="42"/>
                </a:lnTo>
                <a:lnTo>
                  <a:pt x="0" y="48"/>
                </a:lnTo>
                <a:close/>
              </a:path>
            </a:pathLst>
          </a:custGeom>
          <a:solidFill>
            <a:srgbClr val="F1F8FE"/>
          </a:solidFill>
          <a:ln w="6350">
            <a:solidFill>
              <a:srgbClr val="006699"/>
            </a:solidFill>
            <a:round/>
            <a:headEnd/>
            <a:tailEnd/>
          </a:ln>
        </p:spPr>
        <p:txBody>
          <a:bodyPr rot="10800000" vert="eaVert"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442" name="직선 연결선 441"/>
          <p:cNvCxnSpPr/>
          <p:nvPr/>
        </p:nvCxnSpPr>
        <p:spPr>
          <a:xfrm>
            <a:off x="736446" y="2970548"/>
            <a:ext cx="3188585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 443"/>
          <p:cNvCxnSpPr/>
          <p:nvPr/>
        </p:nvCxnSpPr>
        <p:spPr>
          <a:xfrm>
            <a:off x="538529" y="3112882"/>
            <a:ext cx="3787634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직선 연결선 448"/>
          <p:cNvCxnSpPr/>
          <p:nvPr/>
        </p:nvCxnSpPr>
        <p:spPr>
          <a:xfrm flipV="1">
            <a:off x="3925031" y="2785235"/>
            <a:ext cx="0" cy="181614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 flipV="1">
            <a:off x="4326163" y="2215231"/>
            <a:ext cx="0" cy="897651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Freeform 71"/>
          <p:cNvSpPr>
            <a:spLocks/>
          </p:cNvSpPr>
          <p:nvPr/>
        </p:nvSpPr>
        <p:spPr bwMode="auto">
          <a:xfrm rot="493768">
            <a:off x="1339687" y="2564332"/>
            <a:ext cx="388771" cy="85601"/>
          </a:xfrm>
          <a:custGeom>
            <a:avLst/>
            <a:gdLst>
              <a:gd name="T0" fmla="*/ 0 w 633"/>
              <a:gd name="T1" fmla="*/ 2147483647 h 114"/>
              <a:gd name="T2" fmla="*/ 2147483647 w 633"/>
              <a:gd name="T3" fmla="*/ 0 h 114"/>
              <a:gd name="T4" fmla="*/ 2147483647 w 633"/>
              <a:gd name="T5" fmla="*/ 2147483647 h 114"/>
              <a:gd name="T6" fmla="*/ 2147483647 w 633"/>
              <a:gd name="T7" fmla="*/ 2147483647 h 114"/>
              <a:gd name="T8" fmla="*/ 2147483647 w 633"/>
              <a:gd name="T9" fmla="*/ 2147483647 h 114"/>
              <a:gd name="T10" fmla="*/ 2147483647 w 633"/>
              <a:gd name="T11" fmla="*/ 2147483647 h 114"/>
              <a:gd name="T12" fmla="*/ 0 w 633"/>
              <a:gd name="T13" fmla="*/ 2147483647 h 11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"/>
              <a:gd name="T22" fmla="*/ 0 h 114"/>
              <a:gd name="T23" fmla="*/ 633 w 633"/>
              <a:gd name="T24" fmla="*/ 114 h 11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" h="114">
                <a:moveTo>
                  <a:pt x="0" y="48"/>
                </a:moveTo>
                <a:lnTo>
                  <a:pt x="336" y="0"/>
                </a:lnTo>
                <a:lnTo>
                  <a:pt x="312" y="63"/>
                </a:lnTo>
                <a:lnTo>
                  <a:pt x="633" y="21"/>
                </a:lnTo>
                <a:lnTo>
                  <a:pt x="231" y="114"/>
                </a:lnTo>
                <a:lnTo>
                  <a:pt x="270" y="42"/>
                </a:lnTo>
                <a:lnTo>
                  <a:pt x="0" y="48"/>
                </a:lnTo>
                <a:close/>
              </a:path>
            </a:pathLst>
          </a:custGeom>
          <a:solidFill>
            <a:srgbClr val="F1F8FE"/>
          </a:solidFill>
          <a:ln w="6350">
            <a:solidFill>
              <a:srgbClr val="006699"/>
            </a:solidFill>
            <a:round/>
            <a:headEnd/>
            <a:tailEnd/>
          </a:ln>
        </p:spPr>
        <p:txBody>
          <a:bodyPr rot="10800000" vert="eaVert"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585" name="직선 연결선 584"/>
          <p:cNvCxnSpPr/>
          <p:nvPr/>
        </p:nvCxnSpPr>
        <p:spPr>
          <a:xfrm>
            <a:off x="4630276" y="2077092"/>
            <a:ext cx="318616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102868" y="2876042"/>
            <a:ext cx="70727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 flipV="1">
            <a:off x="4104192" y="2785235"/>
            <a:ext cx="0" cy="909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직선 연결선 616"/>
          <p:cNvCxnSpPr/>
          <p:nvPr/>
        </p:nvCxnSpPr>
        <p:spPr>
          <a:xfrm flipV="1">
            <a:off x="11802016" y="2077092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직선 연결선 618"/>
          <p:cNvCxnSpPr/>
          <p:nvPr/>
        </p:nvCxnSpPr>
        <p:spPr>
          <a:xfrm flipV="1">
            <a:off x="11070441" y="2077092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직선 연결선 620"/>
          <p:cNvCxnSpPr/>
          <p:nvPr/>
        </p:nvCxnSpPr>
        <p:spPr>
          <a:xfrm flipV="1">
            <a:off x="10284271" y="2077092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6" name="그룹 975"/>
          <p:cNvGrpSpPr/>
          <p:nvPr/>
        </p:nvGrpSpPr>
        <p:grpSpPr>
          <a:xfrm>
            <a:off x="9846879" y="2329409"/>
            <a:ext cx="974725" cy="809316"/>
            <a:chOff x="5832272" y="7183479"/>
            <a:chExt cx="974725" cy="809316"/>
          </a:xfrm>
        </p:grpSpPr>
        <p:sp>
          <p:nvSpPr>
            <p:cNvPr id="977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크롤링</a:t>
              </a:r>
              <a:r>
                <a:rPr lang="ko-KR" altLang="en-US" sz="1000" dirty="0" smtClean="0">
                  <a:latin typeface="+mn-ea"/>
                  <a:ea typeface="+mn-ea"/>
                </a:rPr>
                <a:t> </a:t>
              </a:r>
              <a:r>
                <a:rPr lang="en-US" altLang="ko-KR" sz="1000" dirty="0" smtClean="0">
                  <a:latin typeface="+mn-ea"/>
                  <a:ea typeface="+mn-ea"/>
                </a:rPr>
                <a:t>1</a:t>
              </a:r>
            </a:p>
          </p:txBody>
        </p:sp>
        <p:pic>
          <p:nvPicPr>
            <p:cNvPr id="97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9" name="그룹 978"/>
          <p:cNvGrpSpPr/>
          <p:nvPr/>
        </p:nvGrpSpPr>
        <p:grpSpPr>
          <a:xfrm>
            <a:off x="10602367" y="2329409"/>
            <a:ext cx="974725" cy="809316"/>
            <a:chOff x="5832272" y="7183479"/>
            <a:chExt cx="974725" cy="809316"/>
          </a:xfrm>
        </p:grpSpPr>
        <p:sp>
          <p:nvSpPr>
            <p:cNvPr id="980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크롤링</a:t>
              </a:r>
              <a:r>
                <a:rPr lang="ko-KR" altLang="en-US" sz="1000" dirty="0" smtClean="0">
                  <a:latin typeface="+mn-ea"/>
                  <a:ea typeface="+mn-ea"/>
                </a:rPr>
                <a:t> </a:t>
              </a:r>
              <a:r>
                <a:rPr lang="en-US" altLang="ko-KR" sz="1000" dirty="0" smtClean="0">
                  <a:latin typeface="+mn-ea"/>
                  <a:ea typeface="+mn-ea"/>
                </a:rPr>
                <a:t>2</a:t>
              </a:r>
            </a:p>
          </p:txBody>
        </p:sp>
        <p:pic>
          <p:nvPicPr>
            <p:cNvPr id="981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그룹 613"/>
          <p:cNvGrpSpPr/>
          <p:nvPr/>
        </p:nvGrpSpPr>
        <p:grpSpPr>
          <a:xfrm>
            <a:off x="11365166" y="2329409"/>
            <a:ext cx="974725" cy="809316"/>
            <a:chOff x="5832272" y="7183479"/>
            <a:chExt cx="974725" cy="809316"/>
          </a:xfrm>
        </p:grpSpPr>
        <p:sp>
          <p:nvSpPr>
            <p:cNvPr id="615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크롤링</a:t>
              </a:r>
              <a:r>
                <a:rPr lang="ko-KR" altLang="en-US" sz="1000" dirty="0" smtClean="0">
                  <a:latin typeface="+mn-ea"/>
                  <a:ea typeface="+mn-ea"/>
                </a:rPr>
                <a:t> </a:t>
              </a:r>
              <a:r>
                <a:rPr lang="en-US" altLang="ko-KR" sz="1000" dirty="0" smtClean="0">
                  <a:latin typeface="+mn-ea"/>
                  <a:ea typeface="+mn-ea"/>
                </a:rPr>
                <a:t>n</a:t>
              </a:r>
            </a:p>
          </p:txBody>
        </p:sp>
        <p:pic>
          <p:nvPicPr>
            <p:cNvPr id="616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/>
          <p:cNvGrpSpPr/>
          <p:nvPr/>
        </p:nvGrpSpPr>
        <p:grpSpPr>
          <a:xfrm>
            <a:off x="424136" y="7087635"/>
            <a:ext cx="974725" cy="886260"/>
            <a:chOff x="5832272" y="7183479"/>
            <a:chExt cx="974725" cy="886260"/>
          </a:xfrm>
        </p:grpSpPr>
        <p:sp>
          <p:nvSpPr>
            <p:cNvPr id="785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(ZooKeeper1)</a:t>
              </a:r>
            </a:p>
          </p:txBody>
        </p:sp>
        <p:pic>
          <p:nvPicPr>
            <p:cNvPr id="786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7" name="그룹 786"/>
          <p:cNvGrpSpPr/>
          <p:nvPr/>
        </p:nvGrpSpPr>
        <p:grpSpPr>
          <a:xfrm>
            <a:off x="1374205" y="7087635"/>
            <a:ext cx="974725" cy="886260"/>
            <a:chOff x="5832272" y="7183479"/>
            <a:chExt cx="974725" cy="886260"/>
          </a:xfrm>
        </p:grpSpPr>
        <p:sp>
          <p:nvSpPr>
            <p:cNvPr id="788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2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(CLI1)</a:t>
              </a:r>
            </a:p>
          </p:txBody>
        </p:sp>
        <p:pic>
          <p:nvPicPr>
            <p:cNvPr id="789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0" name="그룹 789"/>
          <p:cNvGrpSpPr/>
          <p:nvPr/>
        </p:nvGrpSpPr>
        <p:grpSpPr>
          <a:xfrm>
            <a:off x="2296961" y="7087635"/>
            <a:ext cx="974725" cy="886260"/>
            <a:chOff x="5832272" y="7183479"/>
            <a:chExt cx="974725" cy="886260"/>
          </a:xfrm>
        </p:grpSpPr>
        <p:sp>
          <p:nvSpPr>
            <p:cNvPr id="818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3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(ZooKeeper2)</a:t>
              </a:r>
            </a:p>
          </p:txBody>
        </p:sp>
        <p:pic>
          <p:nvPicPr>
            <p:cNvPr id="837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1" name="그룹 840"/>
          <p:cNvGrpSpPr/>
          <p:nvPr/>
        </p:nvGrpSpPr>
        <p:grpSpPr>
          <a:xfrm>
            <a:off x="3247030" y="7087635"/>
            <a:ext cx="974725" cy="886260"/>
            <a:chOff x="5832272" y="7183479"/>
            <a:chExt cx="974725" cy="886260"/>
          </a:xfrm>
        </p:grpSpPr>
        <p:sp>
          <p:nvSpPr>
            <p:cNvPr id="842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4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(CLI2)</a:t>
              </a:r>
            </a:p>
          </p:txBody>
        </p:sp>
        <p:pic>
          <p:nvPicPr>
            <p:cNvPr id="843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4" name="그룹 843"/>
          <p:cNvGrpSpPr/>
          <p:nvPr/>
        </p:nvGrpSpPr>
        <p:grpSpPr>
          <a:xfrm>
            <a:off x="4169786" y="7087635"/>
            <a:ext cx="974725" cy="886260"/>
            <a:chOff x="5832272" y="7183479"/>
            <a:chExt cx="974725" cy="886260"/>
          </a:xfrm>
        </p:grpSpPr>
        <p:sp>
          <p:nvSpPr>
            <p:cNvPr id="845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5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(ZooKeeper3)</a:t>
              </a:r>
            </a:p>
          </p:txBody>
        </p:sp>
        <p:pic>
          <p:nvPicPr>
            <p:cNvPr id="846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7" name="그룹 846"/>
          <p:cNvGrpSpPr/>
          <p:nvPr/>
        </p:nvGrpSpPr>
        <p:grpSpPr>
          <a:xfrm>
            <a:off x="5018681" y="7087635"/>
            <a:ext cx="974725" cy="886260"/>
            <a:chOff x="5832272" y="7183479"/>
            <a:chExt cx="974725" cy="886260"/>
          </a:xfrm>
        </p:grpSpPr>
        <p:sp>
          <p:nvSpPr>
            <p:cNvPr id="848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6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(CLI3)</a:t>
              </a:r>
            </a:p>
          </p:txBody>
        </p:sp>
        <p:pic>
          <p:nvPicPr>
            <p:cNvPr id="849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0" name="그룹 849"/>
          <p:cNvGrpSpPr/>
          <p:nvPr/>
        </p:nvGrpSpPr>
        <p:grpSpPr>
          <a:xfrm>
            <a:off x="5968750" y="7087635"/>
            <a:ext cx="974725" cy="886260"/>
            <a:chOff x="5832272" y="7183479"/>
            <a:chExt cx="974725" cy="886260"/>
          </a:xfrm>
        </p:grpSpPr>
        <p:sp>
          <p:nvSpPr>
            <p:cNvPr id="851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7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(ZooKeeper4)</a:t>
              </a:r>
            </a:p>
          </p:txBody>
        </p:sp>
        <p:pic>
          <p:nvPicPr>
            <p:cNvPr id="852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3" name="그룹 852"/>
          <p:cNvGrpSpPr/>
          <p:nvPr/>
        </p:nvGrpSpPr>
        <p:grpSpPr>
          <a:xfrm>
            <a:off x="6891506" y="7087635"/>
            <a:ext cx="974725" cy="886260"/>
            <a:chOff x="5832272" y="7183479"/>
            <a:chExt cx="974725" cy="886260"/>
          </a:xfrm>
        </p:grpSpPr>
        <p:sp>
          <p:nvSpPr>
            <p:cNvPr id="854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8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(CLI4)</a:t>
              </a:r>
            </a:p>
          </p:txBody>
        </p:sp>
        <p:pic>
          <p:nvPicPr>
            <p:cNvPr id="855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6" name="그룹 855"/>
          <p:cNvGrpSpPr/>
          <p:nvPr/>
        </p:nvGrpSpPr>
        <p:grpSpPr>
          <a:xfrm>
            <a:off x="7841575" y="7087635"/>
            <a:ext cx="974725" cy="886260"/>
            <a:chOff x="5832272" y="7183479"/>
            <a:chExt cx="974725" cy="886260"/>
          </a:xfrm>
        </p:grpSpPr>
        <p:sp>
          <p:nvSpPr>
            <p:cNvPr id="857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9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(ZooKeeper5)</a:t>
              </a:r>
            </a:p>
          </p:txBody>
        </p:sp>
        <p:pic>
          <p:nvPicPr>
            <p:cNvPr id="85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그룹 858"/>
          <p:cNvGrpSpPr/>
          <p:nvPr/>
        </p:nvGrpSpPr>
        <p:grpSpPr>
          <a:xfrm>
            <a:off x="8764331" y="7087635"/>
            <a:ext cx="974725" cy="886260"/>
            <a:chOff x="5832272" y="7183479"/>
            <a:chExt cx="974725" cy="886260"/>
          </a:xfrm>
        </p:grpSpPr>
        <p:sp>
          <p:nvSpPr>
            <p:cNvPr id="860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데이터노드</a:t>
              </a:r>
              <a:r>
                <a:rPr lang="en-US" altLang="ko-KR" sz="1000" dirty="0" smtClean="0">
                  <a:latin typeface="+mn-ea"/>
                  <a:ea typeface="+mn-ea"/>
                </a:rPr>
                <a:t>10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(CLI5)</a:t>
              </a:r>
            </a:p>
          </p:txBody>
        </p:sp>
        <p:pic>
          <p:nvPicPr>
            <p:cNvPr id="883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52" name="직선 연결선 1151"/>
          <p:cNvCxnSpPr/>
          <p:nvPr/>
        </p:nvCxnSpPr>
        <p:spPr>
          <a:xfrm>
            <a:off x="424136" y="8070610"/>
            <a:ext cx="8868422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/>
        </p:nvGrpSpPr>
        <p:grpSpPr>
          <a:xfrm>
            <a:off x="2272812" y="5089545"/>
            <a:ext cx="295771" cy="213843"/>
            <a:chOff x="2185724" y="4945986"/>
            <a:chExt cx="295771" cy="213843"/>
          </a:xfrm>
        </p:grpSpPr>
        <p:grpSp>
          <p:nvGrpSpPr>
            <p:cNvPr id="625" name="그룹 624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626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627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628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grpSp>
        <p:nvGrpSpPr>
          <p:cNvPr id="630" name="그룹 629"/>
          <p:cNvGrpSpPr/>
          <p:nvPr/>
        </p:nvGrpSpPr>
        <p:grpSpPr>
          <a:xfrm>
            <a:off x="2329973" y="6316838"/>
            <a:ext cx="295771" cy="213843"/>
            <a:chOff x="2185724" y="4945986"/>
            <a:chExt cx="295771" cy="213843"/>
          </a:xfrm>
        </p:grpSpPr>
        <p:grpSp>
          <p:nvGrpSpPr>
            <p:cNvPr id="631" name="그룹 630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633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634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632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cxnSp>
        <p:nvCxnSpPr>
          <p:cNvPr id="663" name="직선 연결선 662"/>
          <p:cNvCxnSpPr/>
          <p:nvPr/>
        </p:nvCxnSpPr>
        <p:spPr>
          <a:xfrm flipV="1">
            <a:off x="3465876" y="5061108"/>
            <a:ext cx="0" cy="657107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8" name="그룹 657"/>
          <p:cNvGrpSpPr/>
          <p:nvPr/>
        </p:nvGrpSpPr>
        <p:grpSpPr>
          <a:xfrm>
            <a:off x="3043749" y="4287706"/>
            <a:ext cx="5904014" cy="2227823"/>
            <a:chOff x="3148738" y="4287706"/>
            <a:chExt cx="5904014" cy="2227823"/>
          </a:xfrm>
        </p:grpSpPr>
        <p:cxnSp>
          <p:nvCxnSpPr>
            <p:cNvPr id="659" name="직선 연결선 658"/>
            <p:cNvCxnSpPr/>
            <p:nvPr/>
          </p:nvCxnSpPr>
          <p:spPr>
            <a:xfrm flipV="1">
              <a:off x="3457209" y="479653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0" name="그룹 659"/>
            <p:cNvGrpSpPr/>
            <p:nvPr/>
          </p:nvGrpSpPr>
          <p:grpSpPr>
            <a:xfrm>
              <a:off x="3148738" y="4287706"/>
              <a:ext cx="5904014" cy="2227823"/>
              <a:chOff x="2573555" y="4010046"/>
              <a:chExt cx="5904014" cy="2227823"/>
            </a:xfrm>
          </p:grpSpPr>
          <p:sp>
            <p:nvSpPr>
              <p:cNvPr id="661" name="Text Box 89"/>
              <p:cNvSpPr txBox="1">
                <a:spLocks noChangeArrowheads="1"/>
              </p:cNvSpPr>
              <p:nvPr/>
            </p:nvSpPr>
            <p:spPr bwMode="auto">
              <a:xfrm>
                <a:off x="2573555" y="4010046"/>
                <a:ext cx="974725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네임노드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(MNAME)</a:t>
                </a:r>
                <a:endParaRPr lang="ko-KR" altLang="en-US" sz="500" dirty="0">
                  <a:latin typeface="+mn-ea"/>
                  <a:ea typeface="+mn-ea"/>
                </a:endParaRPr>
              </a:p>
            </p:txBody>
          </p:sp>
          <p:pic>
            <p:nvPicPr>
              <p:cNvPr id="662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2786051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5" name="Text Box 89"/>
              <p:cNvSpPr txBox="1">
                <a:spLocks noChangeArrowheads="1"/>
              </p:cNvSpPr>
              <p:nvPr/>
            </p:nvSpPr>
            <p:spPr bwMode="auto">
              <a:xfrm>
                <a:off x="2792350" y="4522940"/>
                <a:ext cx="506379" cy="369332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6core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16GB 240SSD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750w(1+1)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2NIC</a:t>
                </a:r>
                <a:endParaRPr lang="en-US" altLang="ko-KR" sz="600" dirty="0">
                  <a:latin typeface="+mn-ea"/>
                  <a:ea typeface="+mn-ea"/>
                </a:endParaRPr>
              </a:p>
            </p:txBody>
          </p:sp>
          <p:sp>
            <p:nvSpPr>
              <p:cNvPr id="636" name="Text Box 89"/>
              <p:cNvSpPr txBox="1">
                <a:spLocks noChangeArrowheads="1"/>
              </p:cNvSpPr>
              <p:nvPr/>
            </p:nvSpPr>
            <p:spPr bwMode="auto">
              <a:xfrm>
                <a:off x="2987731" y="5868537"/>
                <a:ext cx="506379" cy="369332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6core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16GB 240SSD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750w(1+1)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2NIC</a:t>
                </a:r>
                <a:endParaRPr lang="en-US" altLang="ko-KR" sz="600" dirty="0">
                  <a:latin typeface="+mn-ea"/>
                  <a:ea typeface="+mn-ea"/>
                </a:endParaRPr>
              </a:p>
            </p:txBody>
          </p:sp>
          <p:sp>
            <p:nvSpPr>
              <p:cNvPr id="637" name="Text Box 89"/>
              <p:cNvSpPr txBox="1">
                <a:spLocks noChangeArrowheads="1"/>
              </p:cNvSpPr>
              <p:nvPr/>
            </p:nvSpPr>
            <p:spPr bwMode="auto">
              <a:xfrm>
                <a:off x="3805448" y="5868537"/>
                <a:ext cx="506379" cy="369332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6core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32GB 240SSD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750w(1+1)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2NIC</a:t>
                </a:r>
                <a:endParaRPr lang="en-US" altLang="ko-KR" sz="600" dirty="0">
                  <a:latin typeface="+mn-ea"/>
                  <a:ea typeface="+mn-ea"/>
                </a:endParaRPr>
              </a:p>
            </p:txBody>
          </p:sp>
          <p:sp>
            <p:nvSpPr>
              <p:cNvPr id="699" name="Text Box 89"/>
              <p:cNvSpPr txBox="1">
                <a:spLocks noChangeArrowheads="1"/>
              </p:cNvSpPr>
              <p:nvPr/>
            </p:nvSpPr>
            <p:spPr bwMode="auto">
              <a:xfrm>
                <a:off x="3528862" y="4522940"/>
                <a:ext cx="506379" cy="18466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8core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32GB 4TB</a:t>
                </a:r>
              </a:p>
            </p:txBody>
          </p:sp>
          <p:sp>
            <p:nvSpPr>
              <p:cNvPr id="700" name="Text Box 89"/>
              <p:cNvSpPr txBox="1">
                <a:spLocks noChangeArrowheads="1"/>
              </p:cNvSpPr>
              <p:nvPr/>
            </p:nvSpPr>
            <p:spPr bwMode="auto">
              <a:xfrm>
                <a:off x="4282658" y="4522940"/>
                <a:ext cx="506379" cy="18466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8core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32GB 4TB</a:t>
                </a:r>
              </a:p>
            </p:txBody>
          </p:sp>
          <p:sp>
            <p:nvSpPr>
              <p:cNvPr id="701" name="Text Box 89"/>
              <p:cNvSpPr txBox="1">
                <a:spLocks noChangeArrowheads="1"/>
              </p:cNvSpPr>
              <p:nvPr/>
            </p:nvSpPr>
            <p:spPr bwMode="auto">
              <a:xfrm>
                <a:off x="5025828" y="4522940"/>
                <a:ext cx="506379" cy="18466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8core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32GB 4TB</a:t>
                </a:r>
              </a:p>
            </p:txBody>
          </p:sp>
          <p:sp>
            <p:nvSpPr>
              <p:cNvPr id="702" name="Text Box 89"/>
              <p:cNvSpPr txBox="1">
                <a:spLocks noChangeArrowheads="1"/>
              </p:cNvSpPr>
              <p:nvPr/>
            </p:nvSpPr>
            <p:spPr bwMode="auto">
              <a:xfrm>
                <a:off x="5764668" y="4522940"/>
                <a:ext cx="506379" cy="18466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8core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32GB 4TB</a:t>
                </a:r>
              </a:p>
            </p:txBody>
          </p:sp>
          <p:sp>
            <p:nvSpPr>
              <p:cNvPr id="703" name="Text Box 89"/>
              <p:cNvSpPr txBox="1">
                <a:spLocks noChangeArrowheads="1"/>
              </p:cNvSpPr>
              <p:nvPr/>
            </p:nvSpPr>
            <p:spPr bwMode="auto">
              <a:xfrm>
                <a:off x="6499911" y="4522940"/>
                <a:ext cx="506379" cy="18466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8core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32GB 4TB</a:t>
                </a:r>
              </a:p>
            </p:txBody>
          </p:sp>
          <p:sp>
            <p:nvSpPr>
              <p:cNvPr id="704" name="Text Box 89"/>
              <p:cNvSpPr txBox="1">
                <a:spLocks noChangeArrowheads="1"/>
              </p:cNvSpPr>
              <p:nvPr/>
            </p:nvSpPr>
            <p:spPr bwMode="auto">
              <a:xfrm>
                <a:off x="7254845" y="4522940"/>
                <a:ext cx="506379" cy="18466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8core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32GB 4TB</a:t>
                </a:r>
              </a:p>
            </p:txBody>
          </p:sp>
          <p:sp>
            <p:nvSpPr>
              <p:cNvPr id="705" name="Text Box 89"/>
              <p:cNvSpPr txBox="1">
                <a:spLocks noChangeArrowheads="1"/>
              </p:cNvSpPr>
              <p:nvPr/>
            </p:nvSpPr>
            <p:spPr bwMode="auto">
              <a:xfrm>
                <a:off x="7971190" y="4522940"/>
                <a:ext cx="506379" cy="18466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600" dirty="0">
                    <a:latin typeface="+mn-ea"/>
                    <a:ea typeface="+mn-ea"/>
                  </a:rPr>
                  <a:t>x</a:t>
                </a:r>
                <a:r>
                  <a:rPr lang="en-US" altLang="ko-KR" sz="600" dirty="0" smtClean="0">
                    <a:latin typeface="+mn-ea"/>
                    <a:ea typeface="+mn-ea"/>
                  </a:rPr>
                  <a:t>86 8core</a:t>
                </a:r>
              </a:p>
              <a:p>
                <a:pPr algn="ctr" eaLnBrk="1" latinLnBrk="0" hangingPunct="1"/>
                <a:r>
                  <a:rPr lang="en-US" altLang="ko-KR" sz="600" dirty="0" smtClean="0">
                    <a:latin typeface="+mn-ea"/>
                    <a:ea typeface="+mn-ea"/>
                  </a:rPr>
                  <a:t>32GB 4TB</a:t>
                </a:r>
              </a:p>
            </p:txBody>
          </p:sp>
        </p:grpSp>
      </p:grpSp>
      <p:sp>
        <p:nvSpPr>
          <p:cNvPr id="682" name="TextBox 681"/>
          <p:cNvSpPr txBox="1"/>
          <p:nvPr/>
        </p:nvSpPr>
        <p:spPr>
          <a:xfrm>
            <a:off x="11694827" y="476889"/>
            <a:ext cx="742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Switch</a:t>
            </a:r>
            <a:endParaRPr lang="ko-KR" altLang="en-US" sz="900" dirty="0">
              <a:latin typeface="+mn-ea"/>
            </a:endParaRPr>
          </a:p>
        </p:txBody>
      </p:sp>
      <p:sp>
        <p:nvSpPr>
          <p:cNvPr id="589" name="모서리가 둥근 직사각형 588"/>
          <p:cNvSpPr/>
          <p:nvPr/>
        </p:nvSpPr>
        <p:spPr bwMode="auto">
          <a:xfrm>
            <a:off x="3909280" y="4231382"/>
            <a:ext cx="5874959" cy="1081056"/>
          </a:xfrm>
          <a:prstGeom prst="roundRect">
            <a:avLst>
              <a:gd name="adj" fmla="val 4500"/>
            </a:avLst>
          </a:prstGeom>
          <a:noFill/>
          <a:ln w="19050" algn="ctr">
            <a:solidFill>
              <a:srgbClr val="E46C0A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593" name="그룹 592"/>
          <p:cNvGrpSpPr/>
          <p:nvPr/>
        </p:nvGrpSpPr>
        <p:grpSpPr>
          <a:xfrm>
            <a:off x="9921618" y="510853"/>
            <a:ext cx="295771" cy="213843"/>
            <a:chOff x="2185724" y="4945986"/>
            <a:chExt cx="295771" cy="213843"/>
          </a:xfrm>
        </p:grpSpPr>
        <p:grpSp>
          <p:nvGrpSpPr>
            <p:cNvPr id="595" name="그룹 594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598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600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597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sp>
        <p:nvSpPr>
          <p:cNvPr id="602" name="TextBox 601"/>
          <p:cNvSpPr txBox="1"/>
          <p:nvPr/>
        </p:nvSpPr>
        <p:spPr>
          <a:xfrm>
            <a:off x="10257351" y="507854"/>
            <a:ext cx="99371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</a:t>
            </a:r>
            <a:r>
              <a:rPr lang="ko-KR" altLang="en-US" sz="900" dirty="0" smtClean="0">
                <a:latin typeface="+mn-ea"/>
              </a:rPr>
              <a:t>이중화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6" name="TextBox 605"/>
          <p:cNvSpPr txBox="1"/>
          <p:nvPr/>
        </p:nvSpPr>
        <p:spPr>
          <a:xfrm>
            <a:off x="10257351" y="705207"/>
            <a:ext cx="112620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</a:t>
            </a:r>
            <a:r>
              <a:rPr lang="ko-KR" altLang="en-US" sz="900" dirty="0" smtClean="0">
                <a:latin typeface="+mn-ea"/>
              </a:rPr>
              <a:t>테스트클러스터</a:t>
            </a:r>
            <a:endParaRPr lang="ko-KR" altLang="en-US" sz="900" dirty="0">
              <a:latin typeface="+mn-ea"/>
            </a:endParaRPr>
          </a:p>
        </p:txBody>
      </p:sp>
      <p:sp>
        <p:nvSpPr>
          <p:cNvPr id="613" name="모서리가 둥근 직사각형 612"/>
          <p:cNvSpPr/>
          <p:nvPr/>
        </p:nvSpPr>
        <p:spPr bwMode="auto">
          <a:xfrm>
            <a:off x="9887822" y="762965"/>
            <a:ext cx="363361" cy="120759"/>
          </a:xfrm>
          <a:prstGeom prst="roundRect">
            <a:avLst>
              <a:gd name="adj" fmla="val 4500"/>
            </a:avLst>
          </a:prstGeom>
          <a:noFill/>
          <a:ln w="19050" algn="ctr">
            <a:solidFill>
              <a:srgbClr val="E46C0A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29" name="Text Box 153"/>
          <p:cNvSpPr txBox="1">
            <a:spLocks noChangeArrowheads="1"/>
          </p:cNvSpPr>
          <p:nvPr/>
        </p:nvSpPr>
        <p:spPr bwMode="auto">
          <a:xfrm>
            <a:off x="916922" y="4278450"/>
            <a:ext cx="55143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L2 Switch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2" name="직사각형 641"/>
          <p:cNvSpPr/>
          <p:nvPr/>
        </p:nvSpPr>
        <p:spPr bwMode="auto">
          <a:xfrm>
            <a:off x="11297344" y="752406"/>
            <a:ext cx="397484" cy="134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43" name="TextBox 642"/>
          <p:cNvSpPr txBox="1"/>
          <p:nvPr/>
        </p:nvSpPr>
        <p:spPr>
          <a:xfrm>
            <a:off x="11694827" y="693193"/>
            <a:ext cx="742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</a:t>
            </a:r>
            <a:r>
              <a:rPr lang="ko-KR" altLang="en-US" sz="900" dirty="0" err="1" smtClean="0">
                <a:latin typeface="+mn-ea"/>
              </a:rPr>
              <a:t>추가제안</a:t>
            </a:r>
            <a:endParaRPr lang="ko-KR" altLang="en-US" sz="900" dirty="0">
              <a:latin typeface="+mn-ea"/>
            </a:endParaRPr>
          </a:p>
        </p:txBody>
      </p:sp>
      <p:sp>
        <p:nvSpPr>
          <p:cNvPr id="644" name="모서리가 둥근 직사각형 643"/>
          <p:cNvSpPr/>
          <p:nvPr/>
        </p:nvSpPr>
        <p:spPr bwMode="auto">
          <a:xfrm>
            <a:off x="648607" y="4214462"/>
            <a:ext cx="1334327" cy="917944"/>
          </a:xfrm>
          <a:prstGeom prst="roundRect">
            <a:avLst>
              <a:gd name="adj" fmla="val 4500"/>
            </a:avLst>
          </a:prstGeom>
          <a:noFill/>
          <a:ln w="19050" algn="ctr">
            <a:solidFill>
              <a:srgbClr val="007DC5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5" name="모서리가 둥근 직사각형 644"/>
          <p:cNvSpPr/>
          <p:nvPr/>
        </p:nvSpPr>
        <p:spPr bwMode="auto">
          <a:xfrm>
            <a:off x="11297344" y="542872"/>
            <a:ext cx="397484" cy="132371"/>
          </a:xfrm>
          <a:prstGeom prst="roundRect">
            <a:avLst>
              <a:gd name="adj" fmla="val 4500"/>
            </a:avLst>
          </a:prstGeom>
          <a:noFill/>
          <a:ln w="19050" algn="ctr">
            <a:solidFill>
              <a:srgbClr val="007DC5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646" name="직선 연결선 645"/>
          <p:cNvCxnSpPr/>
          <p:nvPr/>
        </p:nvCxnSpPr>
        <p:spPr>
          <a:xfrm>
            <a:off x="11286876" y="8482176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직선 연결선 646"/>
          <p:cNvCxnSpPr/>
          <p:nvPr/>
        </p:nvCxnSpPr>
        <p:spPr>
          <a:xfrm>
            <a:off x="11440608" y="8583566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8" name="그룹 647"/>
          <p:cNvGrpSpPr/>
          <p:nvPr/>
        </p:nvGrpSpPr>
        <p:grpSpPr>
          <a:xfrm>
            <a:off x="11327553" y="8237094"/>
            <a:ext cx="974725" cy="809316"/>
            <a:chOff x="5832272" y="7183479"/>
            <a:chExt cx="974725" cy="809316"/>
          </a:xfrm>
        </p:grpSpPr>
        <p:sp>
          <p:nvSpPr>
            <p:cNvPr id="649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>
                  <a:latin typeface="+mn-ea"/>
                </a:rPr>
                <a:t>Legacy</a:t>
              </a:r>
              <a:endParaRPr lang="en-US" altLang="ko-KR" sz="1000" dirty="0">
                <a:latin typeface="+mn-ea"/>
                <a:ea typeface="+mn-ea"/>
              </a:endParaRPr>
            </a:p>
          </p:txBody>
        </p:sp>
        <p:pic>
          <p:nvPicPr>
            <p:cNvPr id="650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" name="그룹 650"/>
          <p:cNvGrpSpPr/>
          <p:nvPr/>
        </p:nvGrpSpPr>
        <p:grpSpPr>
          <a:xfrm>
            <a:off x="10238111" y="7709846"/>
            <a:ext cx="1145881" cy="809316"/>
            <a:chOff x="10238111" y="6983139"/>
            <a:chExt cx="1145881" cy="809316"/>
          </a:xfrm>
        </p:grpSpPr>
        <p:cxnSp>
          <p:nvCxnSpPr>
            <p:cNvPr id="652" name="직선 연결선 651"/>
            <p:cNvCxnSpPr/>
            <p:nvPr/>
          </p:nvCxnSpPr>
          <p:spPr>
            <a:xfrm>
              <a:off x="10238111" y="7179108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직선 연결선 652"/>
            <p:cNvCxnSpPr/>
            <p:nvPr/>
          </p:nvCxnSpPr>
          <p:spPr>
            <a:xfrm>
              <a:off x="10391843" y="7280498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4" name="그룹 653"/>
            <p:cNvGrpSpPr/>
            <p:nvPr/>
          </p:nvGrpSpPr>
          <p:grpSpPr>
            <a:xfrm>
              <a:off x="10409267" y="6983139"/>
              <a:ext cx="974725" cy="809316"/>
              <a:chOff x="5832272" y="7183479"/>
              <a:chExt cx="974725" cy="809316"/>
            </a:xfrm>
          </p:grpSpPr>
          <p:sp>
            <p:nvSpPr>
              <p:cNvPr id="655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 smtClean="0">
                    <a:latin typeface="+mn-ea"/>
                    <a:ea typeface="+mn-ea"/>
                  </a:rPr>
                  <a:t>Legacy</a:t>
                </a:r>
                <a:endParaRPr lang="en-US" altLang="ko-KR" sz="1000" dirty="0">
                  <a:latin typeface="+mn-ea"/>
                  <a:ea typeface="+mn-ea"/>
                </a:endParaRPr>
              </a:p>
            </p:txBody>
          </p:sp>
          <p:pic>
            <p:nvPicPr>
              <p:cNvPr id="656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665" name="직선 연결선 664"/>
          <p:cNvCxnSpPr/>
          <p:nvPr/>
        </p:nvCxnSpPr>
        <p:spPr>
          <a:xfrm flipV="1">
            <a:off x="11430921" y="8923874"/>
            <a:ext cx="0" cy="1972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/>
          <p:cNvCxnSpPr/>
          <p:nvPr/>
        </p:nvCxnSpPr>
        <p:spPr>
          <a:xfrm flipV="1">
            <a:off x="11286876" y="8617024"/>
            <a:ext cx="0" cy="1972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/>
          <p:cNvCxnSpPr/>
          <p:nvPr/>
        </p:nvCxnSpPr>
        <p:spPr>
          <a:xfrm flipV="1">
            <a:off x="10391843" y="8458579"/>
            <a:ext cx="0" cy="1972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직선 연결선 667"/>
          <p:cNvCxnSpPr/>
          <p:nvPr/>
        </p:nvCxnSpPr>
        <p:spPr>
          <a:xfrm flipV="1">
            <a:off x="10237009" y="8070610"/>
            <a:ext cx="0" cy="1972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Text Box 89"/>
          <p:cNvSpPr txBox="1">
            <a:spLocks noChangeArrowheads="1"/>
          </p:cNvSpPr>
          <p:nvPr/>
        </p:nvSpPr>
        <p:spPr bwMode="auto">
          <a:xfrm>
            <a:off x="5108839" y="6146197"/>
            <a:ext cx="506379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16GB 240SSD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750w(1+1)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2NIC</a:t>
            </a:r>
            <a:endParaRPr lang="en-US" altLang="ko-KR" sz="600" dirty="0">
              <a:latin typeface="+mn-ea"/>
              <a:ea typeface="+mn-ea"/>
            </a:endParaRPr>
          </a:p>
        </p:txBody>
      </p:sp>
      <p:sp>
        <p:nvSpPr>
          <p:cNvPr id="639" name="Text Box 89"/>
          <p:cNvSpPr txBox="1">
            <a:spLocks noChangeArrowheads="1"/>
          </p:cNvSpPr>
          <p:nvPr/>
        </p:nvSpPr>
        <p:spPr bwMode="auto">
          <a:xfrm>
            <a:off x="5923167" y="6146197"/>
            <a:ext cx="506379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16GB 240SSD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750w(1+1)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2NIC</a:t>
            </a:r>
            <a:endParaRPr lang="en-US" altLang="ko-KR" sz="600" dirty="0">
              <a:latin typeface="+mn-ea"/>
              <a:ea typeface="+mn-ea"/>
            </a:endParaRPr>
          </a:p>
        </p:txBody>
      </p:sp>
      <p:sp>
        <p:nvSpPr>
          <p:cNvPr id="657" name="Text Box 89"/>
          <p:cNvSpPr txBox="1">
            <a:spLocks noChangeArrowheads="1"/>
          </p:cNvSpPr>
          <p:nvPr/>
        </p:nvSpPr>
        <p:spPr bwMode="auto">
          <a:xfrm>
            <a:off x="6761088" y="6146197"/>
            <a:ext cx="506379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16GB 240SSD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750w(1+1)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2NIC</a:t>
            </a:r>
            <a:endParaRPr lang="en-US" altLang="ko-KR" sz="600" dirty="0">
              <a:latin typeface="+mn-ea"/>
              <a:ea typeface="+mn-ea"/>
            </a:endParaRPr>
          </a:p>
        </p:txBody>
      </p:sp>
      <p:sp>
        <p:nvSpPr>
          <p:cNvPr id="664" name="Text Box 89"/>
          <p:cNvSpPr txBox="1">
            <a:spLocks noChangeArrowheads="1"/>
          </p:cNvSpPr>
          <p:nvPr/>
        </p:nvSpPr>
        <p:spPr bwMode="auto">
          <a:xfrm>
            <a:off x="7573606" y="6146197"/>
            <a:ext cx="506379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16GB 240SSD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750w(1+1)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2NIC</a:t>
            </a:r>
            <a:endParaRPr lang="en-US" altLang="ko-KR" sz="600" dirty="0">
              <a:latin typeface="+mn-ea"/>
              <a:ea typeface="+mn-ea"/>
            </a:endParaRPr>
          </a:p>
        </p:txBody>
      </p:sp>
      <p:sp>
        <p:nvSpPr>
          <p:cNvPr id="669" name="Text Box 89"/>
          <p:cNvSpPr txBox="1">
            <a:spLocks noChangeArrowheads="1"/>
          </p:cNvSpPr>
          <p:nvPr/>
        </p:nvSpPr>
        <p:spPr bwMode="auto">
          <a:xfrm>
            <a:off x="8404879" y="6146197"/>
            <a:ext cx="506379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 240SSD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750w(1+1)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2NIC</a:t>
            </a:r>
            <a:endParaRPr lang="en-US" altLang="ko-KR" sz="600" dirty="0">
              <a:latin typeface="+mn-ea"/>
              <a:ea typeface="+mn-ea"/>
            </a:endParaRPr>
          </a:p>
        </p:txBody>
      </p:sp>
      <p:sp>
        <p:nvSpPr>
          <p:cNvPr id="670" name="Text Box 89"/>
          <p:cNvSpPr txBox="1">
            <a:spLocks noChangeArrowheads="1"/>
          </p:cNvSpPr>
          <p:nvPr/>
        </p:nvSpPr>
        <p:spPr bwMode="auto">
          <a:xfrm>
            <a:off x="9224082" y="6146197"/>
            <a:ext cx="506379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 240SSD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750w(1+1)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2NIC</a:t>
            </a:r>
            <a:endParaRPr lang="en-US" altLang="ko-KR" sz="600" dirty="0">
              <a:latin typeface="+mn-ea"/>
              <a:ea typeface="+mn-ea"/>
            </a:endParaRPr>
          </a:p>
        </p:txBody>
      </p:sp>
      <p:sp>
        <p:nvSpPr>
          <p:cNvPr id="671" name="Text Box 89"/>
          <p:cNvSpPr txBox="1">
            <a:spLocks noChangeArrowheads="1"/>
          </p:cNvSpPr>
          <p:nvPr/>
        </p:nvSpPr>
        <p:spPr bwMode="auto">
          <a:xfrm>
            <a:off x="638236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72" name="Text Box 89"/>
          <p:cNvSpPr txBox="1">
            <a:spLocks noChangeArrowheads="1"/>
          </p:cNvSpPr>
          <p:nvPr/>
        </p:nvSpPr>
        <p:spPr bwMode="auto">
          <a:xfrm>
            <a:off x="1594997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77" name="Text Box 89"/>
          <p:cNvSpPr txBox="1">
            <a:spLocks noChangeArrowheads="1"/>
          </p:cNvSpPr>
          <p:nvPr/>
        </p:nvSpPr>
        <p:spPr bwMode="auto">
          <a:xfrm>
            <a:off x="2513604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78" name="Text Box 89"/>
          <p:cNvSpPr txBox="1">
            <a:spLocks noChangeArrowheads="1"/>
          </p:cNvSpPr>
          <p:nvPr/>
        </p:nvSpPr>
        <p:spPr bwMode="auto">
          <a:xfrm>
            <a:off x="3458348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79" name="Text Box 89"/>
          <p:cNvSpPr txBox="1">
            <a:spLocks noChangeArrowheads="1"/>
          </p:cNvSpPr>
          <p:nvPr/>
        </p:nvSpPr>
        <p:spPr bwMode="auto">
          <a:xfrm>
            <a:off x="4381775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80" name="Text Box 89"/>
          <p:cNvSpPr txBox="1">
            <a:spLocks noChangeArrowheads="1"/>
          </p:cNvSpPr>
          <p:nvPr/>
        </p:nvSpPr>
        <p:spPr bwMode="auto">
          <a:xfrm>
            <a:off x="5227351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81" name="Text Box 89"/>
          <p:cNvSpPr txBox="1">
            <a:spLocks noChangeArrowheads="1"/>
          </p:cNvSpPr>
          <p:nvPr/>
        </p:nvSpPr>
        <p:spPr bwMode="auto">
          <a:xfrm>
            <a:off x="6185816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84" name="Text Box 89"/>
          <p:cNvSpPr txBox="1">
            <a:spLocks noChangeArrowheads="1"/>
          </p:cNvSpPr>
          <p:nvPr/>
        </p:nvSpPr>
        <p:spPr bwMode="auto">
          <a:xfrm>
            <a:off x="7112298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85" name="Text Box 89"/>
          <p:cNvSpPr txBox="1">
            <a:spLocks noChangeArrowheads="1"/>
          </p:cNvSpPr>
          <p:nvPr/>
        </p:nvSpPr>
        <p:spPr bwMode="auto">
          <a:xfrm>
            <a:off x="8053367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86" name="Text Box 89"/>
          <p:cNvSpPr txBox="1">
            <a:spLocks noChangeArrowheads="1"/>
          </p:cNvSpPr>
          <p:nvPr/>
        </p:nvSpPr>
        <p:spPr bwMode="auto">
          <a:xfrm>
            <a:off x="8980728" y="7252858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87" name="Text Box 89"/>
          <p:cNvSpPr txBox="1">
            <a:spLocks noChangeArrowheads="1"/>
          </p:cNvSpPr>
          <p:nvPr/>
        </p:nvSpPr>
        <p:spPr bwMode="auto">
          <a:xfrm>
            <a:off x="638236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88" name="Text Box 89"/>
          <p:cNvSpPr txBox="1">
            <a:spLocks noChangeArrowheads="1"/>
          </p:cNvSpPr>
          <p:nvPr/>
        </p:nvSpPr>
        <p:spPr bwMode="auto">
          <a:xfrm>
            <a:off x="1594997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89" name="Text Box 89"/>
          <p:cNvSpPr txBox="1">
            <a:spLocks noChangeArrowheads="1"/>
          </p:cNvSpPr>
          <p:nvPr/>
        </p:nvSpPr>
        <p:spPr bwMode="auto">
          <a:xfrm>
            <a:off x="2513604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90" name="Text Box 89"/>
          <p:cNvSpPr txBox="1">
            <a:spLocks noChangeArrowheads="1"/>
          </p:cNvSpPr>
          <p:nvPr/>
        </p:nvSpPr>
        <p:spPr bwMode="auto">
          <a:xfrm>
            <a:off x="3458348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91" name="Text Box 89"/>
          <p:cNvSpPr txBox="1">
            <a:spLocks noChangeArrowheads="1"/>
          </p:cNvSpPr>
          <p:nvPr/>
        </p:nvSpPr>
        <p:spPr bwMode="auto">
          <a:xfrm>
            <a:off x="4381775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92" name="Text Box 89"/>
          <p:cNvSpPr txBox="1">
            <a:spLocks noChangeArrowheads="1"/>
          </p:cNvSpPr>
          <p:nvPr/>
        </p:nvSpPr>
        <p:spPr bwMode="auto">
          <a:xfrm>
            <a:off x="5227351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93" name="Text Box 89"/>
          <p:cNvSpPr txBox="1">
            <a:spLocks noChangeArrowheads="1"/>
          </p:cNvSpPr>
          <p:nvPr/>
        </p:nvSpPr>
        <p:spPr bwMode="auto">
          <a:xfrm>
            <a:off x="6185816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94" name="Text Box 89"/>
          <p:cNvSpPr txBox="1">
            <a:spLocks noChangeArrowheads="1"/>
          </p:cNvSpPr>
          <p:nvPr/>
        </p:nvSpPr>
        <p:spPr bwMode="auto">
          <a:xfrm>
            <a:off x="7112298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95" name="Text Box 89"/>
          <p:cNvSpPr txBox="1">
            <a:spLocks noChangeArrowheads="1"/>
          </p:cNvSpPr>
          <p:nvPr/>
        </p:nvSpPr>
        <p:spPr bwMode="auto">
          <a:xfrm>
            <a:off x="8053367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96" name="Text Box 89"/>
          <p:cNvSpPr txBox="1">
            <a:spLocks noChangeArrowheads="1"/>
          </p:cNvSpPr>
          <p:nvPr/>
        </p:nvSpPr>
        <p:spPr bwMode="auto">
          <a:xfrm>
            <a:off x="8980728" y="8343676"/>
            <a:ext cx="506379" cy="2769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6core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Usable 4TB</a:t>
            </a:r>
          </a:p>
        </p:txBody>
      </p:sp>
      <p:sp>
        <p:nvSpPr>
          <p:cNvPr id="697" name="Text Box 89"/>
          <p:cNvSpPr txBox="1">
            <a:spLocks noChangeArrowheads="1"/>
          </p:cNvSpPr>
          <p:nvPr/>
        </p:nvSpPr>
        <p:spPr bwMode="auto">
          <a:xfrm>
            <a:off x="10202057" y="1947139"/>
            <a:ext cx="193862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/>
            <a:r>
              <a:rPr lang="en-US" altLang="ko-KR" sz="600" dirty="0" smtClean="0">
                <a:latin typeface="+mn-ea"/>
                <a:ea typeface="+mn-ea"/>
              </a:rPr>
              <a:t>※ </a:t>
            </a:r>
            <a:r>
              <a:rPr lang="ko-KR" altLang="en-US" sz="600" dirty="0" err="1" smtClean="0">
                <a:latin typeface="+mn-ea"/>
                <a:ea typeface="+mn-ea"/>
              </a:rPr>
              <a:t>클라우드</a:t>
            </a:r>
            <a:r>
              <a:rPr lang="ko-KR" altLang="en-US" sz="600" dirty="0" smtClean="0">
                <a:latin typeface="+mn-ea"/>
                <a:ea typeface="+mn-ea"/>
              </a:rPr>
              <a:t> 자원은 협의 후 필요한 수량 만큼 생성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698" name="Text Box 89"/>
          <p:cNvSpPr txBox="1">
            <a:spLocks noChangeArrowheads="1"/>
          </p:cNvSpPr>
          <p:nvPr/>
        </p:nvSpPr>
        <p:spPr bwMode="auto">
          <a:xfrm>
            <a:off x="2035732" y="5496029"/>
            <a:ext cx="912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/>
            <a:r>
              <a:rPr lang="en-US" altLang="ko-KR" sz="600" dirty="0" smtClean="0">
                <a:latin typeface="+mn-ea"/>
                <a:ea typeface="+mn-ea"/>
              </a:rPr>
              <a:t>※ </a:t>
            </a:r>
            <a:r>
              <a:rPr lang="ko-KR" altLang="en-US" sz="600" dirty="0" err="1" smtClean="0">
                <a:latin typeface="+mn-ea"/>
                <a:ea typeface="+mn-ea"/>
              </a:rPr>
              <a:t>클라우드</a:t>
            </a:r>
            <a:r>
              <a:rPr lang="ko-KR" altLang="en-US" sz="600" dirty="0" smtClean="0">
                <a:latin typeface="+mn-ea"/>
                <a:ea typeface="+mn-ea"/>
              </a:rPr>
              <a:t> 자원은 협의 후 필요한 수량 만큼 생성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707" name="Text Box 89"/>
          <p:cNvSpPr txBox="1">
            <a:spLocks noChangeArrowheads="1"/>
          </p:cNvSpPr>
          <p:nvPr/>
        </p:nvSpPr>
        <p:spPr bwMode="auto">
          <a:xfrm>
            <a:off x="9165285" y="4803285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>
                <a:latin typeface="+mn-ea"/>
                <a:ea typeface="+mn-ea"/>
              </a:rPr>
              <a:t>x</a:t>
            </a:r>
            <a:r>
              <a:rPr lang="en-US" altLang="ko-KR" sz="600" dirty="0" smtClean="0">
                <a:latin typeface="+mn-ea"/>
                <a:ea typeface="+mn-ea"/>
              </a:rPr>
              <a:t>86 8core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32GB 4TB</a:t>
            </a:r>
          </a:p>
        </p:txBody>
      </p:sp>
      <p:sp>
        <p:nvSpPr>
          <p:cNvPr id="708" name="Text Box 89"/>
          <p:cNvSpPr txBox="1">
            <a:spLocks noChangeArrowheads="1"/>
          </p:cNvSpPr>
          <p:nvPr/>
        </p:nvSpPr>
        <p:spPr bwMode="auto">
          <a:xfrm>
            <a:off x="10064238" y="2514182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sp>
        <p:nvSpPr>
          <p:cNvPr id="709" name="Text Box 89"/>
          <p:cNvSpPr txBox="1">
            <a:spLocks noChangeArrowheads="1"/>
          </p:cNvSpPr>
          <p:nvPr/>
        </p:nvSpPr>
        <p:spPr bwMode="auto">
          <a:xfrm>
            <a:off x="10814836" y="2514182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sp>
        <p:nvSpPr>
          <p:cNvPr id="710" name="Text Box 89"/>
          <p:cNvSpPr txBox="1">
            <a:spLocks noChangeArrowheads="1"/>
          </p:cNvSpPr>
          <p:nvPr/>
        </p:nvSpPr>
        <p:spPr bwMode="auto">
          <a:xfrm>
            <a:off x="11576135" y="2514182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sp>
        <p:nvSpPr>
          <p:cNvPr id="713" name="Text Box 89"/>
          <p:cNvSpPr txBox="1">
            <a:spLocks noChangeArrowheads="1"/>
          </p:cNvSpPr>
          <p:nvPr/>
        </p:nvSpPr>
        <p:spPr bwMode="auto">
          <a:xfrm>
            <a:off x="2269698" y="4929362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sp>
        <p:nvSpPr>
          <p:cNvPr id="714" name="Text Box 89"/>
          <p:cNvSpPr txBox="1">
            <a:spLocks noChangeArrowheads="1"/>
          </p:cNvSpPr>
          <p:nvPr/>
        </p:nvSpPr>
        <p:spPr bwMode="auto">
          <a:xfrm>
            <a:off x="2269698" y="6153966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pic>
        <p:nvPicPr>
          <p:cNvPr id="742" name="Picture 60" descr="스위치_0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58" y="1914418"/>
            <a:ext cx="524089" cy="20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3" name="Picture 60" descr="스위치_0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7" y="2502578"/>
            <a:ext cx="524089" cy="20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4" name="Text Box 89"/>
          <p:cNvSpPr txBox="1">
            <a:spLocks noChangeArrowheads="1"/>
          </p:cNvSpPr>
          <p:nvPr/>
        </p:nvSpPr>
        <p:spPr bwMode="auto">
          <a:xfrm>
            <a:off x="1989805" y="1789233"/>
            <a:ext cx="9747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Internet L3</a:t>
            </a:r>
          </a:p>
        </p:txBody>
      </p:sp>
      <p:sp>
        <p:nvSpPr>
          <p:cNvPr id="745" name="Text Box 89"/>
          <p:cNvSpPr txBox="1">
            <a:spLocks noChangeArrowheads="1"/>
          </p:cNvSpPr>
          <p:nvPr/>
        </p:nvSpPr>
        <p:spPr bwMode="auto">
          <a:xfrm>
            <a:off x="1544115" y="2431224"/>
            <a:ext cx="9747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Internet L3</a:t>
            </a:r>
          </a:p>
        </p:txBody>
      </p:sp>
      <p:grpSp>
        <p:nvGrpSpPr>
          <p:cNvPr id="746" name="그룹 745"/>
          <p:cNvGrpSpPr/>
          <p:nvPr/>
        </p:nvGrpSpPr>
        <p:grpSpPr>
          <a:xfrm>
            <a:off x="2129084" y="2209494"/>
            <a:ext cx="295771" cy="213843"/>
            <a:chOff x="2185724" y="4945986"/>
            <a:chExt cx="295771" cy="213843"/>
          </a:xfrm>
        </p:grpSpPr>
        <p:grpSp>
          <p:nvGrpSpPr>
            <p:cNvPr id="747" name="그룹 746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749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750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748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pic>
        <p:nvPicPr>
          <p:cNvPr id="753" name="Picture 27" descr="fir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55" y="1835759"/>
            <a:ext cx="468343" cy="38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" name="Picture 27" descr="fir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10" y="2449758"/>
            <a:ext cx="468343" cy="38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581376" y="1838460"/>
            <a:ext cx="468343" cy="405550"/>
            <a:chOff x="3655969" y="1769754"/>
            <a:chExt cx="547687" cy="474256"/>
          </a:xfrm>
        </p:grpSpPr>
        <p:pic>
          <p:nvPicPr>
            <p:cNvPr id="425" name="Picture 27" descr="fir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5969" y="1769754"/>
              <a:ext cx="547687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5" name="Picture 9" descr="Search01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0177">
              <a:off x="3990085" y="1901110"/>
              <a:ext cx="16156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254034" y="2449758"/>
            <a:ext cx="468343" cy="389607"/>
            <a:chOff x="3254034" y="2383754"/>
            <a:chExt cx="547687" cy="455612"/>
          </a:xfrm>
        </p:grpSpPr>
        <p:pic>
          <p:nvPicPr>
            <p:cNvPr id="426" name="Picture 27" descr="fir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034" y="2383754"/>
              <a:ext cx="547687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6" name="Picture 9" descr="Search01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0177">
              <a:off x="3581574" y="2490671"/>
              <a:ext cx="16156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59" name="Text Box 89"/>
          <p:cNvSpPr txBox="1">
            <a:spLocks noChangeArrowheads="1"/>
          </p:cNvSpPr>
          <p:nvPr/>
        </p:nvSpPr>
        <p:spPr bwMode="auto">
          <a:xfrm>
            <a:off x="2914908" y="1794362"/>
            <a:ext cx="47285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err="1" smtClean="0">
                <a:latin typeface="+mn-ea"/>
                <a:ea typeface="+mn-ea"/>
              </a:rPr>
              <a:t>ddos</a:t>
            </a:r>
            <a:endParaRPr lang="en-US" altLang="ko-KR" sz="800" dirty="0" smtClean="0">
              <a:latin typeface="+mn-ea"/>
              <a:ea typeface="+mn-ea"/>
            </a:endParaRPr>
          </a:p>
        </p:txBody>
      </p:sp>
      <p:sp>
        <p:nvSpPr>
          <p:cNvPr id="760" name="Text Box 89"/>
          <p:cNvSpPr txBox="1">
            <a:spLocks noChangeArrowheads="1"/>
          </p:cNvSpPr>
          <p:nvPr/>
        </p:nvSpPr>
        <p:spPr bwMode="auto">
          <a:xfrm>
            <a:off x="2484888" y="2416290"/>
            <a:ext cx="61506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err="1" smtClean="0">
                <a:latin typeface="+mn-ea"/>
                <a:ea typeface="+mn-ea"/>
              </a:rPr>
              <a:t>ddos</a:t>
            </a:r>
            <a:endParaRPr lang="en-US" altLang="ko-KR" sz="800" dirty="0" smtClean="0">
              <a:latin typeface="+mn-ea"/>
              <a:ea typeface="+mn-ea"/>
            </a:endParaRPr>
          </a:p>
        </p:txBody>
      </p:sp>
      <p:sp>
        <p:nvSpPr>
          <p:cNvPr id="761" name="Text Box 89"/>
          <p:cNvSpPr txBox="1">
            <a:spLocks noChangeArrowheads="1"/>
          </p:cNvSpPr>
          <p:nvPr/>
        </p:nvSpPr>
        <p:spPr bwMode="auto">
          <a:xfrm>
            <a:off x="3184119" y="2416290"/>
            <a:ext cx="61506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IPS</a:t>
            </a:r>
          </a:p>
        </p:txBody>
      </p:sp>
      <p:sp>
        <p:nvSpPr>
          <p:cNvPr id="762" name="Text Box 89"/>
          <p:cNvSpPr txBox="1">
            <a:spLocks noChangeArrowheads="1"/>
          </p:cNvSpPr>
          <p:nvPr/>
        </p:nvSpPr>
        <p:spPr bwMode="auto">
          <a:xfrm>
            <a:off x="3500366" y="1806226"/>
            <a:ext cx="61506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IPS</a:t>
            </a:r>
          </a:p>
        </p:txBody>
      </p:sp>
      <p:cxnSp>
        <p:nvCxnSpPr>
          <p:cNvPr id="765" name="직선 연결선 764"/>
          <p:cNvCxnSpPr/>
          <p:nvPr/>
        </p:nvCxnSpPr>
        <p:spPr>
          <a:xfrm flipV="1">
            <a:off x="9302618" y="2077092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6" name="직선 연결선 765"/>
          <p:cNvCxnSpPr/>
          <p:nvPr/>
        </p:nvCxnSpPr>
        <p:spPr>
          <a:xfrm flipV="1">
            <a:off x="9680406" y="2161188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7" name="그룹 766"/>
          <p:cNvGrpSpPr/>
          <p:nvPr/>
        </p:nvGrpSpPr>
        <p:grpSpPr>
          <a:xfrm>
            <a:off x="8943759" y="2235060"/>
            <a:ext cx="974725" cy="979847"/>
            <a:chOff x="7535398" y="2127027"/>
            <a:chExt cx="974725" cy="979847"/>
          </a:xfrm>
        </p:grpSpPr>
        <p:pic>
          <p:nvPicPr>
            <p:cNvPr id="76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7709978" y="2127027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9" name="Text Box 89"/>
            <p:cNvSpPr txBox="1">
              <a:spLocks noChangeArrowheads="1"/>
            </p:cNvSpPr>
            <p:nvPr/>
          </p:nvSpPr>
          <p:spPr bwMode="auto">
            <a:xfrm>
              <a:off x="7535398" y="2876042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smtClean="0">
                  <a:latin typeface="+mn-ea"/>
                  <a:ea typeface="+mn-ea"/>
                </a:rPr>
                <a:t>시각화 </a:t>
              </a:r>
              <a:r>
                <a:rPr lang="en-US" altLang="ko-KR" sz="1000" dirty="0" smtClean="0">
                  <a:latin typeface="+mn-ea"/>
                  <a:ea typeface="+mn-ea"/>
                </a:rPr>
                <a:t>WEB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</a:t>
              </a:r>
              <a:r>
                <a:rPr lang="ko-KR" altLang="en-US" sz="500" dirty="0" err="1" smtClean="0">
                  <a:latin typeface="+mn-ea"/>
                  <a:ea typeface="+mn-ea"/>
                </a:rPr>
                <a:t>지방지원</a:t>
              </a:r>
              <a:r>
                <a:rPr lang="en-US" altLang="ko-KR" sz="500" dirty="0" smtClean="0"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770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gray">
            <a:xfrm>
              <a:off x="8010393" y="2237835"/>
              <a:ext cx="428519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1" name="그룹 770"/>
          <p:cNvGrpSpPr/>
          <p:nvPr/>
        </p:nvGrpSpPr>
        <p:grpSpPr>
          <a:xfrm>
            <a:off x="9236003" y="2688312"/>
            <a:ext cx="295771" cy="213843"/>
            <a:chOff x="2185724" y="4945986"/>
            <a:chExt cx="295771" cy="213843"/>
          </a:xfrm>
        </p:grpSpPr>
        <p:grpSp>
          <p:nvGrpSpPr>
            <p:cNvPr id="772" name="그룹 771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774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775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773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sp>
        <p:nvSpPr>
          <p:cNvPr id="776" name="Text Box 89"/>
          <p:cNvSpPr txBox="1">
            <a:spLocks noChangeArrowheads="1"/>
          </p:cNvSpPr>
          <p:nvPr/>
        </p:nvSpPr>
        <p:spPr bwMode="auto">
          <a:xfrm>
            <a:off x="9218326" y="2514182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cxnSp>
        <p:nvCxnSpPr>
          <p:cNvPr id="609" name="직선 연결선 608"/>
          <p:cNvCxnSpPr/>
          <p:nvPr/>
        </p:nvCxnSpPr>
        <p:spPr>
          <a:xfrm>
            <a:off x="4810143" y="2162055"/>
            <a:ext cx="291489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직선 연결선 617"/>
          <p:cNvCxnSpPr/>
          <p:nvPr/>
        </p:nvCxnSpPr>
        <p:spPr>
          <a:xfrm flipV="1">
            <a:off x="4810143" y="2162592"/>
            <a:ext cx="0" cy="71345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그룹 1081"/>
          <p:cNvGrpSpPr/>
          <p:nvPr/>
        </p:nvGrpSpPr>
        <p:grpSpPr>
          <a:xfrm>
            <a:off x="424136" y="3355954"/>
            <a:ext cx="11907245" cy="318241"/>
            <a:chOff x="-5739018" y="1127467"/>
            <a:chExt cx="4832317" cy="318241"/>
          </a:xfrm>
        </p:grpSpPr>
        <p:sp>
          <p:nvSpPr>
            <p:cNvPr id="1083" name="AutoShape 161"/>
            <p:cNvSpPr>
              <a:spLocks noChangeArrowheads="1"/>
            </p:cNvSpPr>
            <p:nvPr/>
          </p:nvSpPr>
          <p:spPr bwMode="gray">
            <a:xfrm>
              <a:off x="-5739018" y="1146643"/>
              <a:ext cx="4832317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1084" name="그룹 62"/>
            <p:cNvGrpSpPr>
              <a:grpSpLocks/>
            </p:cNvGrpSpPr>
            <p:nvPr/>
          </p:nvGrpSpPr>
          <p:grpSpPr bwMode="gray">
            <a:xfrm>
              <a:off x="-5313106" y="1127467"/>
              <a:ext cx="3948255" cy="318241"/>
              <a:chOff x="1268686" y="4352836"/>
              <a:chExt cx="4320628" cy="388882"/>
            </a:xfrm>
          </p:grpSpPr>
          <p:sp>
            <p:nvSpPr>
              <p:cNvPr id="1085" name="직사각형 1084"/>
              <p:cNvSpPr/>
              <p:nvPr/>
            </p:nvSpPr>
            <p:spPr bwMode="gray">
              <a:xfrm>
                <a:off x="1268686" y="4352836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200" b="1" spc="-10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SECURE </a:t>
                </a:r>
                <a:r>
                  <a:rPr lang="ko-KR" altLang="en-US" sz="1200" b="1" spc="-10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서버구간</a:t>
                </a:r>
                <a:endParaRPr lang="ko-KR" altLang="en-US" sz="12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1086" name="직사각형 1085"/>
              <p:cNvSpPr/>
              <p:nvPr/>
            </p:nvSpPr>
            <p:spPr bwMode="gray">
              <a:xfrm>
                <a:off x="1268686" y="4358101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200" b="1" spc="-100" dirty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SECURE </a:t>
                </a:r>
                <a:r>
                  <a:rPr lang="ko-KR" altLang="en-US" sz="1200" b="1" spc="-100" dirty="0" err="1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서버구간</a:t>
                </a:r>
                <a:endParaRPr lang="ko-KR" altLang="en-US" sz="1200" b="1" spc="-100" dirty="0">
                  <a:solidFill>
                    <a:srgbClr val="0070C0"/>
                  </a:solidFill>
                  <a:latin typeface="+mn-ea"/>
                  <a:sym typeface="Monotype Sorts" pitchFamily="2" charset="2"/>
                </a:endParaRPr>
              </a:p>
            </p:txBody>
          </p:sp>
        </p:grpSp>
      </p:grpSp>
      <p:cxnSp>
        <p:nvCxnSpPr>
          <p:cNvPr id="620" name="직선 연결선 619"/>
          <p:cNvCxnSpPr/>
          <p:nvPr/>
        </p:nvCxnSpPr>
        <p:spPr>
          <a:xfrm flipV="1">
            <a:off x="7816436" y="2077092"/>
            <a:ext cx="0" cy="1238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/>
          <p:cNvCxnSpPr/>
          <p:nvPr/>
        </p:nvCxnSpPr>
        <p:spPr>
          <a:xfrm flipV="1">
            <a:off x="7723988" y="2161188"/>
            <a:ext cx="0" cy="25492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/>
          <p:cNvCxnSpPr/>
          <p:nvPr/>
        </p:nvCxnSpPr>
        <p:spPr>
          <a:xfrm>
            <a:off x="7814055" y="2195482"/>
            <a:ext cx="41498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1" name="Picture 60" descr="스위치_0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744" y="2229177"/>
            <a:ext cx="80010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2" name="Picture 60" descr="스위치_0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95" y="2028887"/>
            <a:ext cx="80010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3" name="Text Box 89"/>
          <p:cNvSpPr txBox="1">
            <a:spLocks noChangeArrowheads="1"/>
          </p:cNvSpPr>
          <p:nvPr/>
        </p:nvSpPr>
        <p:spPr bwMode="auto">
          <a:xfrm>
            <a:off x="7844633" y="1985906"/>
            <a:ext cx="9747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DMZ L3</a:t>
            </a:r>
          </a:p>
        </p:txBody>
      </p:sp>
      <p:sp>
        <p:nvSpPr>
          <p:cNvPr id="764" name="Text Box 89"/>
          <p:cNvSpPr txBox="1">
            <a:spLocks noChangeArrowheads="1"/>
          </p:cNvSpPr>
          <p:nvPr/>
        </p:nvSpPr>
        <p:spPr bwMode="auto">
          <a:xfrm>
            <a:off x="8002798" y="2245423"/>
            <a:ext cx="9747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DMZ L3</a:t>
            </a:r>
          </a:p>
        </p:txBody>
      </p:sp>
      <p:cxnSp>
        <p:nvCxnSpPr>
          <p:cNvPr id="674" name="직선 연결선 673"/>
          <p:cNvCxnSpPr/>
          <p:nvPr/>
        </p:nvCxnSpPr>
        <p:spPr>
          <a:xfrm>
            <a:off x="7722809" y="2411319"/>
            <a:ext cx="41498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직선 연결선 705"/>
          <p:cNvCxnSpPr/>
          <p:nvPr/>
        </p:nvCxnSpPr>
        <p:spPr>
          <a:xfrm>
            <a:off x="8717052" y="2080717"/>
            <a:ext cx="333767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직선 연결선 710"/>
          <p:cNvCxnSpPr/>
          <p:nvPr/>
        </p:nvCxnSpPr>
        <p:spPr>
          <a:xfrm>
            <a:off x="8862373" y="2303938"/>
            <a:ext cx="142984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직선 연결선 711"/>
          <p:cNvCxnSpPr/>
          <p:nvPr/>
        </p:nvCxnSpPr>
        <p:spPr>
          <a:xfrm flipV="1">
            <a:off x="9005225" y="2164363"/>
            <a:ext cx="0" cy="14275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직선 연결선 751"/>
          <p:cNvCxnSpPr/>
          <p:nvPr/>
        </p:nvCxnSpPr>
        <p:spPr>
          <a:xfrm>
            <a:off x="8999691" y="2161188"/>
            <a:ext cx="309264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직선 연결선 756"/>
          <p:cNvCxnSpPr/>
          <p:nvPr/>
        </p:nvCxnSpPr>
        <p:spPr>
          <a:xfrm flipV="1">
            <a:off x="1287463" y="4973565"/>
            <a:ext cx="0" cy="740993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직선 연결선 757"/>
          <p:cNvCxnSpPr/>
          <p:nvPr/>
        </p:nvCxnSpPr>
        <p:spPr>
          <a:xfrm flipV="1">
            <a:off x="3972493" y="2788690"/>
            <a:ext cx="0" cy="101327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직선 연결선 776"/>
          <p:cNvCxnSpPr/>
          <p:nvPr/>
        </p:nvCxnSpPr>
        <p:spPr>
          <a:xfrm flipV="1">
            <a:off x="4049719" y="2788691"/>
            <a:ext cx="0" cy="11478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직선 연결선 777"/>
          <p:cNvCxnSpPr/>
          <p:nvPr/>
        </p:nvCxnSpPr>
        <p:spPr>
          <a:xfrm flipV="1">
            <a:off x="4398967" y="2213605"/>
            <a:ext cx="0" cy="165089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직선 연결선 778"/>
          <p:cNvCxnSpPr/>
          <p:nvPr/>
        </p:nvCxnSpPr>
        <p:spPr>
          <a:xfrm flipV="1">
            <a:off x="4487085" y="2213606"/>
            <a:ext cx="0" cy="17949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/>
          <p:cNvGrpSpPr/>
          <p:nvPr/>
        </p:nvGrpSpPr>
        <p:grpSpPr>
          <a:xfrm>
            <a:off x="4082801" y="1568525"/>
            <a:ext cx="655115" cy="776810"/>
            <a:chOff x="4082801" y="1568525"/>
            <a:chExt cx="655115" cy="776810"/>
          </a:xfrm>
        </p:grpSpPr>
        <p:sp>
          <p:nvSpPr>
            <p:cNvPr id="780" name="Text Box 153"/>
            <p:cNvSpPr txBox="1">
              <a:spLocks noChangeArrowheads="1"/>
            </p:cNvSpPr>
            <p:nvPr/>
          </p:nvSpPr>
          <p:spPr bwMode="auto">
            <a:xfrm>
              <a:off x="4188085" y="1568525"/>
              <a:ext cx="549831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800" dirty="0" err="1" smtClean="0">
                  <a:latin typeface="+mn-ea"/>
                  <a:ea typeface="+mn-ea"/>
                </a:rPr>
                <a:t>백본</a:t>
              </a:r>
              <a:r>
                <a:rPr lang="en-US" altLang="ko-KR" sz="800" dirty="0" smtClean="0">
                  <a:latin typeface="+mn-ea"/>
                  <a:ea typeface="+mn-ea"/>
                </a:rPr>
                <a:t> </a:t>
              </a:r>
              <a:r>
                <a:rPr lang="ko-KR" altLang="en-US" sz="800" dirty="0">
                  <a:latin typeface="+mn-ea"/>
                  <a:ea typeface="+mn-ea"/>
                </a:rPr>
                <a:t>스위치</a:t>
              </a:r>
            </a:p>
          </p:txBody>
        </p:sp>
        <p:sp>
          <p:nvSpPr>
            <p:cNvPr id="781" name="Line 881"/>
            <p:cNvSpPr>
              <a:spLocks noChangeShapeType="1"/>
            </p:cNvSpPr>
            <p:nvPr/>
          </p:nvSpPr>
          <p:spPr bwMode="auto">
            <a:xfrm flipH="1">
              <a:off x="4171969" y="1832211"/>
              <a:ext cx="0" cy="513124"/>
            </a:xfrm>
            <a:prstGeom prst="line">
              <a:avLst/>
            </a:prstGeom>
            <a:noFill/>
            <a:ln w="6350">
              <a:solidFill>
                <a:srgbClr val="00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82" name="Line 882"/>
            <p:cNvSpPr>
              <a:spLocks noChangeShapeType="1"/>
            </p:cNvSpPr>
            <p:nvPr/>
          </p:nvSpPr>
          <p:spPr bwMode="auto">
            <a:xfrm>
              <a:off x="4112494" y="1789233"/>
              <a:ext cx="195918" cy="0"/>
            </a:xfrm>
            <a:prstGeom prst="line">
              <a:avLst/>
            </a:prstGeom>
            <a:noFill/>
            <a:ln w="6350">
              <a:solidFill>
                <a:srgbClr val="00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83" name="Oval 884"/>
            <p:cNvSpPr>
              <a:spLocks noChangeArrowheads="1"/>
            </p:cNvSpPr>
            <p:nvPr/>
          </p:nvSpPr>
          <p:spPr bwMode="auto">
            <a:xfrm rot="5400000">
              <a:off x="4108995" y="2062554"/>
              <a:ext cx="74612" cy="127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784" name="Line 882"/>
            <p:cNvSpPr>
              <a:spLocks noChangeShapeType="1"/>
            </p:cNvSpPr>
            <p:nvPr/>
          </p:nvSpPr>
          <p:spPr bwMode="auto">
            <a:xfrm>
              <a:off x="4169446" y="1834292"/>
              <a:ext cx="195918" cy="0"/>
            </a:xfrm>
            <a:prstGeom prst="line">
              <a:avLst/>
            </a:prstGeom>
            <a:noFill/>
            <a:ln w="6350">
              <a:solidFill>
                <a:srgbClr val="00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91" name="Line 881"/>
            <p:cNvSpPr>
              <a:spLocks noChangeShapeType="1"/>
            </p:cNvSpPr>
            <p:nvPr/>
          </p:nvSpPr>
          <p:spPr bwMode="auto">
            <a:xfrm flipH="1">
              <a:off x="4116662" y="1789233"/>
              <a:ext cx="0" cy="513124"/>
            </a:xfrm>
            <a:prstGeom prst="line">
              <a:avLst/>
            </a:prstGeom>
            <a:noFill/>
            <a:ln w="6350">
              <a:solidFill>
                <a:srgbClr val="00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288" name="그룹 382"/>
          <p:cNvGrpSpPr>
            <a:grpSpLocks noChangeAspect="1"/>
          </p:cNvGrpSpPr>
          <p:nvPr/>
        </p:nvGrpSpPr>
        <p:grpSpPr bwMode="auto">
          <a:xfrm>
            <a:off x="4266097" y="1707358"/>
            <a:ext cx="381000" cy="509587"/>
            <a:chOff x="10744200" y="866775"/>
            <a:chExt cx="377825" cy="504825"/>
          </a:xfrm>
        </p:grpSpPr>
        <p:sp>
          <p:nvSpPr>
            <p:cNvPr id="289" name="AutoShape 313"/>
            <p:cNvSpPr>
              <a:spLocks noChangeAspect="1" noChangeArrowheads="1" noTextEdit="1"/>
            </p:cNvSpPr>
            <p:nvPr/>
          </p:nvSpPr>
          <p:spPr bwMode="auto">
            <a:xfrm>
              <a:off x="10744200" y="866775"/>
              <a:ext cx="3778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90" name="Freeform 315"/>
            <p:cNvSpPr>
              <a:spLocks/>
            </p:cNvSpPr>
            <p:nvPr/>
          </p:nvSpPr>
          <p:spPr bwMode="auto">
            <a:xfrm>
              <a:off x="10750550" y="1076325"/>
              <a:ext cx="323850" cy="295275"/>
            </a:xfrm>
            <a:custGeom>
              <a:avLst/>
              <a:gdLst>
                <a:gd name="T0" fmla="*/ 0 w 204"/>
                <a:gd name="T1" fmla="*/ 0 h 186"/>
                <a:gd name="T2" fmla="*/ 0 w 204"/>
                <a:gd name="T3" fmla="*/ 2147483647 h 186"/>
                <a:gd name="T4" fmla="*/ 2147483647 w 204"/>
                <a:gd name="T5" fmla="*/ 2147483647 h 186"/>
                <a:gd name="T6" fmla="*/ 2147483647 w 204"/>
                <a:gd name="T7" fmla="*/ 0 h 186"/>
                <a:gd name="T8" fmla="*/ 0 w 204"/>
                <a:gd name="T9" fmla="*/ 0 h 186"/>
                <a:gd name="T10" fmla="*/ 0 w 204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86"/>
                <a:gd name="T20" fmla="*/ 204 w 204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86">
                  <a:moveTo>
                    <a:pt x="0" y="0"/>
                  </a:moveTo>
                  <a:lnTo>
                    <a:pt x="0" y="186"/>
                  </a:lnTo>
                  <a:lnTo>
                    <a:pt x="204" y="186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9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1" name="Freeform 316"/>
            <p:cNvSpPr>
              <a:spLocks/>
            </p:cNvSpPr>
            <p:nvPr/>
          </p:nvSpPr>
          <p:spPr bwMode="auto">
            <a:xfrm>
              <a:off x="10750550" y="1076325"/>
              <a:ext cx="323850" cy="295275"/>
            </a:xfrm>
            <a:custGeom>
              <a:avLst/>
              <a:gdLst>
                <a:gd name="T0" fmla="*/ 0 w 204"/>
                <a:gd name="T1" fmla="*/ 0 h 186"/>
                <a:gd name="T2" fmla="*/ 0 w 204"/>
                <a:gd name="T3" fmla="*/ 2147483647 h 186"/>
                <a:gd name="T4" fmla="*/ 2147483647 w 204"/>
                <a:gd name="T5" fmla="*/ 2147483647 h 186"/>
                <a:gd name="T6" fmla="*/ 2147483647 w 204"/>
                <a:gd name="T7" fmla="*/ 0 h 186"/>
                <a:gd name="T8" fmla="*/ 0 w 204"/>
                <a:gd name="T9" fmla="*/ 0 h 186"/>
                <a:gd name="T10" fmla="*/ 0 w 204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86"/>
                <a:gd name="T20" fmla="*/ 204 w 204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86">
                  <a:moveTo>
                    <a:pt x="0" y="0"/>
                  </a:moveTo>
                  <a:lnTo>
                    <a:pt x="0" y="186"/>
                  </a:lnTo>
                  <a:lnTo>
                    <a:pt x="204" y="186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">
              <a:solidFill>
                <a:srgbClr val="B7B7B7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2" name="Freeform 317"/>
            <p:cNvSpPr>
              <a:spLocks/>
            </p:cNvSpPr>
            <p:nvPr/>
          </p:nvSpPr>
          <p:spPr bwMode="auto">
            <a:xfrm>
              <a:off x="10750550" y="1041400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3" name="Freeform 318"/>
            <p:cNvSpPr>
              <a:spLocks/>
            </p:cNvSpPr>
            <p:nvPr/>
          </p:nvSpPr>
          <p:spPr bwMode="auto">
            <a:xfrm>
              <a:off x="10750550" y="1041400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 w="0" cap="sq">
              <a:solidFill>
                <a:srgbClr val="AEE2FA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4" name="Freeform 319"/>
            <p:cNvSpPr>
              <a:spLocks/>
            </p:cNvSpPr>
            <p:nvPr/>
          </p:nvSpPr>
          <p:spPr bwMode="auto">
            <a:xfrm>
              <a:off x="11074400" y="1041400"/>
              <a:ext cx="41275" cy="328613"/>
            </a:xfrm>
            <a:custGeom>
              <a:avLst/>
              <a:gdLst>
                <a:gd name="T0" fmla="*/ 0 w 26"/>
                <a:gd name="T1" fmla="*/ 2147483647 h 207"/>
                <a:gd name="T2" fmla="*/ 2147483647 w 26"/>
                <a:gd name="T3" fmla="*/ 0 h 207"/>
                <a:gd name="T4" fmla="*/ 2147483647 w 26"/>
                <a:gd name="T5" fmla="*/ 2147483647 h 207"/>
                <a:gd name="T6" fmla="*/ 0 w 26"/>
                <a:gd name="T7" fmla="*/ 2147483647 h 207"/>
                <a:gd name="T8" fmla="*/ 0 w 26"/>
                <a:gd name="T9" fmla="*/ 2147483647 h 207"/>
                <a:gd name="T10" fmla="*/ 0 w 26"/>
                <a:gd name="T11" fmla="*/ 2147483647 h 2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207"/>
                <a:gd name="T20" fmla="*/ 26 w 26"/>
                <a:gd name="T21" fmla="*/ 207 h 2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207">
                  <a:moveTo>
                    <a:pt x="0" y="22"/>
                  </a:moveTo>
                  <a:lnTo>
                    <a:pt x="26" y="0"/>
                  </a:lnTo>
                  <a:lnTo>
                    <a:pt x="26" y="184"/>
                  </a:lnTo>
                  <a:lnTo>
                    <a:pt x="0" y="207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55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5" name="Freeform 320"/>
            <p:cNvSpPr>
              <a:spLocks/>
            </p:cNvSpPr>
            <p:nvPr/>
          </p:nvSpPr>
          <p:spPr bwMode="auto">
            <a:xfrm>
              <a:off x="11074400" y="1041400"/>
              <a:ext cx="41275" cy="328613"/>
            </a:xfrm>
            <a:custGeom>
              <a:avLst/>
              <a:gdLst>
                <a:gd name="T0" fmla="*/ 0 w 26"/>
                <a:gd name="T1" fmla="*/ 2147483647 h 207"/>
                <a:gd name="T2" fmla="*/ 2147483647 w 26"/>
                <a:gd name="T3" fmla="*/ 0 h 207"/>
                <a:gd name="T4" fmla="*/ 2147483647 w 26"/>
                <a:gd name="T5" fmla="*/ 2147483647 h 207"/>
                <a:gd name="T6" fmla="*/ 0 w 26"/>
                <a:gd name="T7" fmla="*/ 2147483647 h 207"/>
                <a:gd name="T8" fmla="*/ 0 w 26"/>
                <a:gd name="T9" fmla="*/ 2147483647 h 207"/>
                <a:gd name="T10" fmla="*/ 0 w 26"/>
                <a:gd name="T11" fmla="*/ 2147483647 h 2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207"/>
                <a:gd name="T20" fmla="*/ 26 w 26"/>
                <a:gd name="T21" fmla="*/ 207 h 2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207">
                  <a:moveTo>
                    <a:pt x="0" y="22"/>
                  </a:moveTo>
                  <a:lnTo>
                    <a:pt x="26" y="0"/>
                  </a:lnTo>
                  <a:lnTo>
                    <a:pt x="26" y="184"/>
                  </a:lnTo>
                  <a:lnTo>
                    <a:pt x="0" y="207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A9A8A8"/>
            </a:solidFill>
            <a:ln w="4">
              <a:solidFill>
                <a:srgbClr val="B7B7B7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6" name="Freeform 321"/>
            <p:cNvSpPr>
              <a:spLocks/>
            </p:cNvSpPr>
            <p:nvPr/>
          </p:nvSpPr>
          <p:spPr bwMode="auto">
            <a:xfrm>
              <a:off x="10763250" y="1198563"/>
              <a:ext cx="112713" cy="46038"/>
            </a:xfrm>
            <a:custGeom>
              <a:avLst/>
              <a:gdLst>
                <a:gd name="T0" fmla="*/ 2147483647 w 71"/>
                <a:gd name="T1" fmla="*/ 2147483647 h 29"/>
                <a:gd name="T2" fmla="*/ 2147483647 w 71"/>
                <a:gd name="T3" fmla="*/ 2147483647 h 29"/>
                <a:gd name="T4" fmla="*/ 2147483647 w 71"/>
                <a:gd name="T5" fmla="*/ 0 h 29"/>
                <a:gd name="T6" fmla="*/ 0 w 71"/>
                <a:gd name="T7" fmla="*/ 2147483647 h 29"/>
                <a:gd name="T8" fmla="*/ 2147483647 w 71"/>
                <a:gd name="T9" fmla="*/ 2147483647 h 29"/>
                <a:gd name="T10" fmla="*/ 2147483647 w 71"/>
                <a:gd name="T11" fmla="*/ 2147483647 h 29"/>
                <a:gd name="T12" fmla="*/ 2147483647 w 71"/>
                <a:gd name="T13" fmla="*/ 2147483647 h 29"/>
                <a:gd name="T14" fmla="*/ 2147483647 w 71"/>
                <a:gd name="T15" fmla="*/ 2147483647 h 29"/>
                <a:gd name="T16" fmla="*/ 2147483647 w 71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29"/>
                <a:gd name="T29" fmla="*/ 71 w 71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29">
                  <a:moveTo>
                    <a:pt x="71" y="8"/>
                  </a:moveTo>
                  <a:lnTo>
                    <a:pt x="18" y="8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18" y="29"/>
                  </a:lnTo>
                  <a:lnTo>
                    <a:pt x="18" y="22"/>
                  </a:lnTo>
                  <a:lnTo>
                    <a:pt x="71" y="22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7" name="Freeform 322"/>
            <p:cNvSpPr>
              <a:spLocks/>
            </p:cNvSpPr>
            <p:nvPr/>
          </p:nvSpPr>
          <p:spPr bwMode="auto">
            <a:xfrm>
              <a:off x="10763250" y="1198563"/>
              <a:ext cx="112713" cy="46038"/>
            </a:xfrm>
            <a:custGeom>
              <a:avLst/>
              <a:gdLst>
                <a:gd name="T0" fmla="*/ 2147483647 w 71"/>
                <a:gd name="T1" fmla="*/ 2147483647 h 29"/>
                <a:gd name="T2" fmla="*/ 2147483647 w 71"/>
                <a:gd name="T3" fmla="*/ 2147483647 h 29"/>
                <a:gd name="T4" fmla="*/ 2147483647 w 71"/>
                <a:gd name="T5" fmla="*/ 0 h 29"/>
                <a:gd name="T6" fmla="*/ 0 w 71"/>
                <a:gd name="T7" fmla="*/ 2147483647 h 29"/>
                <a:gd name="T8" fmla="*/ 2147483647 w 71"/>
                <a:gd name="T9" fmla="*/ 2147483647 h 29"/>
                <a:gd name="T10" fmla="*/ 2147483647 w 71"/>
                <a:gd name="T11" fmla="*/ 2147483647 h 29"/>
                <a:gd name="T12" fmla="*/ 2147483647 w 71"/>
                <a:gd name="T13" fmla="*/ 2147483647 h 29"/>
                <a:gd name="T14" fmla="*/ 2147483647 w 71"/>
                <a:gd name="T15" fmla="*/ 2147483647 h 29"/>
                <a:gd name="T16" fmla="*/ 2147483647 w 71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29"/>
                <a:gd name="T29" fmla="*/ 71 w 71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29">
                  <a:moveTo>
                    <a:pt x="71" y="8"/>
                  </a:moveTo>
                  <a:lnTo>
                    <a:pt x="18" y="8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18" y="29"/>
                  </a:lnTo>
                  <a:lnTo>
                    <a:pt x="18" y="22"/>
                  </a:lnTo>
                  <a:lnTo>
                    <a:pt x="71" y="22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8" name="Freeform 323"/>
            <p:cNvSpPr>
              <a:spLocks/>
            </p:cNvSpPr>
            <p:nvPr/>
          </p:nvSpPr>
          <p:spPr bwMode="auto">
            <a:xfrm>
              <a:off x="10804525" y="1128713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0 w 56"/>
                <a:gd name="T7" fmla="*/ 0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56" y="40"/>
                  </a:moveTo>
                  <a:lnTo>
                    <a:pt x="18" y="5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7" y="16"/>
                  </a:lnTo>
                  <a:lnTo>
                    <a:pt x="45" y="52"/>
                  </a:lnTo>
                  <a:lnTo>
                    <a:pt x="56" y="4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9" name="Freeform 324"/>
            <p:cNvSpPr>
              <a:spLocks/>
            </p:cNvSpPr>
            <p:nvPr/>
          </p:nvSpPr>
          <p:spPr bwMode="auto">
            <a:xfrm>
              <a:off x="10804525" y="1128713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0 w 56"/>
                <a:gd name="T7" fmla="*/ 0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56" y="40"/>
                  </a:moveTo>
                  <a:lnTo>
                    <a:pt x="18" y="5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7" y="16"/>
                  </a:lnTo>
                  <a:lnTo>
                    <a:pt x="45" y="52"/>
                  </a:lnTo>
                  <a:lnTo>
                    <a:pt x="56" y="4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0" name="Freeform 325"/>
            <p:cNvSpPr>
              <a:spLocks/>
            </p:cNvSpPr>
            <p:nvPr/>
          </p:nvSpPr>
          <p:spPr bwMode="auto">
            <a:xfrm>
              <a:off x="10882313" y="1090613"/>
              <a:ext cx="50800" cy="101600"/>
            </a:xfrm>
            <a:custGeom>
              <a:avLst/>
              <a:gdLst>
                <a:gd name="T0" fmla="*/ 2147483647 w 32"/>
                <a:gd name="T1" fmla="*/ 2147483647 h 64"/>
                <a:gd name="T2" fmla="*/ 2147483647 w 32"/>
                <a:gd name="T3" fmla="*/ 2147483647 h 64"/>
                <a:gd name="T4" fmla="*/ 2147483647 w 32"/>
                <a:gd name="T5" fmla="*/ 2147483647 h 64"/>
                <a:gd name="T6" fmla="*/ 2147483647 w 32"/>
                <a:gd name="T7" fmla="*/ 0 h 64"/>
                <a:gd name="T8" fmla="*/ 0 w 32"/>
                <a:gd name="T9" fmla="*/ 2147483647 h 64"/>
                <a:gd name="T10" fmla="*/ 2147483647 w 32"/>
                <a:gd name="T11" fmla="*/ 2147483647 h 64"/>
                <a:gd name="T12" fmla="*/ 2147483647 w 32"/>
                <a:gd name="T13" fmla="*/ 2147483647 h 64"/>
                <a:gd name="T14" fmla="*/ 2147483647 w 32"/>
                <a:gd name="T15" fmla="*/ 2147483647 h 64"/>
                <a:gd name="T16" fmla="*/ 2147483647 w 32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4"/>
                <a:gd name="T29" fmla="*/ 32 w 3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4">
                  <a:moveTo>
                    <a:pt x="25" y="64"/>
                  </a:moveTo>
                  <a:lnTo>
                    <a:pt x="25" y="14"/>
                  </a:lnTo>
                  <a:lnTo>
                    <a:pt x="32" y="14"/>
                  </a:lnTo>
                  <a:lnTo>
                    <a:pt x="17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7" y="64"/>
                  </a:lnTo>
                  <a:lnTo>
                    <a:pt x="25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1" name="Freeform 326"/>
            <p:cNvSpPr>
              <a:spLocks/>
            </p:cNvSpPr>
            <p:nvPr/>
          </p:nvSpPr>
          <p:spPr bwMode="auto">
            <a:xfrm>
              <a:off x="10882313" y="1090613"/>
              <a:ext cx="50800" cy="101600"/>
            </a:xfrm>
            <a:custGeom>
              <a:avLst/>
              <a:gdLst>
                <a:gd name="T0" fmla="*/ 2147483647 w 32"/>
                <a:gd name="T1" fmla="*/ 2147483647 h 64"/>
                <a:gd name="T2" fmla="*/ 2147483647 w 32"/>
                <a:gd name="T3" fmla="*/ 2147483647 h 64"/>
                <a:gd name="T4" fmla="*/ 2147483647 w 32"/>
                <a:gd name="T5" fmla="*/ 2147483647 h 64"/>
                <a:gd name="T6" fmla="*/ 2147483647 w 32"/>
                <a:gd name="T7" fmla="*/ 0 h 64"/>
                <a:gd name="T8" fmla="*/ 0 w 32"/>
                <a:gd name="T9" fmla="*/ 2147483647 h 64"/>
                <a:gd name="T10" fmla="*/ 2147483647 w 32"/>
                <a:gd name="T11" fmla="*/ 2147483647 h 64"/>
                <a:gd name="T12" fmla="*/ 2147483647 w 32"/>
                <a:gd name="T13" fmla="*/ 2147483647 h 64"/>
                <a:gd name="T14" fmla="*/ 2147483647 w 32"/>
                <a:gd name="T15" fmla="*/ 2147483647 h 64"/>
                <a:gd name="T16" fmla="*/ 2147483647 w 32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4"/>
                <a:gd name="T29" fmla="*/ 32 w 3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4">
                  <a:moveTo>
                    <a:pt x="25" y="64"/>
                  </a:moveTo>
                  <a:lnTo>
                    <a:pt x="25" y="14"/>
                  </a:lnTo>
                  <a:lnTo>
                    <a:pt x="32" y="14"/>
                  </a:lnTo>
                  <a:lnTo>
                    <a:pt x="17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7" y="64"/>
                  </a:lnTo>
                  <a:lnTo>
                    <a:pt x="25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2" name="Freeform 327"/>
            <p:cNvSpPr>
              <a:spLocks/>
            </p:cNvSpPr>
            <p:nvPr/>
          </p:nvSpPr>
          <p:spPr bwMode="auto">
            <a:xfrm>
              <a:off x="10922000" y="1128713"/>
              <a:ext cx="87313" cy="82550"/>
            </a:xfrm>
            <a:custGeom>
              <a:avLst/>
              <a:gdLst>
                <a:gd name="T0" fmla="*/ 2147483647 w 55"/>
                <a:gd name="T1" fmla="*/ 2147483647 h 52"/>
                <a:gd name="T2" fmla="*/ 2147483647 w 55"/>
                <a:gd name="T3" fmla="*/ 2147483647 h 52"/>
                <a:gd name="T4" fmla="*/ 2147483647 w 55"/>
                <a:gd name="T5" fmla="*/ 2147483647 h 52"/>
                <a:gd name="T6" fmla="*/ 2147483647 w 55"/>
                <a:gd name="T7" fmla="*/ 0 h 52"/>
                <a:gd name="T8" fmla="*/ 2147483647 w 55"/>
                <a:gd name="T9" fmla="*/ 0 h 52"/>
                <a:gd name="T10" fmla="*/ 2147483647 w 55"/>
                <a:gd name="T11" fmla="*/ 2147483647 h 52"/>
                <a:gd name="T12" fmla="*/ 0 w 55"/>
                <a:gd name="T13" fmla="*/ 2147483647 h 52"/>
                <a:gd name="T14" fmla="*/ 2147483647 w 55"/>
                <a:gd name="T15" fmla="*/ 2147483647 h 52"/>
                <a:gd name="T16" fmla="*/ 2147483647 w 55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2"/>
                <a:gd name="T29" fmla="*/ 55 w 55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2">
                  <a:moveTo>
                    <a:pt x="11" y="52"/>
                  </a:moveTo>
                  <a:lnTo>
                    <a:pt x="50" y="16"/>
                  </a:lnTo>
                  <a:lnTo>
                    <a:pt x="55" y="21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39" y="5"/>
                  </a:lnTo>
                  <a:lnTo>
                    <a:pt x="0" y="40"/>
                  </a:lnTo>
                  <a:lnTo>
                    <a:pt x="11" y="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3" name="Freeform 328"/>
            <p:cNvSpPr>
              <a:spLocks/>
            </p:cNvSpPr>
            <p:nvPr/>
          </p:nvSpPr>
          <p:spPr bwMode="auto">
            <a:xfrm>
              <a:off x="10922000" y="1128713"/>
              <a:ext cx="87313" cy="82550"/>
            </a:xfrm>
            <a:custGeom>
              <a:avLst/>
              <a:gdLst>
                <a:gd name="T0" fmla="*/ 2147483647 w 55"/>
                <a:gd name="T1" fmla="*/ 2147483647 h 52"/>
                <a:gd name="T2" fmla="*/ 2147483647 w 55"/>
                <a:gd name="T3" fmla="*/ 2147483647 h 52"/>
                <a:gd name="T4" fmla="*/ 2147483647 w 55"/>
                <a:gd name="T5" fmla="*/ 2147483647 h 52"/>
                <a:gd name="T6" fmla="*/ 2147483647 w 55"/>
                <a:gd name="T7" fmla="*/ 0 h 52"/>
                <a:gd name="T8" fmla="*/ 2147483647 w 55"/>
                <a:gd name="T9" fmla="*/ 0 h 52"/>
                <a:gd name="T10" fmla="*/ 2147483647 w 55"/>
                <a:gd name="T11" fmla="*/ 2147483647 h 52"/>
                <a:gd name="T12" fmla="*/ 0 w 55"/>
                <a:gd name="T13" fmla="*/ 2147483647 h 52"/>
                <a:gd name="T14" fmla="*/ 2147483647 w 55"/>
                <a:gd name="T15" fmla="*/ 2147483647 h 52"/>
                <a:gd name="T16" fmla="*/ 2147483647 w 55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2"/>
                <a:gd name="T29" fmla="*/ 55 w 55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2">
                  <a:moveTo>
                    <a:pt x="11" y="52"/>
                  </a:moveTo>
                  <a:lnTo>
                    <a:pt x="50" y="16"/>
                  </a:lnTo>
                  <a:lnTo>
                    <a:pt x="55" y="21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39" y="5"/>
                  </a:lnTo>
                  <a:lnTo>
                    <a:pt x="0" y="40"/>
                  </a:lnTo>
                  <a:lnTo>
                    <a:pt x="11" y="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4" name="Freeform 329"/>
            <p:cNvSpPr>
              <a:spLocks/>
            </p:cNvSpPr>
            <p:nvPr/>
          </p:nvSpPr>
          <p:spPr bwMode="auto">
            <a:xfrm>
              <a:off x="10939463" y="1198563"/>
              <a:ext cx="111125" cy="46038"/>
            </a:xfrm>
            <a:custGeom>
              <a:avLst/>
              <a:gdLst>
                <a:gd name="T0" fmla="*/ 0 w 70"/>
                <a:gd name="T1" fmla="*/ 2147483647 h 29"/>
                <a:gd name="T2" fmla="*/ 2147483647 w 70"/>
                <a:gd name="T3" fmla="*/ 2147483647 h 29"/>
                <a:gd name="T4" fmla="*/ 2147483647 w 70"/>
                <a:gd name="T5" fmla="*/ 2147483647 h 29"/>
                <a:gd name="T6" fmla="*/ 2147483647 w 70"/>
                <a:gd name="T7" fmla="*/ 2147483647 h 29"/>
                <a:gd name="T8" fmla="*/ 2147483647 w 70"/>
                <a:gd name="T9" fmla="*/ 0 h 29"/>
                <a:gd name="T10" fmla="*/ 2147483647 w 70"/>
                <a:gd name="T11" fmla="*/ 2147483647 h 29"/>
                <a:gd name="T12" fmla="*/ 0 w 70"/>
                <a:gd name="T13" fmla="*/ 2147483647 h 29"/>
                <a:gd name="T14" fmla="*/ 0 w 70"/>
                <a:gd name="T15" fmla="*/ 2147483647 h 29"/>
                <a:gd name="T16" fmla="*/ 0 w 70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0"/>
                <a:gd name="T28" fmla="*/ 0 h 29"/>
                <a:gd name="T29" fmla="*/ 70 w 70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0" h="29">
                  <a:moveTo>
                    <a:pt x="0" y="22"/>
                  </a:moveTo>
                  <a:lnTo>
                    <a:pt x="55" y="22"/>
                  </a:lnTo>
                  <a:lnTo>
                    <a:pt x="55" y="29"/>
                  </a:lnTo>
                  <a:lnTo>
                    <a:pt x="70" y="14"/>
                  </a:lnTo>
                  <a:lnTo>
                    <a:pt x="55" y="0"/>
                  </a:lnTo>
                  <a:lnTo>
                    <a:pt x="55" y="8"/>
                  </a:lnTo>
                  <a:lnTo>
                    <a:pt x="0" y="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5" name="Freeform 330"/>
            <p:cNvSpPr>
              <a:spLocks/>
            </p:cNvSpPr>
            <p:nvPr/>
          </p:nvSpPr>
          <p:spPr bwMode="auto">
            <a:xfrm>
              <a:off x="10939463" y="1198563"/>
              <a:ext cx="111125" cy="46038"/>
            </a:xfrm>
            <a:custGeom>
              <a:avLst/>
              <a:gdLst>
                <a:gd name="T0" fmla="*/ 0 w 70"/>
                <a:gd name="T1" fmla="*/ 2147483647 h 29"/>
                <a:gd name="T2" fmla="*/ 2147483647 w 70"/>
                <a:gd name="T3" fmla="*/ 2147483647 h 29"/>
                <a:gd name="T4" fmla="*/ 2147483647 w 70"/>
                <a:gd name="T5" fmla="*/ 2147483647 h 29"/>
                <a:gd name="T6" fmla="*/ 2147483647 w 70"/>
                <a:gd name="T7" fmla="*/ 2147483647 h 29"/>
                <a:gd name="T8" fmla="*/ 2147483647 w 70"/>
                <a:gd name="T9" fmla="*/ 0 h 29"/>
                <a:gd name="T10" fmla="*/ 2147483647 w 70"/>
                <a:gd name="T11" fmla="*/ 2147483647 h 29"/>
                <a:gd name="T12" fmla="*/ 0 w 70"/>
                <a:gd name="T13" fmla="*/ 2147483647 h 29"/>
                <a:gd name="T14" fmla="*/ 0 w 70"/>
                <a:gd name="T15" fmla="*/ 2147483647 h 29"/>
                <a:gd name="T16" fmla="*/ 0 w 70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0"/>
                <a:gd name="T28" fmla="*/ 0 h 29"/>
                <a:gd name="T29" fmla="*/ 70 w 70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0" h="29">
                  <a:moveTo>
                    <a:pt x="0" y="22"/>
                  </a:moveTo>
                  <a:lnTo>
                    <a:pt x="55" y="22"/>
                  </a:lnTo>
                  <a:lnTo>
                    <a:pt x="55" y="29"/>
                  </a:lnTo>
                  <a:lnTo>
                    <a:pt x="70" y="14"/>
                  </a:lnTo>
                  <a:lnTo>
                    <a:pt x="55" y="0"/>
                  </a:lnTo>
                  <a:lnTo>
                    <a:pt x="55" y="8"/>
                  </a:lnTo>
                  <a:lnTo>
                    <a:pt x="0" y="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6" name="Freeform 331"/>
            <p:cNvSpPr>
              <a:spLocks/>
            </p:cNvSpPr>
            <p:nvPr/>
          </p:nvSpPr>
          <p:spPr bwMode="auto">
            <a:xfrm>
              <a:off x="10922000" y="1233488"/>
              <a:ext cx="87313" cy="80963"/>
            </a:xfrm>
            <a:custGeom>
              <a:avLst/>
              <a:gdLst>
                <a:gd name="T0" fmla="*/ 0 w 55"/>
                <a:gd name="T1" fmla="*/ 2147483647 h 51"/>
                <a:gd name="T2" fmla="*/ 2147483647 w 55"/>
                <a:gd name="T3" fmla="*/ 2147483647 h 51"/>
                <a:gd name="T4" fmla="*/ 2147483647 w 55"/>
                <a:gd name="T5" fmla="*/ 2147483647 h 51"/>
                <a:gd name="T6" fmla="*/ 2147483647 w 55"/>
                <a:gd name="T7" fmla="*/ 2147483647 h 51"/>
                <a:gd name="T8" fmla="*/ 2147483647 w 55"/>
                <a:gd name="T9" fmla="*/ 2147483647 h 51"/>
                <a:gd name="T10" fmla="*/ 2147483647 w 55"/>
                <a:gd name="T11" fmla="*/ 2147483647 h 51"/>
                <a:gd name="T12" fmla="*/ 2147483647 w 55"/>
                <a:gd name="T13" fmla="*/ 0 h 51"/>
                <a:gd name="T14" fmla="*/ 0 w 55"/>
                <a:gd name="T15" fmla="*/ 2147483647 h 51"/>
                <a:gd name="T16" fmla="*/ 0 w 55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1"/>
                <a:gd name="T29" fmla="*/ 55 w 55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1">
                  <a:moveTo>
                    <a:pt x="0" y="10"/>
                  </a:moveTo>
                  <a:lnTo>
                    <a:pt x="39" y="46"/>
                  </a:lnTo>
                  <a:lnTo>
                    <a:pt x="33" y="51"/>
                  </a:lnTo>
                  <a:lnTo>
                    <a:pt x="55" y="50"/>
                  </a:lnTo>
                  <a:lnTo>
                    <a:pt x="55" y="31"/>
                  </a:lnTo>
                  <a:lnTo>
                    <a:pt x="50" y="36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7" name="Freeform 332"/>
            <p:cNvSpPr>
              <a:spLocks/>
            </p:cNvSpPr>
            <p:nvPr/>
          </p:nvSpPr>
          <p:spPr bwMode="auto">
            <a:xfrm>
              <a:off x="10922000" y="1233488"/>
              <a:ext cx="87313" cy="80963"/>
            </a:xfrm>
            <a:custGeom>
              <a:avLst/>
              <a:gdLst>
                <a:gd name="T0" fmla="*/ 0 w 55"/>
                <a:gd name="T1" fmla="*/ 2147483647 h 51"/>
                <a:gd name="T2" fmla="*/ 2147483647 w 55"/>
                <a:gd name="T3" fmla="*/ 2147483647 h 51"/>
                <a:gd name="T4" fmla="*/ 2147483647 w 55"/>
                <a:gd name="T5" fmla="*/ 2147483647 h 51"/>
                <a:gd name="T6" fmla="*/ 2147483647 w 55"/>
                <a:gd name="T7" fmla="*/ 2147483647 h 51"/>
                <a:gd name="T8" fmla="*/ 2147483647 w 55"/>
                <a:gd name="T9" fmla="*/ 2147483647 h 51"/>
                <a:gd name="T10" fmla="*/ 2147483647 w 55"/>
                <a:gd name="T11" fmla="*/ 2147483647 h 51"/>
                <a:gd name="T12" fmla="*/ 2147483647 w 55"/>
                <a:gd name="T13" fmla="*/ 0 h 51"/>
                <a:gd name="T14" fmla="*/ 0 w 55"/>
                <a:gd name="T15" fmla="*/ 2147483647 h 51"/>
                <a:gd name="T16" fmla="*/ 0 w 55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1"/>
                <a:gd name="T29" fmla="*/ 55 w 55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1">
                  <a:moveTo>
                    <a:pt x="0" y="10"/>
                  </a:moveTo>
                  <a:lnTo>
                    <a:pt x="39" y="46"/>
                  </a:lnTo>
                  <a:lnTo>
                    <a:pt x="33" y="51"/>
                  </a:lnTo>
                  <a:lnTo>
                    <a:pt x="55" y="50"/>
                  </a:lnTo>
                  <a:lnTo>
                    <a:pt x="55" y="31"/>
                  </a:lnTo>
                  <a:lnTo>
                    <a:pt x="50" y="36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8" name="Freeform 333"/>
            <p:cNvSpPr>
              <a:spLocks/>
            </p:cNvSpPr>
            <p:nvPr/>
          </p:nvSpPr>
          <p:spPr bwMode="auto">
            <a:xfrm>
              <a:off x="10882313" y="1249363"/>
              <a:ext cx="50800" cy="103188"/>
            </a:xfrm>
            <a:custGeom>
              <a:avLst/>
              <a:gdLst>
                <a:gd name="T0" fmla="*/ 2147483647 w 32"/>
                <a:gd name="T1" fmla="*/ 0 h 65"/>
                <a:gd name="T2" fmla="*/ 2147483647 w 32"/>
                <a:gd name="T3" fmla="*/ 2147483647 h 65"/>
                <a:gd name="T4" fmla="*/ 0 w 32"/>
                <a:gd name="T5" fmla="*/ 2147483647 h 65"/>
                <a:gd name="T6" fmla="*/ 2147483647 w 32"/>
                <a:gd name="T7" fmla="*/ 2147483647 h 65"/>
                <a:gd name="T8" fmla="*/ 2147483647 w 32"/>
                <a:gd name="T9" fmla="*/ 2147483647 h 65"/>
                <a:gd name="T10" fmla="*/ 2147483647 w 32"/>
                <a:gd name="T11" fmla="*/ 2147483647 h 65"/>
                <a:gd name="T12" fmla="*/ 2147483647 w 32"/>
                <a:gd name="T13" fmla="*/ 0 h 65"/>
                <a:gd name="T14" fmla="*/ 2147483647 w 32"/>
                <a:gd name="T15" fmla="*/ 0 h 65"/>
                <a:gd name="T16" fmla="*/ 2147483647 w 32"/>
                <a:gd name="T17" fmla="*/ 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5"/>
                <a:gd name="T29" fmla="*/ 32 w 32"/>
                <a:gd name="T30" fmla="*/ 65 h 6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5">
                  <a:moveTo>
                    <a:pt x="7" y="0"/>
                  </a:moveTo>
                  <a:lnTo>
                    <a:pt x="7" y="51"/>
                  </a:lnTo>
                  <a:lnTo>
                    <a:pt x="0" y="51"/>
                  </a:lnTo>
                  <a:lnTo>
                    <a:pt x="17" y="65"/>
                  </a:lnTo>
                  <a:lnTo>
                    <a:pt x="32" y="51"/>
                  </a:lnTo>
                  <a:lnTo>
                    <a:pt x="25" y="51"/>
                  </a:lnTo>
                  <a:lnTo>
                    <a:pt x="2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9" name="Freeform 334"/>
            <p:cNvSpPr>
              <a:spLocks/>
            </p:cNvSpPr>
            <p:nvPr/>
          </p:nvSpPr>
          <p:spPr bwMode="auto">
            <a:xfrm>
              <a:off x="10882313" y="1249363"/>
              <a:ext cx="50800" cy="103188"/>
            </a:xfrm>
            <a:custGeom>
              <a:avLst/>
              <a:gdLst>
                <a:gd name="T0" fmla="*/ 2147483647 w 32"/>
                <a:gd name="T1" fmla="*/ 0 h 65"/>
                <a:gd name="T2" fmla="*/ 2147483647 w 32"/>
                <a:gd name="T3" fmla="*/ 2147483647 h 65"/>
                <a:gd name="T4" fmla="*/ 0 w 32"/>
                <a:gd name="T5" fmla="*/ 2147483647 h 65"/>
                <a:gd name="T6" fmla="*/ 2147483647 w 32"/>
                <a:gd name="T7" fmla="*/ 2147483647 h 65"/>
                <a:gd name="T8" fmla="*/ 2147483647 w 32"/>
                <a:gd name="T9" fmla="*/ 2147483647 h 65"/>
                <a:gd name="T10" fmla="*/ 2147483647 w 32"/>
                <a:gd name="T11" fmla="*/ 2147483647 h 65"/>
                <a:gd name="T12" fmla="*/ 2147483647 w 32"/>
                <a:gd name="T13" fmla="*/ 0 h 65"/>
                <a:gd name="T14" fmla="*/ 2147483647 w 32"/>
                <a:gd name="T15" fmla="*/ 0 h 65"/>
                <a:gd name="T16" fmla="*/ 2147483647 w 32"/>
                <a:gd name="T17" fmla="*/ 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5"/>
                <a:gd name="T29" fmla="*/ 32 w 32"/>
                <a:gd name="T30" fmla="*/ 65 h 6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5">
                  <a:moveTo>
                    <a:pt x="7" y="0"/>
                  </a:moveTo>
                  <a:lnTo>
                    <a:pt x="7" y="51"/>
                  </a:lnTo>
                  <a:lnTo>
                    <a:pt x="0" y="51"/>
                  </a:lnTo>
                  <a:lnTo>
                    <a:pt x="17" y="65"/>
                  </a:lnTo>
                  <a:lnTo>
                    <a:pt x="32" y="51"/>
                  </a:lnTo>
                  <a:lnTo>
                    <a:pt x="25" y="51"/>
                  </a:lnTo>
                  <a:lnTo>
                    <a:pt x="2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0" name="Freeform 335"/>
            <p:cNvSpPr>
              <a:spLocks/>
            </p:cNvSpPr>
            <p:nvPr/>
          </p:nvSpPr>
          <p:spPr bwMode="auto">
            <a:xfrm>
              <a:off x="10804525" y="1233488"/>
              <a:ext cx="88900" cy="80963"/>
            </a:xfrm>
            <a:custGeom>
              <a:avLst/>
              <a:gdLst>
                <a:gd name="T0" fmla="*/ 2147483647 w 56"/>
                <a:gd name="T1" fmla="*/ 0 h 51"/>
                <a:gd name="T2" fmla="*/ 2147483647 w 56"/>
                <a:gd name="T3" fmla="*/ 2147483647 h 51"/>
                <a:gd name="T4" fmla="*/ 0 w 56"/>
                <a:gd name="T5" fmla="*/ 2147483647 h 51"/>
                <a:gd name="T6" fmla="*/ 0 w 56"/>
                <a:gd name="T7" fmla="*/ 2147483647 h 51"/>
                <a:gd name="T8" fmla="*/ 2147483647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0 h 51"/>
                <a:gd name="T16" fmla="*/ 2147483647 w 56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45" y="0"/>
                  </a:moveTo>
                  <a:lnTo>
                    <a:pt x="7" y="36"/>
                  </a:lnTo>
                  <a:lnTo>
                    <a:pt x="0" y="31"/>
                  </a:lnTo>
                  <a:lnTo>
                    <a:pt x="0" y="51"/>
                  </a:lnTo>
                  <a:lnTo>
                    <a:pt x="23" y="51"/>
                  </a:lnTo>
                  <a:lnTo>
                    <a:pt x="18" y="46"/>
                  </a:lnTo>
                  <a:lnTo>
                    <a:pt x="56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1" name="Freeform 336"/>
            <p:cNvSpPr>
              <a:spLocks/>
            </p:cNvSpPr>
            <p:nvPr/>
          </p:nvSpPr>
          <p:spPr bwMode="auto">
            <a:xfrm>
              <a:off x="10804525" y="1233488"/>
              <a:ext cx="88900" cy="80963"/>
            </a:xfrm>
            <a:custGeom>
              <a:avLst/>
              <a:gdLst>
                <a:gd name="T0" fmla="*/ 2147483647 w 56"/>
                <a:gd name="T1" fmla="*/ 0 h 51"/>
                <a:gd name="T2" fmla="*/ 2147483647 w 56"/>
                <a:gd name="T3" fmla="*/ 2147483647 h 51"/>
                <a:gd name="T4" fmla="*/ 0 w 56"/>
                <a:gd name="T5" fmla="*/ 2147483647 h 51"/>
                <a:gd name="T6" fmla="*/ 0 w 56"/>
                <a:gd name="T7" fmla="*/ 2147483647 h 51"/>
                <a:gd name="T8" fmla="*/ 2147483647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0 h 51"/>
                <a:gd name="T16" fmla="*/ 2147483647 w 56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45" y="0"/>
                  </a:moveTo>
                  <a:lnTo>
                    <a:pt x="7" y="36"/>
                  </a:lnTo>
                  <a:lnTo>
                    <a:pt x="0" y="31"/>
                  </a:lnTo>
                  <a:lnTo>
                    <a:pt x="0" y="51"/>
                  </a:lnTo>
                  <a:lnTo>
                    <a:pt x="23" y="51"/>
                  </a:lnTo>
                  <a:lnTo>
                    <a:pt x="18" y="46"/>
                  </a:lnTo>
                  <a:lnTo>
                    <a:pt x="56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2" name="Freeform 337"/>
            <p:cNvSpPr>
              <a:spLocks/>
            </p:cNvSpPr>
            <p:nvPr/>
          </p:nvSpPr>
          <p:spPr bwMode="auto">
            <a:xfrm>
              <a:off x="10768013" y="1200150"/>
              <a:ext cx="112713" cy="47625"/>
            </a:xfrm>
            <a:custGeom>
              <a:avLst/>
              <a:gdLst>
                <a:gd name="T0" fmla="*/ 2147483647 w 71"/>
                <a:gd name="T1" fmla="*/ 2147483647 h 30"/>
                <a:gd name="T2" fmla="*/ 2147483647 w 71"/>
                <a:gd name="T3" fmla="*/ 2147483647 h 30"/>
                <a:gd name="T4" fmla="*/ 2147483647 w 71"/>
                <a:gd name="T5" fmla="*/ 0 h 30"/>
                <a:gd name="T6" fmla="*/ 0 w 71"/>
                <a:gd name="T7" fmla="*/ 2147483647 h 30"/>
                <a:gd name="T8" fmla="*/ 2147483647 w 71"/>
                <a:gd name="T9" fmla="*/ 2147483647 h 30"/>
                <a:gd name="T10" fmla="*/ 2147483647 w 71"/>
                <a:gd name="T11" fmla="*/ 2147483647 h 30"/>
                <a:gd name="T12" fmla="*/ 2147483647 w 71"/>
                <a:gd name="T13" fmla="*/ 2147483647 h 30"/>
                <a:gd name="T14" fmla="*/ 2147483647 w 71"/>
                <a:gd name="T15" fmla="*/ 2147483647 h 30"/>
                <a:gd name="T16" fmla="*/ 2147483647 w 71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0"/>
                <a:gd name="T29" fmla="*/ 71 w 7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0">
                  <a:moveTo>
                    <a:pt x="71" y="8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16" y="30"/>
                  </a:lnTo>
                  <a:lnTo>
                    <a:pt x="16" y="23"/>
                  </a:lnTo>
                  <a:lnTo>
                    <a:pt x="71" y="23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3" name="Freeform 338"/>
            <p:cNvSpPr>
              <a:spLocks/>
            </p:cNvSpPr>
            <p:nvPr/>
          </p:nvSpPr>
          <p:spPr bwMode="auto">
            <a:xfrm>
              <a:off x="10768013" y="1200150"/>
              <a:ext cx="112713" cy="47625"/>
            </a:xfrm>
            <a:custGeom>
              <a:avLst/>
              <a:gdLst>
                <a:gd name="T0" fmla="*/ 2147483647 w 71"/>
                <a:gd name="T1" fmla="*/ 2147483647 h 30"/>
                <a:gd name="T2" fmla="*/ 2147483647 w 71"/>
                <a:gd name="T3" fmla="*/ 2147483647 h 30"/>
                <a:gd name="T4" fmla="*/ 2147483647 w 71"/>
                <a:gd name="T5" fmla="*/ 0 h 30"/>
                <a:gd name="T6" fmla="*/ 0 w 71"/>
                <a:gd name="T7" fmla="*/ 2147483647 h 30"/>
                <a:gd name="T8" fmla="*/ 2147483647 w 71"/>
                <a:gd name="T9" fmla="*/ 2147483647 h 30"/>
                <a:gd name="T10" fmla="*/ 2147483647 w 71"/>
                <a:gd name="T11" fmla="*/ 2147483647 h 30"/>
                <a:gd name="T12" fmla="*/ 2147483647 w 71"/>
                <a:gd name="T13" fmla="*/ 2147483647 h 30"/>
                <a:gd name="T14" fmla="*/ 2147483647 w 71"/>
                <a:gd name="T15" fmla="*/ 2147483647 h 30"/>
                <a:gd name="T16" fmla="*/ 2147483647 w 71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0"/>
                <a:gd name="T29" fmla="*/ 71 w 7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0">
                  <a:moveTo>
                    <a:pt x="71" y="8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16" y="30"/>
                  </a:lnTo>
                  <a:lnTo>
                    <a:pt x="16" y="23"/>
                  </a:lnTo>
                  <a:lnTo>
                    <a:pt x="71" y="23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4" name="Freeform 339"/>
            <p:cNvSpPr>
              <a:spLocks/>
            </p:cNvSpPr>
            <p:nvPr/>
          </p:nvSpPr>
          <p:spPr bwMode="auto">
            <a:xfrm>
              <a:off x="10809288" y="1131888"/>
              <a:ext cx="88900" cy="80963"/>
            </a:xfrm>
            <a:custGeom>
              <a:avLst/>
              <a:gdLst>
                <a:gd name="T0" fmla="*/ 2147483647 w 56"/>
                <a:gd name="T1" fmla="*/ 2147483647 h 51"/>
                <a:gd name="T2" fmla="*/ 2147483647 w 56"/>
                <a:gd name="T3" fmla="*/ 2147483647 h 51"/>
                <a:gd name="T4" fmla="*/ 2147483647 w 56"/>
                <a:gd name="T5" fmla="*/ 0 h 51"/>
                <a:gd name="T6" fmla="*/ 0 w 56"/>
                <a:gd name="T7" fmla="*/ 0 h 51"/>
                <a:gd name="T8" fmla="*/ 0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2147483647 h 51"/>
                <a:gd name="T16" fmla="*/ 2147483647 w 56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56" y="41"/>
                  </a:moveTo>
                  <a:lnTo>
                    <a:pt x="16" y="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15"/>
                  </a:lnTo>
                  <a:lnTo>
                    <a:pt x="45" y="51"/>
                  </a:lnTo>
                  <a:lnTo>
                    <a:pt x="56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5" name="Freeform 340"/>
            <p:cNvSpPr>
              <a:spLocks/>
            </p:cNvSpPr>
            <p:nvPr/>
          </p:nvSpPr>
          <p:spPr bwMode="auto">
            <a:xfrm>
              <a:off x="10809288" y="1131888"/>
              <a:ext cx="88900" cy="80963"/>
            </a:xfrm>
            <a:custGeom>
              <a:avLst/>
              <a:gdLst>
                <a:gd name="T0" fmla="*/ 2147483647 w 56"/>
                <a:gd name="T1" fmla="*/ 2147483647 h 51"/>
                <a:gd name="T2" fmla="*/ 2147483647 w 56"/>
                <a:gd name="T3" fmla="*/ 2147483647 h 51"/>
                <a:gd name="T4" fmla="*/ 2147483647 w 56"/>
                <a:gd name="T5" fmla="*/ 0 h 51"/>
                <a:gd name="T6" fmla="*/ 0 w 56"/>
                <a:gd name="T7" fmla="*/ 0 h 51"/>
                <a:gd name="T8" fmla="*/ 0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2147483647 h 51"/>
                <a:gd name="T16" fmla="*/ 2147483647 w 56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56" y="41"/>
                  </a:moveTo>
                  <a:lnTo>
                    <a:pt x="16" y="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15"/>
                  </a:lnTo>
                  <a:lnTo>
                    <a:pt x="45" y="51"/>
                  </a:lnTo>
                  <a:lnTo>
                    <a:pt x="56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6" name="Freeform 341"/>
            <p:cNvSpPr>
              <a:spLocks/>
            </p:cNvSpPr>
            <p:nvPr/>
          </p:nvSpPr>
          <p:spPr bwMode="auto">
            <a:xfrm>
              <a:off x="10885488" y="1092200"/>
              <a:ext cx="49213" cy="104775"/>
            </a:xfrm>
            <a:custGeom>
              <a:avLst/>
              <a:gdLst>
                <a:gd name="T0" fmla="*/ 2147483647 w 31"/>
                <a:gd name="T1" fmla="*/ 2147483647 h 66"/>
                <a:gd name="T2" fmla="*/ 2147483647 w 31"/>
                <a:gd name="T3" fmla="*/ 2147483647 h 66"/>
                <a:gd name="T4" fmla="*/ 2147483647 w 31"/>
                <a:gd name="T5" fmla="*/ 2147483647 h 66"/>
                <a:gd name="T6" fmla="*/ 2147483647 w 31"/>
                <a:gd name="T7" fmla="*/ 0 h 66"/>
                <a:gd name="T8" fmla="*/ 0 w 31"/>
                <a:gd name="T9" fmla="*/ 2147483647 h 66"/>
                <a:gd name="T10" fmla="*/ 2147483647 w 31"/>
                <a:gd name="T11" fmla="*/ 2147483647 h 66"/>
                <a:gd name="T12" fmla="*/ 2147483647 w 31"/>
                <a:gd name="T13" fmla="*/ 2147483647 h 66"/>
                <a:gd name="T14" fmla="*/ 2147483647 w 31"/>
                <a:gd name="T15" fmla="*/ 2147483647 h 66"/>
                <a:gd name="T16" fmla="*/ 2147483647 w 31"/>
                <a:gd name="T17" fmla="*/ 2147483647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6"/>
                <a:gd name="T29" fmla="*/ 31 w 31"/>
                <a:gd name="T30" fmla="*/ 66 h 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6">
                  <a:moveTo>
                    <a:pt x="24" y="66"/>
                  </a:moveTo>
                  <a:lnTo>
                    <a:pt x="24" y="14"/>
                  </a:lnTo>
                  <a:lnTo>
                    <a:pt x="31" y="14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8" y="66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7" name="Freeform 342"/>
            <p:cNvSpPr>
              <a:spLocks/>
            </p:cNvSpPr>
            <p:nvPr/>
          </p:nvSpPr>
          <p:spPr bwMode="auto">
            <a:xfrm>
              <a:off x="10885488" y="1092200"/>
              <a:ext cx="49213" cy="104775"/>
            </a:xfrm>
            <a:custGeom>
              <a:avLst/>
              <a:gdLst>
                <a:gd name="T0" fmla="*/ 2147483647 w 31"/>
                <a:gd name="T1" fmla="*/ 2147483647 h 66"/>
                <a:gd name="T2" fmla="*/ 2147483647 w 31"/>
                <a:gd name="T3" fmla="*/ 2147483647 h 66"/>
                <a:gd name="T4" fmla="*/ 2147483647 w 31"/>
                <a:gd name="T5" fmla="*/ 2147483647 h 66"/>
                <a:gd name="T6" fmla="*/ 2147483647 w 31"/>
                <a:gd name="T7" fmla="*/ 0 h 66"/>
                <a:gd name="T8" fmla="*/ 0 w 31"/>
                <a:gd name="T9" fmla="*/ 2147483647 h 66"/>
                <a:gd name="T10" fmla="*/ 2147483647 w 31"/>
                <a:gd name="T11" fmla="*/ 2147483647 h 66"/>
                <a:gd name="T12" fmla="*/ 2147483647 w 31"/>
                <a:gd name="T13" fmla="*/ 2147483647 h 66"/>
                <a:gd name="T14" fmla="*/ 2147483647 w 31"/>
                <a:gd name="T15" fmla="*/ 2147483647 h 66"/>
                <a:gd name="T16" fmla="*/ 2147483647 w 31"/>
                <a:gd name="T17" fmla="*/ 2147483647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6"/>
                <a:gd name="T29" fmla="*/ 31 w 31"/>
                <a:gd name="T30" fmla="*/ 66 h 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6">
                  <a:moveTo>
                    <a:pt x="24" y="66"/>
                  </a:moveTo>
                  <a:lnTo>
                    <a:pt x="24" y="14"/>
                  </a:lnTo>
                  <a:lnTo>
                    <a:pt x="31" y="14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8" y="66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8" name="Freeform 343"/>
            <p:cNvSpPr>
              <a:spLocks/>
            </p:cNvSpPr>
            <p:nvPr/>
          </p:nvSpPr>
          <p:spPr bwMode="auto">
            <a:xfrm>
              <a:off x="10923588" y="1131888"/>
              <a:ext cx="90488" cy="80963"/>
            </a:xfrm>
            <a:custGeom>
              <a:avLst/>
              <a:gdLst>
                <a:gd name="T0" fmla="*/ 2147483647 w 57"/>
                <a:gd name="T1" fmla="*/ 2147483647 h 51"/>
                <a:gd name="T2" fmla="*/ 2147483647 w 57"/>
                <a:gd name="T3" fmla="*/ 2147483647 h 51"/>
                <a:gd name="T4" fmla="*/ 2147483647 w 57"/>
                <a:gd name="T5" fmla="*/ 2147483647 h 51"/>
                <a:gd name="T6" fmla="*/ 2147483647 w 57"/>
                <a:gd name="T7" fmla="*/ 0 h 51"/>
                <a:gd name="T8" fmla="*/ 2147483647 w 57"/>
                <a:gd name="T9" fmla="*/ 0 h 51"/>
                <a:gd name="T10" fmla="*/ 2147483647 w 57"/>
                <a:gd name="T11" fmla="*/ 2147483647 h 51"/>
                <a:gd name="T12" fmla="*/ 0 w 57"/>
                <a:gd name="T13" fmla="*/ 2147483647 h 51"/>
                <a:gd name="T14" fmla="*/ 2147483647 w 57"/>
                <a:gd name="T15" fmla="*/ 2147483647 h 51"/>
                <a:gd name="T16" fmla="*/ 2147483647 w 57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1"/>
                <a:gd name="T29" fmla="*/ 57 w 57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1">
                  <a:moveTo>
                    <a:pt x="11" y="51"/>
                  </a:moveTo>
                  <a:lnTo>
                    <a:pt x="51" y="15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39" y="5"/>
                  </a:lnTo>
                  <a:lnTo>
                    <a:pt x="0" y="4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9" name="Freeform 344"/>
            <p:cNvSpPr>
              <a:spLocks/>
            </p:cNvSpPr>
            <p:nvPr/>
          </p:nvSpPr>
          <p:spPr bwMode="auto">
            <a:xfrm>
              <a:off x="10923588" y="1131888"/>
              <a:ext cx="90488" cy="80963"/>
            </a:xfrm>
            <a:custGeom>
              <a:avLst/>
              <a:gdLst>
                <a:gd name="T0" fmla="*/ 2147483647 w 57"/>
                <a:gd name="T1" fmla="*/ 2147483647 h 51"/>
                <a:gd name="T2" fmla="*/ 2147483647 w 57"/>
                <a:gd name="T3" fmla="*/ 2147483647 h 51"/>
                <a:gd name="T4" fmla="*/ 2147483647 w 57"/>
                <a:gd name="T5" fmla="*/ 2147483647 h 51"/>
                <a:gd name="T6" fmla="*/ 2147483647 w 57"/>
                <a:gd name="T7" fmla="*/ 0 h 51"/>
                <a:gd name="T8" fmla="*/ 2147483647 w 57"/>
                <a:gd name="T9" fmla="*/ 0 h 51"/>
                <a:gd name="T10" fmla="*/ 2147483647 w 57"/>
                <a:gd name="T11" fmla="*/ 2147483647 h 51"/>
                <a:gd name="T12" fmla="*/ 0 w 57"/>
                <a:gd name="T13" fmla="*/ 2147483647 h 51"/>
                <a:gd name="T14" fmla="*/ 2147483647 w 57"/>
                <a:gd name="T15" fmla="*/ 2147483647 h 51"/>
                <a:gd name="T16" fmla="*/ 2147483647 w 57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1"/>
                <a:gd name="T29" fmla="*/ 57 w 57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1">
                  <a:moveTo>
                    <a:pt x="11" y="51"/>
                  </a:moveTo>
                  <a:lnTo>
                    <a:pt x="51" y="15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39" y="5"/>
                  </a:lnTo>
                  <a:lnTo>
                    <a:pt x="0" y="4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0" name="Freeform 345"/>
            <p:cNvSpPr>
              <a:spLocks/>
            </p:cNvSpPr>
            <p:nvPr/>
          </p:nvSpPr>
          <p:spPr bwMode="auto">
            <a:xfrm>
              <a:off x="10941050" y="1200150"/>
              <a:ext cx="114300" cy="47625"/>
            </a:xfrm>
            <a:custGeom>
              <a:avLst/>
              <a:gdLst>
                <a:gd name="T0" fmla="*/ 0 w 72"/>
                <a:gd name="T1" fmla="*/ 2147483647 h 30"/>
                <a:gd name="T2" fmla="*/ 2147483647 w 72"/>
                <a:gd name="T3" fmla="*/ 2147483647 h 30"/>
                <a:gd name="T4" fmla="*/ 2147483647 w 72"/>
                <a:gd name="T5" fmla="*/ 2147483647 h 30"/>
                <a:gd name="T6" fmla="*/ 2147483647 w 72"/>
                <a:gd name="T7" fmla="*/ 2147483647 h 30"/>
                <a:gd name="T8" fmla="*/ 2147483647 w 72"/>
                <a:gd name="T9" fmla="*/ 0 h 30"/>
                <a:gd name="T10" fmla="*/ 2147483647 w 72"/>
                <a:gd name="T11" fmla="*/ 2147483647 h 30"/>
                <a:gd name="T12" fmla="*/ 0 w 72"/>
                <a:gd name="T13" fmla="*/ 2147483647 h 30"/>
                <a:gd name="T14" fmla="*/ 0 w 72"/>
                <a:gd name="T15" fmla="*/ 2147483647 h 30"/>
                <a:gd name="T16" fmla="*/ 0 w 72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30"/>
                <a:gd name="T29" fmla="*/ 72 w 7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30">
                  <a:moveTo>
                    <a:pt x="0" y="23"/>
                  </a:moveTo>
                  <a:lnTo>
                    <a:pt x="57" y="23"/>
                  </a:lnTo>
                  <a:lnTo>
                    <a:pt x="57" y="30"/>
                  </a:lnTo>
                  <a:lnTo>
                    <a:pt x="72" y="14"/>
                  </a:lnTo>
                  <a:lnTo>
                    <a:pt x="57" y="0"/>
                  </a:lnTo>
                  <a:lnTo>
                    <a:pt x="57" y="8"/>
                  </a:lnTo>
                  <a:lnTo>
                    <a:pt x="0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1" name="Freeform 346"/>
            <p:cNvSpPr>
              <a:spLocks/>
            </p:cNvSpPr>
            <p:nvPr/>
          </p:nvSpPr>
          <p:spPr bwMode="auto">
            <a:xfrm>
              <a:off x="10941050" y="1200150"/>
              <a:ext cx="114300" cy="47625"/>
            </a:xfrm>
            <a:custGeom>
              <a:avLst/>
              <a:gdLst>
                <a:gd name="T0" fmla="*/ 0 w 72"/>
                <a:gd name="T1" fmla="*/ 2147483647 h 30"/>
                <a:gd name="T2" fmla="*/ 2147483647 w 72"/>
                <a:gd name="T3" fmla="*/ 2147483647 h 30"/>
                <a:gd name="T4" fmla="*/ 2147483647 w 72"/>
                <a:gd name="T5" fmla="*/ 2147483647 h 30"/>
                <a:gd name="T6" fmla="*/ 2147483647 w 72"/>
                <a:gd name="T7" fmla="*/ 2147483647 h 30"/>
                <a:gd name="T8" fmla="*/ 2147483647 w 72"/>
                <a:gd name="T9" fmla="*/ 0 h 30"/>
                <a:gd name="T10" fmla="*/ 2147483647 w 72"/>
                <a:gd name="T11" fmla="*/ 2147483647 h 30"/>
                <a:gd name="T12" fmla="*/ 0 w 72"/>
                <a:gd name="T13" fmla="*/ 2147483647 h 30"/>
                <a:gd name="T14" fmla="*/ 0 w 72"/>
                <a:gd name="T15" fmla="*/ 2147483647 h 30"/>
                <a:gd name="T16" fmla="*/ 0 w 72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30"/>
                <a:gd name="T29" fmla="*/ 72 w 7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30">
                  <a:moveTo>
                    <a:pt x="0" y="23"/>
                  </a:moveTo>
                  <a:lnTo>
                    <a:pt x="57" y="23"/>
                  </a:lnTo>
                  <a:lnTo>
                    <a:pt x="57" y="30"/>
                  </a:lnTo>
                  <a:lnTo>
                    <a:pt x="72" y="14"/>
                  </a:lnTo>
                  <a:lnTo>
                    <a:pt x="57" y="0"/>
                  </a:lnTo>
                  <a:lnTo>
                    <a:pt x="57" y="8"/>
                  </a:lnTo>
                  <a:lnTo>
                    <a:pt x="0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2" name="Freeform 347"/>
            <p:cNvSpPr>
              <a:spLocks/>
            </p:cNvSpPr>
            <p:nvPr/>
          </p:nvSpPr>
          <p:spPr bwMode="auto">
            <a:xfrm>
              <a:off x="10923588" y="1236663"/>
              <a:ext cx="90488" cy="82550"/>
            </a:xfrm>
            <a:custGeom>
              <a:avLst/>
              <a:gdLst>
                <a:gd name="T0" fmla="*/ 0 w 57"/>
                <a:gd name="T1" fmla="*/ 2147483647 h 52"/>
                <a:gd name="T2" fmla="*/ 2147483647 w 57"/>
                <a:gd name="T3" fmla="*/ 2147483647 h 52"/>
                <a:gd name="T4" fmla="*/ 2147483647 w 57"/>
                <a:gd name="T5" fmla="*/ 2147483647 h 52"/>
                <a:gd name="T6" fmla="*/ 2147483647 w 57"/>
                <a:gd name="T7" fmla="*/ 2147483647 h 52"/>
                <a:gd name="T8" fmla="*/ 2147483647 w 57"/>
                <a:gd name="T9" fmla="*/ 2147483647 h 52"/>
                <a:gd name="T10" fmla="*/ 2147483647 w 57"/>
                <a:gd name="T11" fmla="*/ 2147483647 h 52"/>
                <a:gd name="T12" fmla="*/ 2147483647 w 57"/>
                <a:gd name="T13" fmla="*/ 0 h 52"/>
                <a:gd name="T14" fmla="*/ 0 w 57"/>
                <a:gd name="T15" fmla="*/ 2147483647 h 52"/>
                <a:gd name="T16" fmla="*/ 0 w 57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2"/>
                <a:gd name="T29" fmla="*/ 57 w 57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2">
                  <a:moveTo>
                    <a:pt x="0" y="11"/>
                  </a:moveTo>
                  <a:lnTo>
                    <a:pt x="39" y="45"/>
                  </a:lnTo>
                  <a:lnTo>
                    <a:pt x="34" y="52"/>
                  </a:lnTo>
                  <a:lnTo>
                    <a:pt x="57" y="49"/>
                  </a:lnTo>
                  <a:lnTo>
                    <a:pt x="57" y="31"/>
                  </a:lnTo>
                  <a:lnTo>
                    <a:pt x="51" y="3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3" name="Freeform 348"/>
            <p:cNvSpPr>
              <a:spLocks/>
            </p:cNvSpPr>
            <p:nvPr/>
          </p:nvSpPr>
          <p:spPr bwMode="auto">
            <a:xfrm>
              <a:off x="10923588" y="1236663"/>
              <a:ext cx="90488" cy="82550"/>
            </a:xfrm>
            <a:custGeom>
              <a:avLst/>
              <a:gdLst>
                <a:gd name="T0" fmla="*/ 0 w 57"/>
                <a:gd name="T1" fmla="*/ 2147483647 h 52"/>
                <a:gd name="T2" fmla="*/ 2147483647 w 57"/>
                <a:gd name="T3" fmla="*/ 2147483647 h 52"/>
                <a:gd name="T4" fmla="*/ 2147483647 w 57"/>
                <a:gd name="T5" fmla="*/ 2147483647 h 52"/>
                <a:gd name="T6" fmla="*/ 2147483647 w 57"/>
                <a:gd name="T7" fmla="*/ 2147483647 h 52"/>
                <a:gd name="T8" fmla="*/ 2147483647 w 57"/>
                <a:gd name="T9" fmla="*/ 2147483647 h 52"/>
                <a:gd name="T10" fmla="*/ 2147483647 w 57"/>
                <a:gd name="T11" fmla="*/ 2147483647 h 52"/>
                <a:gd name="T12" fmla="*/ 2147483647 w 57"/>
                <a:gd name="T13" fmla="*/ 0 h 52"/>
                <a:gd name="T14" fmla="*/ 0 w 57"/>
                <a:gd name="T15" fmla="*/ 2147483647 h 52"/>
                <a:gd name="T16" fmla="*/ 0 w 57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2"/>
                <a:gd name="T29" fmla="*/ 57 w 57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2">
                  <a:moveTo>
                    <a:pt x="0" y="11"/>
                  </a:moveTo>
                  <a:lnTo>
                    <a:pt x="39" y="45"/>
                  </a:lnTo>
                  <a:lnTo>
                    <a:pt x="34" y="52"/>
                  </a:lnTo>
                  <a:lnTo>
                    <a:pt x="57" y="49"/>
                  </a:lnTo>
                  <a:lnTo>
                    <a:pt x="57" y="31"/>
                  </a:lnTo>
                  <a:lnTo>
                    <a:pt x="51" y="3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4" name="Freeform 349"/>
            <p:cNvSpPr>
              <a:spLocks/>
            </p:cNvSpPr>
            <p:nvPr/>
          </p:nvSpPr>
          <p:spPr bwMode="auto">
            <a:xfrm>
              <a:off x="10885488" y="1254125"/>
              <a:ext cx="49213" cy="101600"/>
            </a:xfrm>
            <a:custGeom>
              <a:avLst/>
              <a:gdLst>
                <a:gd name="T0" fmla="*/ 2147483647 w 31"/>
                <a:gd name="T1" fmla="*/ 0 h 64"/>
                <a:gd name="T2" fmla="*/ 2147483647 w 31"/>
                <a:gd name="T3" fmla="*/ 2147483647 h 64"/>
                <a:gd name="T4" fmla="*/ 0 w 31"/>
                <a:gd name="T5" fmla="*/ 2147483647 h 64"/>
                <a:gd name="T6" fmla="*/ 2147483647 w 31"/>
                <a:gd name="T7" fmla="*/ 2147483647 h 64"/>
                <a:gd name="T8" fmla="*/ 2147483647 w 31"/>
                <a:gd name="T9" fmla="*/ 2147483647 h 64"/>
                <a:gd name="T10" fmla="*/ 2147483647 w 31"/>
                <a:gd name="T11" fmla="*/ 2147483647 h 64"/>
                <a:gd name="T12" fmla="*/ 2147483647 w 31"/>
                <a:gd name="T13" fmla="*/ 0 h 64"/>
                <a:gd name="T14" fmla="*/ 2147483647 w 31"/>
                <a:gd name="T15" fmla="*/ 0 h 64"/>
                <a:gd name="T16" fmla="*/ 2147483647 w 31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4"/>
                <a:gd name="T29" fmla="*/ 31 w 31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4">
                  <a:moveTo>
                    <a:pt x="8" y="0"/>
                  </a:moveTo>
                  <a:lnTo>
                    <a:pt x="8" y="50"/>
                  </a:lnTo>
                  <a:lnTo>
                    <a:pt x="0" y="50"/>
                  </a:lnTo>
                  <a:lnTo>
                    <a:pt x="16" y="64"/>
                  </a:lnTo>
                  <a:lnTo>
                    <a:pt x="31" y="50"/>
                  </a:lnTo>
                  <a:lnTo>
                    <a:pt x="24" y="50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5" name="Freeform 350"/>
            <p:cNvSpPr>
              <a:spLocks/>
            </p:cNvSpPr>
            <p:nvPr/>
          </p:nvSpPr>
          <p:spPr bwMode="auto">
            <a:xfrm>
              <a:off x="10885488" y="1254125"/>
              <a:ext cx="49213" cy="101600"/>
            </a:xfrm>
            <a:custGeom>
              <a:avLst/>
              <a:gdLst>
                <a:gd name="T0" fmla="*/ 2147483647 w 31"/>
                <a:gd name="T1" fmla="*/ 0 h 64"/>
                <a:gd name="T2" fmla="*/ 2147483647 w 31"/>
                <a:gd name="T3" fmla="*/ 2147483647 h 64"/>
                <a:gd name="T4" fmla="*/ 0 w 31"/>
                <a:gd name="T5" fmla="*/ 2147483647 h 64"/>
                <a:gd name="T6" fmla="*/ 2147483647 w 31"/>
                <a:gd name="T7" fmla="*/ 2147483647 h 64"/>
                <a:gd name="T8" fmla="*/ 2147483647 w 31"/>
                <a:gd name="T9" fmla="*/ 2147483647 h 64"/>
                <a:gd name="T10" fmla="*/ 2147483647 w 31"/>
                <a:gd name="T11" fmla="*/ 2147483647 h 64"/>
                <a:gd name="T12" fmla="*/ 2147483647 w 31"/>
                <a:gd name="T13" fmla="*/ 0 h 64"/>
                <a:gd name="T14" fmla="*/ 2147483647 w 31"/>
                <a:gd name="T15" fmla="*/ 0 h 64"/>
                <a:gd name="T16" fmla="*/ 2147483647 w 31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4"/>
                <a:gd name="T29" fmla="*/ 31 w 31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4">
                  <a:moveTo>
                    <a:pt x="8" y="0"/>
                  </a:moveTo>
                  <a:lnTo>
                    <a:pt x="8" y="50"/>
                  </a:lnTo>
                  <a:lnTo>
                    <a:pt x="0" y="50"/>
                  </a:lnTo>
                  <a:lnTo>
                    <a:pt x="16" y="64"/>
                  </a:lnTo>
                  <a:lnTo>
                    <a:pt x="31" y="50"/>
                  </a:lnTo>
                  <a:lnTo>
                    <a:pt x="24" y="50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6" name="Freeform 351"/>
            <p:cNvSpPr>
              <a:spLocks/>
            </p:cNvSpPr>
            <p:nvPr/>
          </p:nvSpPr>
          <p:spPr bwMode="auto">
            <a:xfrm>
              <a:off x="10809288" y="1236663"/>
              <a:ext cx="88900" cy="82550"/>
            </a:xfrm>
            <a:custGeom>
              <a:avLst/>
              <a:gdLst>
                <a:gd name="T0" fmla="*/ 2147483647 w 56"/>
                <a:gd name="T1" fmla="*/ 0 h 52"/>
                <a:gd name="T2" fmla="*/ 2147483647 w 56"/>
                <a:gd name="T3" fmla="*/ 2147483647 h 52"/>
                <a:gd name="T4" fmla="*/ 0 w 56"/>
                <a:gd name="T5" fmla="*/ 2147483647 h 52"/>
                <a:gd name="T6" fmla="*/ 0 w 56"/>
                <a:gd name="T7" fmla="*/ 2147483647 h 52"/>
                <a:gd name="T8" fmla="*/ 2147483647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0 h 52"/>
                <a:gd name="T16" fmla="*/ 2147483647 w 5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45" y="0"/>
                  </a:moveTo>
                  <a:lnTo>
                    <a:pt x="5" y="36"/>
                  </a:lnTo>
                  <a:lnTo>
                    <a:pt x="0" y="31"/>
                  </a:lnTo>
                  <a:lnTo>
                    <a:pt x="0" y="52"/>
                  </a:lnTo>
                  <a:lnTo>
                    <a:pt x="22" y="52"/>
                  </a:lnTo>
                  <a:lnTo>
                    <a:pt x="16" y="45"/>
                  </a:lnTo>
                  <a:lnTo>
                    <a:pt x="56" y="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7" name="Freeform 352"/>
            <p:cNvSpPr>
              <a:spLocks/>
            </p:cNvSpPr>
            <p:nvPr/>
          </p:nvSpPr>
          <p:spPr bwMode="auto">
            <a:xfrm>
              <a:off x="10809288" y="1236663"/>
              <a:ext cx="88900" cy="82550"/>
            </a:xfrm>
            <a:custGeom>
              <a:avLst/>
              <a:gdLst>
                <a:gd name="T0" fmla="*/ 2147483647 w 56"/>
                <a:gd name="T1" fmla="*/ 0 h 52"/>
                <a:gd name="T2" fmla="*/ 2147483647 w 56"/>
                <a:gd name="T3" fmla="*/ 2147483647 h 52"/>
                <a:gd name="T4" fmla="*/ 0 w 56"/>
                <a:gd name="T5" fmla="*/ 2147483647 h 52"/>
                <a:gd name="T6" fmla="*/ 0 w 56"/>
                <a:gd name="T7" fmla="*/ 2147483647 h 52"/>
                <a:gd name="T8" fmla="*/ 2147483647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0 h 52"/>
                <a:gd name="T16" fmla="*/ 2147483647 w 5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45" y="0"/>
                  </a:moveTo>
                  <a:lnTo>
                    <a:pt x="5" y="36"/>
                  </a:lnTo>
                  <a:lnTo>
                    <a:pt x="0" y="31"/>
                  </a:lnTo>
                  <a:lnTo>
                    <a:pt x="0" y="52"/>
                  </a:lnTo>
                  <a:lnTo>
                    <a:pt x="22" y="52"/>
                  </a:lnTo>
                  <a:lnTo>
                    <a:pt x="16" y="45"/>
                  </a:lnTo>
                  <a:lnTo>
                    <a:pt x="56" y="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8" name="Oval 353"/>
            <p:cNvSpPr>
              <a:spLocks noChangeArrowheads="1"/>
            </p:cNvSpPr>
            <p:nvPr/>
          </p:nvSpPr>
          <p:spPr bwMode="auto">
            <a:xfrm>
              <a:off x="10858500" y="1179513"/>
              <a:ext cx="93663" cy="857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9" name="Oval 354"/>
            <p:cNvSpPr>
              <a:spLocks noChangeArrowheads="1"/>
            </p:cNvSpPr>
            <p:nvPr/>
          </p:nvSpPr>
          <p:spPr bwMode="auto">
            <a:xfrm>
              <a:off x="10864850" y="1184275"/>
              <a:ext cx="93663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0" name="Oval 355"/>
            <p:cNvSpPr>
              <a:spLocks noChangeArrowheads="1"/>
            </p:cNvSpPr>
            <p:nvPr/>
          </p:nvSpPr>
          <p:spPr bwMode="auto">
            <a:xfrm>
              <a:off x="10861675" y="1182688"/>
              <a:ext cx="95250" cy="87313"/>
            </a:xfrm>
            <a:prstGeom prst="ellipse">
              <a:avLst/>
            </a:prstGeom>
            <a:solidFill>
              <a:srgbClr val="144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1" name="Freeform 356"/>
            <p:cNvSpPr>
              <a:spLocks/>
            </p:cNvSpPr>
            <p:nvPr/>
          </p:nvSpPr>
          <p:spPr bwMode="auto">
            <a:xfrm>
              <a:off x="10750550" y="901700"/>
              <a:ext cx="323850" cy="158750"/>
            </a:xfrm>
            <a:custGeom>
              <a:avLst/>
              <a:gdLst>
                <a:gd name="T0" fmla="*/ 0 w 204"/>
                <a:gd name="T1" fmla="*/ 0 h 100"/>
                <a:gd name="T2" fmla="*/ 0 w 204"/>
                <a:gd name="T3" fmla="*/ 2147483647 h 100"/>
                <a:gd name="T4" fmla="*/ 2147483647 w 204"/>
                <a:gd name="T5" fmla="*/ 2147483647 h 100"/>
                <a:gd name="T6" fmla="*/ 2147483647 w 204"/>
                <a:gd name="T7" fmla="*/ 0 h 100"/>
                <a:gd name="T8" fmla="*/ 0 w 204"/>
                <a:gd name="T9" fmla="*/ 0 h 100"/>
                <a:gd name="T10" fmla="*/ 0 w 204"/>
                <a:gd name="T11" fmla="*/ 0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00"/>
                <a:gd name="T20" fmla="*/ 204 w 204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00">
                  <a:moveTo>
                    <a:pt x="0" y="0"/>
                  </a:moveTo>
                  <a:lnTo>
                    <a:pt x="0" y="100"/>
                  </a:lnTo>
                  <a:lnTo>
                    <a:pt x="204" y="100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20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2" name="Freeform 357"/>
            <p:cNvSpPr>
              <a:spLocks/>
            </p:cNvSpPr>
            <p:nvPr/>
          </p:nvSpPr>
          <p:spPr bwMode="auto">
            <a:xfrm>
              <a:off x="10750550" y="901700"/>
              <a:ext cx="323850" cy="158750"/>
            </a:xfrm>
            <a:custGeom>
              <a:avLst/>
              <a:gdLst>
                <a:gd name="T0" fmla="*/ 0 w 204"/>
                <a:gd name="T1" fmla="*/ 0 h 100"/>
                <a:gd name="T2" fmla="*/ 0 w 204"/>
                <a:gd name="T3" fmla="*/ 2147483647 h 100"/>
                <a:gd name="T4" fmla="*/ 2147483647 w 204"/>
                <a:gd name="T5" fmla="*/ 2147483647 h 100"/>
                <a:gd name="T6" fmla="*/ 2147483647 w 204"/>
                <a:gd name="T7" fmla="*/ 0 h 100"/>
                <a:gd name="T8" fmla="*/ 0 w 204"/>
                <a:gd name="T9" fmla="*/ 0 h 100"/>
                <a:gd name="T10" fmla="*/ 0 w 204"/>
                <a:gd name="T11" fmla="*/ 0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00"/>
                <a:gd name="T20" fmla="*/ 204 w 204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00">
                  <a:moveTo>
                    <a:pt x="0" y="0"/>
                  </a:moveTo>
                  <a:lnTo>
                    <a:pt x="0" y="100"/>
                  </a:lnTo>
                  <a:lnTo>
                    <a:pt x="204" y="100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7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3" name="Freeform 358"/>
            <p:cNvSpPr>
              <a:spLocks/>
            </p:cNvSpPr>
            <p:nvPr/>
          </p:nvSpPr>
          <p:spPr bwMode="auto">
            <a:xfrm>
              <a:off x="10750550" y="866775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54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4" name="Freeform 359"/>
            <p:cNvSpPr>
              <a:spLocks/>
            </p:cNvSpPr>
            <p:nvPr/>
          </p:nvSpPr>
          <p:spPr bwMode="auto">
            <a:xfrm>
              <a:off x="10750550" y="866775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5" name="Freeform 360"/>
            <p:cNvSpPr>
              <a:spLocks/>
            </p:cNvSpPr>
            <p:nvPr/>
          </p:nvSpPr>
          <p:spPr bwMode="auto">
            <a:xfrm>
              <a:off x="11074400" y="866775"/>
              <a:ext cx="41275" cy="193675"/>
            </a:xfrm>
            <a:custGeom>
              <a:avLst/>
              <a:gdLst>
                <a:gd name="T0" fmla="*/ 0 w 26"/>
                <a:gd name="T1" fmla="*/ 2147483647 h 122"/>
                <a:gd name="T2" fmla="*/ 2147483647 w 26"/>
                <a:gd name="T3" fmla="*/ 0 h 122"/>
                <a:gd name="T4" fmla="*/ 2147483647 w 26"/>
                <a:gd name="T5" fmla="*/ 2147483647 h 122"/>
                <a:gd name="T6" fmla="*/ 0 w 26"/>
                <a:gd name="T7" fmla="*/ 2147483647 h 122"/>
                <a:gd name="T8" fmla="*/ 0 w 26"/>
                <a:gd name="T9" fmla="*/ 2147483647 h 122"/>
                <a:gd name="T10" fmla="*/ 0 w 26"/>
                <a:gd name="T11" fmla="*/ 2147483647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122"/>
                <a:gd name="T20" fmla="*/ 26 w 26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122">
                  <a:moveTo>
                    <a:pt x="0" y="22"/>
                  </a:moveTo>
                  <a:lnTo>
                    <a:pt x="26" y="0"/>
                  </a:lnTo>
                  <a:lnTo>
                    <a:pt x="26" y="100"/>
                  </a:lnTo>
                  <a:lnTo>
                    <a:pt x="0" y="1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7811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6" name="Freeform 361"/>
            <p:cNvSpPr>
              <a:spLocks/>
            </p:cNvSpPr>
            <p:nvPr/>
          </p:nvSpPr>
          <p:spPr bwMode="auto">
            <a:xfrm>
              <a:off x="11074400" y="866775"/>
              <a:ext cx="41275" cy="193675"/>
            </a:xfrm>
            <a:custGeom>
              <a:avLst/>
              <a:gdLst>
                <a:gd name="T0" fmla="*/ 0 w 26"/>
                <a:gd name="T1" fmla="*/ 2147483647 h 122"/>
                <a:gd name="T2" fmla="*/ 2147483647 w 26"/>
                <a:gd name="T3" fmla="*/ 0 h 122"/>
                <a:gd name="T4" fmla="*/ 2147483647 w 26"/>
                <a:gd name="T5" fmla="*/ 2147483647 h 122"/>
                <a:gd name="T6" fmla="*/ 0 w 26"/>
                <a:gd name="T7" fmla="*/ 2147483647 h 122"/>
                <a:gd name="T8" fmla="*/ 0 w 26"/>
                <a:gd name="T9" fmla="*/ 2147483647 h 122"/>
                <a:gd name="T10" fmla="*/ 0 w 26"/>
                <a:gd name="T11" fmla="*/ 2147483647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122"/>
                <a:gd name="T20" fmla="*/ 26 w 26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122">
                  <a:moveTo>
                    <a:pt x="0" y="22"/>
                  </a:moveTo>
                  <a:lnTo>
                    <a:pt x="26" y="0"/>
                  </a:lnTo>
                  <a:lnTo>
                    <a:pt x="26" y="100"/>
                  </a:lnTo>
                  <a:lnTo>
                    <a:pt x="0" y="1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144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7" name="Rectangle 362"/>
            <p:cNvSpPr>
              <a:spLocks noChangeArrowheads="1"/>
            </p:cNvSpPr>
            <p:nvPr/>
          </p:nvSpPr>
          <p:spPr bwMode="auto">
            <a:xfrm>
              <a:off x="10769600" y="922338"/>
              <a:ext cx="71438" cy="30163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8" name="Rectangle 363"/>
            <p:cNvSpPr>
              <a:spLocks noChangeArrowheads="1"/>
            </p:cNvSpPr>
            <p:nvPr/>
          </p:nvSpPr>
          <p:spPr bwMode="auto">
            <a:xfrm>
              <a:off x="10971213" y="922338"/>
              <a:ext cx="68263" cy="30163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9" name="Rectangle 364"/>
            <p:cNvSpPr>
              <a:spLocks noChangeArrowheads="1"/>
            </p:cNvSpPr>
            <p:nvPr/>
          </p:nvSpPr>
          <p:spPr bwMode="auto">
            <a:xfrm>
              <a:off x="10769600" y="1017588"/>
              <a:ext cx="71438" cy="31750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0" name="Rectangle 365"/>
            <p:cNvSpPr>
              <a:spLocks noChangeArrowheads="1"/>
            </p:cNvSpPr>
            <p:nvPr/>
          </p:nvSpPr>
          <p:spPr bwMode="auto">
            <a:xfrm>
              <a:off x="10971213" y="1017588"/>
              <a:ext cx="68263" cy="31750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1" name="Rectangle 366"/>
            <p:cNvSpPr>
              <a:spLocks noChangeArrowheads="1"/>
            </p:cNvSpPr>
            <p:nvPr/>
          </p:nvSpPr>
          <p:spPr bwMode="auto">
            <a:xfrm>
              <a:off x="10774363" y="923925"/>
              <a:ext cx="69850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2" name="Rectangle 367"/>
            <p:cNvSpPr>
              <a:spLocks noChangeArrowheads="1"/>
            </p:cNvSpPr>
            <p:nvPr/>
          </p:nvSpPr>
          <p:spPr bwMode="auto">
            <a:xfrm>
              <a:off x="10974388" y="923925"/>
              <a:ext cx="68263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3" name="Rectangle 368"/>
            <p:cNvSpPr>
              <a:spLocks noChangeArrowheads="1"/>
            </p:cNvSpPr>
            <p:nvPr/>
          </p:nvSpPr>
          <p:spPr bwMode="auto">
            <a:xfrm>
              <a:off x="10774363" y="1020763"/>
              <a:ext cx="69850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4" name="Rectangle 369"/>
            <p:cNvSpPr>
              <a:spLocks noChangeArrowheads="1"/>
            </p:cNvSpPr>
            <p:nvPr/>
          </p:nvSpPr>
          <p:spPr bwMode="auto">
            <a:xfrm>
              <a:off x="10974388" y="1020763"/>
              <a:ext cx="68263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5" name="Line 370"/>
            <p:cNvSpPr>
              <a:spLocks noChangeShapeType="1"/>
            </p:cNvSpPr>
            <p:nvPr/>
          </p:nvSpPr>
          <p:spPr bwMode="auto">
            <a:xfrm>
              <a:off x="10844213" y="941388"/>
              <a:ext cx="136525" cy="1588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46" name="Line 371"/>
            <p:cNvSpPr>
              <a:spLocks noChangeShapeType="1"/>
            </p:cNvSpPr>
            <p:nvPr/>
          </p:nvSpPr>
          <p:spPr bwMode="auto">
            <a:xfrm>
              <a:off x="10844213" y="1038225"/>
              <a:ext cx="136525" cy="1588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47" name="Line 372"/>
            <p:cNvSpPr>
              <a:spLocks noChangeShapeType="1"/>
            </p:cNvSpPr>
            <p:nvPr/>
          </p:nvSpPr>
          <p:spPr bwMode="auto">
            <a:xfrm>
              <a:off x="10826750" y="949325"/>
              <a:ext cx="174625" cy="66675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48" name="Line 373"/>
            <p:cNvSpPr>
              <a:spLocks noChangeShapeType="1"/>
            </p:cNvSpPr>
            <p:nvPr/>
          </p:nvSpPr>
          <p:spPr bwMode="auto">
            <a:xfrm flipV="1">
              <a:off x="10823575" y="949325"/>
              <a:ext cx="168275" cy="6350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</p:grpSp>
      <p:pic>
        <p:nvPicPr>
          <p:cNvPr id="792" name="Picture 11" descr="C:\Users\wslee\Desktop\28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gray">
          <a:xfrm>
            <a:off x="8007011" y="2580493"/>
            <a:ext cx="385633" cy="44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Picture 11" descr="C:\Users\wslee\Desktop\28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gray">
          <a:xfrm>
            <a:off x="8342277" y="2580493"/>
            <a:ext cx="385633" cy="444862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Text Box 89"/>
          <p:cNvSpPr txBox="1">
            <a:spLocks noChangeArrowheads="1"/>
          </p:cNvSpPr>
          <p:nvPr/>
        </p:nvSpPr>
        <p:spPr bwMode="auto">
          <a:xfrm>
            <a:off x="7883216" y="3046993"/>
            <a:ext cx="97472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dirty="0" smtClean="0">
                <a:latin typeface="+mn-ea"/>
                <a:ea typeface="+mn-ea"/>
              </a:rPr>
              <a:t>Legacy</a:t>
            </a:r>
          </a:p>
        </p:txBody>
      </p:sp>
      <p:cxnSp>
        <p:nvCxnSpPr>
          <p:cNvPr id="795" name="직선 연결선 794"/>
          <p:cNvCxnSpPr/>
          <p:nvPr/>
        </p:nvCxnSpPr>
        <p:spPr>
          <a:xfrm flipV="1">
            <a:off x="8535093" y="2459547"/>
            <a:ext cx="0" cy="21135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6" name="직선 연결선 795"/>
          <p:cNvCxnSpPr/>
          <p:nvPr/>
        </p:nvCxnSpPr>
        <p:spPr>
          <a:xfrm flipV="1">
            <a:off x="8229730" y="2513789"/>
            <a:ext cx="0" cy="15711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7" name="직선 연결선 796"/>
          <p:cNvCxnSpPr/>
          <p:nvPr/>
        </p:nvCxnSpPr>
        <p:spPr>
          <a:xfrm>
            <a:off x="8053367" y="2513789"/>
            <a:ext cx="17567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직선 연결선 797"/>
          <p:cNvCxnSpPr/>
          <p:nvPr/>
        </p:nvCxnSpPr>
        <p:spPr>
          <a:xfrm flipV="1">
            <a:off x="8050885" y="2255686"/>
            <a:ext cx="0" cy="25810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1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모서리가 둥근 직사각형 1234"/>
          <p:cNvSpPr/>
          <p:nvPr/>
        </p:nvSpPr>
        <p:spPr bwMode="gray">
          <a:xfrm>
            <a:off x="425493" y="3480624"/>
            <a:ext cx="11905887" cy="5856480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sp>
        <p:nvSpPr>
          <p:cNvPr id="1007" name="직사각형 1006"/>
          <p:cNvSpPr/>
          <p:nvPr/>
        </p:nvSpPr>
        <p:spPr bwMode="auto">
          <a:xfrm>
            <a:off x="1991580" y="4138203"/>
            <a:ext cx="973930" cy="25311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715" name="모서리가 둥근 직사각형 714"/>
          <p:cNvSpPr/>
          <p:nvPr/>
        </p:nvSpPr>
        <p:spPr bwMode="gray">
          <a:xfrm>
            <a:off x="4910323" y="1699705"/>
            <a:ext cx="2916694" cy="1499901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grpSp>
        <p:nvGrpSpPr>
          <p:cNvPr id="716" name="그룹 715"/>
          <p:cNvGrpSpPr/>
          <p:nvPr/>
        </p:nvGrpSpPr>
        <p:grpSpPr>
          <a:xfrm>
            <a:off x="4908740" y="1575618"/>
            <a:ext cx="2918277" cy="319551"/>
            <a:chOff x="835391" y="5715966"/>
            <a:chExt cx="3409332" cy="319551"/>
          </a:xfrm>
        </p:grpSpPr>
        <p:sp>
          <p:nvSpPr>
            <p:cNvPr id="717" name="AutoShape 161"/>
            <p:cNvSpPr>
              <a:spLocks noChangeArrowheads="1"/>
            </p:cNvSpPr>
            <p:nvPr/>
          </p:nvSpPr>
          <p:spPr bwMode="gray">
            <a:xfrm>
              <a:off x="835391" y="5735151"/>
              <a:ext cx="3409332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718" name="그룹 62"/>
            <p:cNvGrpSpPr>
              <a:grpSpLocks/>
            </p:cNvGrpSpPr>
            <p:nvPr/>
          </p:nvGrpSpPr>
          <p:grpSpPr bwMode="gray">
            <a:xfrm>
              <a:off x="1135884" y="5715966"/>
              <a:ext cx="2785602" cy="319551"/>
              <a:chOff x="1268686" y="4352836"/>
              <a:chExt cx="4320628" cy="390484"/>
            </a:xfrm>
          </p:grpSpPr>
          <p:sp>
            <p:nvSpPr>
              <p:cNvPr id="719" name="직사각형 718"/>
              <p:cNvSpPr/>
              <p:nvPr/>
            </p:nvSpPr>
            <p:spPr bwMode="gray">
              <a:xfrm>
                <a:off x="1268686" y="4352836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관리자구간</a:t>
                </a:r>
                <a:endParaRPr lang="ko-KR" altLang="en-US" sz="12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720" name="직사각형 719"/>
              <p:cNvSpPr/>
              <p:nvPr/>
            </p:nvSpPr>
            <p:spPr bwMode="gray">
              <a:xfrm>
                <a:off x="1268686" y="4359702"/>
                <a:ext cx="4320628" cy="3836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200" b="1" spc="-10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관리자구간</a:t>
                </a:r>
              </a:p>
            </p:txBody>
          </p:sp>
        </p:grpSp>
      </p:grpSp>
      <p:cxnSp>
        <p:nvCxnSpPr>
          <p:cNvPr id="721" name="직선 연결선 720"/>
          <p:cNvCxnSpPr/>
          <p:nvPr/>
        </p:nvCxnSpPr>
        <p:spPr>
          <a:xfrm flipV="1">
            <a:off x="5228851" y="2055576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직선 연결선 721"/>
          <p:cNvCxnSpPr/>
          <p:nvPr/>
        </p:nvCxnSpPr>
        <p:spPr>
          <a:xfrm flipV="1">
            <a:off x="5331591" y="2133219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직선 연결선 722"/>
          <p:cNvCxnSpPr/>
          <p:nvPr/>
        </p:nvCxnSpPr>
        <p:spPr>
          <a:xfrm flipV="1">
            <a:off x="6097482" y="2055576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직선 연결선 723"/>
          <p:cNvCxnSpPr/>
          <p:nvPr/>
        </p:nvCxnSpPr>
        <p:spPr>
          <a:xfrm flipV="1">
            <a:off x="6200222" y="2133219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5" name="그룹 724"/>
          <p:cNvGrpSpPr/>
          <p:nvPr/>
        </p:nvGrpSpPr>
        <p:grpSpPr>
          <a:xfrm>
            <a:off x="4810143" y="2247897"/>
            <a:ext cx="974725" cy="865003"/>
            <a:chOff x="9647038" y="2269413"/>
            <a:chExt cx="974725" cy="865003"/>
          </a:xfrm>
        </p:grpSpPr>
        <p:graphicFrame>
          <p:nvGraphicFramePr>
            <p:cNvPr id="726" name="Object 387"/>
            <p:cNvGraphicFramePr>
              <a:graphicFrameLocks noChangeAspect="1"/>
            </p:cNvGraphicFramePr>
            <p:nvPr>
              <p:extLst/>
            </p:nvPr>
          </p:nvGraphicFramePr>
          <p:xfrm>
            <a:off x="9915693" y="2269413"/>
            <a:ext cx="528994" cy="686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8" name="Visio" r:id="rId3" imgW="824968" imgH="1121440" progId="Visio.Drawing.11">
                    <p:embed/>
                  </p:oleObj>
                </mc:Choice>
                <mc:Fallback>
                  <p:oleObj name="Visio" r:id="rId3" imgW="824968" imgH="1121440" progId="Visio.Drawing.11">
                    <p:embed/>
                    <p:pic>
                      <p:nvPicPr>
                        <p:cNvPr id="726" name="Object 3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15693" y="2269413"/>
                          <a:ext cx="528994" cy="6865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" name="Text Box 89"/>
            <p:cNvSpPr txBox="1">
              <a:spLocks noChangeArrowheads="1"/>
            </p:cNvSpPr>
            <p:nvPr/>
          </p:nvSpPr>
          <p:spPr bwMode="auto">
            <a:xfrm>
              <a:off x="9647038" y="2980528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VM</a:t>
              </a:r>
              <a:r>
                <a:rPr lang="ko-KR" altLang="en-US" sz="1000" dirty="0" err="1" smtClean="0">
                  <a:latin typeface="+mn-ea"/>
                  <a:ea typeface="+mn-ea"/>
                </a:rPr>
                <a:t>클라우드</a:t>
              </a:r>
              <a:endParaRPr lang="en-US" altLang="ko-KR" sz="1000" dirty="0" smtClean="0">
                <a:latin typeface="+mn-ea"/>
                <a:ea typeface="+mn-ea"/>
              </a:endParaRPr>
            </a:p>
          </p:txBody>
        </p:sp>
      </p:grpSp>
      <p:grpSp>
        <p:nvGrpSpPr>
          <p:cNvPr id="728" name="그룹 727"/>
          <p:cNvGrpSpPr/>
          <p:nvPr/>
        </p:nvGrpSpPr>
        <p:grpSpPr>
          <a:xfrm>
            <a:off x="5712860" y="2237943"/>
            <a:ext cx="974725" cy="874957"/>
            <a:chOff x="10568187" y="2259459"/>
            <a:chExt cx="974725" cy="874957"/>
          </a:xfrm>
        </p:grpSpPr>
        <p:grpSp>
          <p:nvGrpSpPr>
            <p:cNvPr id="729" name="그룹 782"/>
            <p:cNvGrpSpPr>
              <a:grpSpLocks/>
            </p:cNvGrpSpPr>
            <p:nvPr/>
          </p:nvGrpSpPr>
          <p:grpSpPr bwMode="auto">
            <a:xfrm>
              <a:off x="10762817" y="2259459"/>
              <a:ext cx="609440" cy="756350"/>
              <a:chOff x="6239036" y="2468344"/>
              <a:chExt cx="609439" cy="756350"/>
            </a:xfrm>
          </p:grpSpPr>
          <p:graphicFrame>
            <p:nvGraphicFramePr>
              <p:cNvPr id="731" name="Object 57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239036" y="2468344"/>
              <a:ext cx="558692" cy="7137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99" name="Visio" r:id="rId5" imgW="741635" imgH="947733" progId="Visio.Drawing.11">
                      <p:embed/>
                    </p:oleObj>
                  </mc:Choice>
                  <mc:Fallback>
                    <p:oleObj name="Visio" r:id="rId5" imgW="741635" imgH="947733" progId="Visio.Drawing.11">
                      <p:embed/>
                      <p:pic>
                        <p:nvPicPr>
                          <p:cNvPr id="731" name="Object 5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39036" y="2468344"/>
                            <a:ext cx="558692" cy="7137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32" name="Group 7"/>
              <p:cNvGrpSpPr>
                <a:grpSpLocks noChangeAspect="1"/>
              </p:cNvGrpSpPr>
              <p:nvPr/>
            </p:nvGrpSpPr>
            <p:grpSpPr bwMode="auto">
              <a:xfrm>
                <a:off x="6391275" y="2807175"/>
                <a:ext cx="457200" cy="417519"/>
                <a:chOff x="0" y="1006"/>
                <a:chExt cx="1364" cy="1203"/>
              </a:xfrm>
            </p:grpSpPr>
            <p:sp>
              <p:nvSpPr>
                <p:cNvPr id="733" name="Oval 8"/>
                <p:cNvSpPr>
                  <a:spLocks noChangeArrowheads="1"/>
                </p:cNvSpPr>
                <p:nvPr/>
              </p:nvSpPr>
              <p:spPr bwMode="auto">
                <a:xfrm>
                  <a:off x="0" y="1006"/>
                  <a:ext cx="1364" cy="10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ECFF">
                        <a:alpha val="75000"/>
                      </a:srgbClr>
                    </a:gs>
                    <a:gs pos="100000">
                      <a:srgbClr val="CCEC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pic>
              <p:nvPicPr>
                <p:cNvPr id="734" name="Picture 9" descr="Search01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40177">
                  <a:off x="838" y="1221"/>
                  <a:ext cx="482" cy="9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30" name="Text Box 89"/>
            <p:cNvSpPr txBox="1">
              <a:spLocks noChangeArrowheads="1"/>
            </p:cNvSpPr>
            <p:nvPr/>
          </p:nvSpPr>
          <p:spPr bwMode="auto">
            <a:xfrm>
              <a:off x="10568187" y="2980528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관리서버</a:t>
              </a:r>
              <a:endParaRPr lang="en-US" altLang="ko-KR" sz="1000" dirty="0" smtClean="0">
                <a:latin typeface="+mn-ea"/>
                <a:ea typeface="+mn-ea"/>
              </a:endParaRPr>
            </a:p>
          </p:txBody>
        </p:sp>
      </p:grpSp>
      <p:cxnSp>
        <p:nvCxnSpPr>
          <p:cNvPr id="735" name="직선 연결선 734"/>
          <p:cNvCxnSpPr/>
          <p:nvPr/>
        </p:nvCxnSpPr>
        <p:spPr>
          <a:xfrm flipV="1">
            <a:off x="7071709" y="2055576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직선 연결선 735"/>
          <p:cNvCxnSpPr/>
          <p:nvPr/>
        </p:nvCxnSpPr>
        <p:spPr>
          <a:xfrm flipV="1">
            <a:off x="7174449" y="2133219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7" name="그룹 736"/>
          <p:cNvGrpSpPr/>
          <p:nvPr/>
        </p:nvGrpSpPr>
        <p:grpSpPr>
          <a:xfrm>
            <a:off x="6661795" y="2259738"/>
            <a:ext cx="974725" cy="840116"/>
            <a:chOff x="11119941" y="2281254"/>
            <a:chExt cx="974725" cy="840116"/>
          </a:xfrm>
        </p:grpSpPr>
        <p:pic>
          <p:nvPicPr>
            <p:cNvPr id="738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6642" y="2649813"/>
              <a:ext cx="617241" cy="268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9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6642" y="2465599"/>
              <a:ext cx="617241" cy="268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0" name="Picture 3" descr="C:\Users\이우석 주임\Desktop\제목 없음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6642" y="2281254"/>
              <a:ext cx="617241" cy="268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1" name="Text Box 89"/>
            <p:cNvSpPr txBox="1">
              <a:spLocks noChangeArrowheads="1"/>
            </p:cNvSpPr>
            <p:nvPr/>
          </p:nvSpPr>
          <p:spPr bwMode="auto">
            <a:xfrm>
              <a:off x="11119941" y="2967482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smtClean="0">
                  <a:latin typeface="+mn-ea"/>
                  <a:ea typeface="+mn-ea"/>
                </a:rPr>
                <a:t>스토리지</a:t>
              </a:r>
              <a:endParaRPr lang="en-US" altLang="ko-KR" sz="1000" dirty="0" smtClean="0">
                <a:latin typeface="+mn-ea"/>
                <a:ea typeface="+mn-ea"/>
              </a:endParaRPr>
            </a:p>
          </p:txBody>
        </p:sp>
      </p:grpSp>
      <p:sp>
        <p:nvSpPr>
          <p:cNvPr id="676" name="직사각형 675"/>
          <p:cNvSpPr/>
          <p:nvPr/>
        </p:nvSpPr>
        <p:spPr bwMode="auto">
          <a:xfrm>
            <a:off x="10141966" y="4192015"/>
            <a:ext cx="2123348" cy="49340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673" name="모서리가 둥근 직사각형 672"/>
          <p:cNvSpPr/>
          <p:nvPr/>
        </p:nvSpPr>
        <p:spPr bwMode="gray">
          <a:xfrm>
            <a:off x="7877688" y="1699705"/>
            <a:ext cx="4351866" cy="1499901"/>
          </a:xfrm>
          <a:prstGeom prst="roundRect">
            <a:avLst>
              <a:gd name="adj" fmla="val 819"/>
            </a:avLst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840425" lvl="1" defTabSz="1680850"/>
            <a:endParaRPr lang="ko-KR" altLang="en-US" sz="2800" dirty="0">
              <a:solidFill>
                <a:schemeClr val="lt1"/>
              </a:solidFill>
              <a:latin typeface="+mn-ea"/>
              <a:sym typeface="Monotype Sorts"/>
            </a:endParaRPr>
          </a:p>
        </p:txBody>
      </p:sp>
      <p:sp>
        <p:nvSpPr>
          <p:cNvPr id="640" name="직사각형 639"/>
          <p:cNvSpPr/>
          <p:nvPr/>
        </p:nvSpPr>
        <p:spPr bwMode="auto">
          <a:xfrm>
            <a:off x="8914285" y="2171585"/>
            <a:ext cx="3242463" cy="9894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cxnSp>
        <p:nvCxnSpPr>
          <p:cNvPr id="581" name="직선 연결선 580"/>
          <p:cNvCxnSpPr/>
          <p:nvPr/>
        </p:nvCxnSpPr>
        <p:spPr>
          <a:xfrm>
            <a:off x="2712648" y="1999225"/>
            <a:ext cx="162631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321586" y="2603440"/>
            <a:ext cx="162631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시스템 구성 및 기능 </a:t>
            </a:r>
            <a:r>
              <a:rPr lang="en-US" altLang="ko-KR" dirty="0" smtClean="0"/>
              <a:t>&gt; 1.2 S/W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sp>
        <p:nvSpPr>
          <p:cNvPr id="34" name="제목 29"/>
          <p:cNvSpPr txBox="1">
            <a:spLocks/>
          </p:cNvSpPr>
          <p:nvPr/>
        </p:nvSpPr>
        <p:spPr bwMode="gray">
          <a:xfrm>
            <a:off x="424136" y="1193847"/>
            <a:ext cx="12241360" cy="21788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8000"/>
              </a:lnSpc>
              <a:spcBef>
                <a:spcPts val="0"/>
              </a:spcBef>
              <a:spcAft>
                <a:spcPts val="551"/>
              </a:spcAft>
              <a:defRPr/>
            </a:pPr>
            <a:r>
              <a:rPr lang="ko-KR" altLang="en-US" sz="1200" dirty="0" err="1" smtClean="0">
                <a:solidFill>
                  <a:srgbClr val="4D4D4D"/>
                </a:solidFill>
                <a:latin typeface="맑은 고딕"/>
                <a:ea typeface="맑은 고딕"/>
              </a:rPr>
              <a:t>제안사는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 제안요청서 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소프트웨어 </a:t>
            </a:r>
            <a:r>
              <a:rPr lang="ko-KR" altLang="en-US" sz="1200" dirty="0" err="1" smtClean="0">
                <a:solidFill>
                  <a:srgbClr val="4D4D4D"/>
                </a:solidFill>
                <a:latin typeface="맑은 고딕"/>
                <a:ea typeface="맑은 고딕"/>
              </a:rPr>
              <a:t>기술규격을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 충족하며 </a:t>
            </a:r>
            <a:r>
              <a:rPr lang="ko-KR" altLang="en-US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최적의 플랫폼 환경을 구축하겠습니다</a:t>
            </a:r>
            <a:r>
              <a:rPr lang="en-US" altLang="ko-KR" sz="1200" dirty="0" smtClean="0">
                <a:solidFill>
                  <a:srgbClr val="4D4D4D"/>
                </a:solidFill>
                <a:latin typeface="맑은 고딕"/>
                <a:ea typeface="맑은 고딕"/>
              </a:rPr>
              <a:t>.</a:t>
            </a:r>
            <a:endParaRPr lang="ko-KR" altLang="en-US" sz="1200" dirty="0">
              <a:solidFill>
                <a:srgbClr val="4D4D4D"/>
              </a:solidFill>
              <a:latin typeface="맑은 고딕"/>
              <a:ea typeface="맑은 고딕"/>
            </a:endParaRPr>
          </a:p>
        </p:txBody>
      </p:sp>
      <p:sp>
        <p:nvSpPr>
          <p:cNvPr id="1153" name="모서리가 둥근 직사각형 1152"/>
          <p:cNvSpPr/>
          <p:nvPr/>
        </p:nvSpPr>
        <p:spPr>
          <a:xfrm>
            <a:off x="8641812" y="450484"/>
            <a:ext cx="3755816" cy="513713"/>
          </a:xfrm>
          <a:prstGeom prst="roundRect">
            <a:avLst>
              <a:gd name="adj" fmla="val 1655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C7C7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180975" algn="ctr" defTabSz="914400" latinLnBrk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</a:pPr>
            <a:endParaRPr lang="ko-KR" altLang="en-US" sz="900" b="1" kern="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1154" name="직사각형 1153"/>
          <p:cNvSpPr/>
          <p:nvPr/>
        </p:nvSpPr>
        <p:spPr bwMode="auto">
          <a:xfrm>
            <a:off x="8733662" y="767137"/>
            <a:ext cx="397484" cy="128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155" name="TextBox 1154"/>
          <p:cNvSpPr txBox="1"/>
          <p:nvPr/>
        </p:nvSpPr>
        <p:spPr>
          <a:xfrm>
            <a:off x="9131146" y="707929"/>
            <a:ext cx="99371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Legacy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56" name="직사각형 1155"/>
          <p:cNvSpPr/>
          <p:nvPr/>
        </p:nvSpPr>
        <p:spPr bwMode="auto">
          <a:xfrm>
            <a:off x="8733663" y="536102"/>
            <a:ext cx="397484" cy="1340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157" name="TextBox 1156"/>
          <p:cNvSpPr txBox="1"/>
          <p:nvPr/>
        </p:nvSpPr>
        <p:spPr>
          <a:xfrm>
            <a:off x="9131146" y="476889"/>
            <a:ext cx="112620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</a:t>
            </a:r>
            <a:r>
              <a:rPr lang="ko-KR" altLang="en-US" sz="900" dirty="0" err="1" smtClean="0">
                <a:latin typeface="+mn-ea"/>
              </a:rPr>
              <a:t>클라우드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1072" name="그룹 1071"/>
          <p:cNvGrpSpPr/>
          <p:nvPr/>
        </p:nvGrpSpPr>
        <p:grpSpPr>
          <a:xfrm>
            <a:off x="7884086" y="1572972"/>
            <a:ext cx="4342642" cy="317521"/>
            <a:chOff x="-5739018" y="1127460"/>
            <a:chExt cx="4832317" cy="317521"/>
          </a:xfrm>
        </p:grpSpPr>
        <p:sp>
          <p:nvSpPr>
            <p:cNvPr id="1073" name="AutoShape 161"/>
            <p:cNvSpPr>
              <a:spLocks noChangeArrowheads="1"/>
            </p:cNvSpPr>
            <p:nvPr/>
          </p:nvSpPr>
          <p:spPr bwMode="gray">
            <a:xfrm>
              <a:off x="-5739018" y="1146643"/>
              <a:ext cx="4832317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1074" name="그룹 62"/>
            <p:cNvGrpSpPr>
              <a:grpSpLocks/>
            </p:cNvGrpSpPr>
            <p:nvPr/>
          </p:nvGrpSpPr>
          <p:grpSpPr bwMode="gray">
            <a:xfrm>
              <a:off x="-5313106" y="1127460"/>
              <a:ext cx="3948255" cy="317521"/>
              <a:chOff x="1268686" y="4352836"/>
              <a:chExt cx="4320628" cy="388003"/>
            </a:xfrm>
          </p:grpSpPr>
          <p:sp>
            <p:nvSpPr>
              <p:cNvPr id="1075" name="직사각형 1074"/>
              <p:cNvSpPr/>
              <p:nvPr/>
            </p:nvSpPr>
            <p:spPr bwMode="gray">
              <a:xfrm>
                <a:off x="1268686" y="4352836"/>
                <a:ext cx="4320628" cy="3836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200" b="1" spc="-10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DMZ</a:t>
                </a:r>
                <a:endParaRPr lang="ko-KR" altLang="en-US" sz="12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1076" name="직사각형 1075"/>
              <p:cNvSpPr/>
              <p:nvPr/>
            </p:nvSpPr>
            <p:spPr bwMode="gray">
              <a:xfrm>
                <a:off x="1268686" y="4357222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200" b="1" spc="-10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DMZ</a:t>
                </a:r>
              </a:p>
            </p:txBody>
          </p:sp>
        </p:grpSp>
      </p:grpSp>
      <p:cxnSp>
        <p:nvCxnSpPr>
          <p:cNvPr id="1089" name="직선 연결선 1088"/>
          <p:cNvCxnSpPr/>
          <p:nvPr/>
        </p:nvCxnSpPr>
        <p:spPr>
          <a:xfrm flipV="1">
            <a:off x="545239" y="3091366"/>
            <a:ext cx="0" cy="1799692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직선 연결선 1089"/>
          <p:cNvCxnSpPr/>
          <p:nvPr/>
        </p:nvCxnSpPr>
        <p:spPr>
          <a:xfrm flipV="1">
            <a:off x="734429" y="2948254"/>
            <a:ext cx="0" cy="1642002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직선 연결선 1090"/>
          <p:cNvCxnSpPr/>
          <p:nvPr/>
        </p:nvCxnSpPr>
        <p:spPr>
          <a:xfrm flipV="1">
            <a:off x="733798" y="4596557"/>
            <a:ext cx="206102" cy="1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직선 연결선 1091"/>
          <p:cNvCxnSpPr/>
          <p:nvPr/>
        </p:nvCxnSpPr>
        <p:spPr>
          <a:xfrm>
            <a:off x="550229" y="4891058"/>
            <a:ext cx="513327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직선 연결선 1092"/>
          <p:cNvCxnSpPr/>
          <p:nvPr/>
        </p:nvCxnSpPr>
        <p:spPr>
          <a:xfrm flipV="1">
            <a:off x="949464" y="4662205"/>
            <a:ext cx="0" cy="1906081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직선 연결선 1168"/>
          <p:cNvCxnSpPr/>
          <p:nvPr/>
        </p:nvCxnSpPr>
        <p:spPr>
          <a:xfrm>
            <a:off x="3971007" y="3780453"/>
            <a:ext cx="642083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1" name="Picture 60" descr="스위치_0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1" y="4745099"/>
            <a:ext cx="80010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" name="Picture 60" descr="스위치_0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3" y="4446091"/>
            <a:ext cx="80010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4" name="직선 연결선 1453"/>
          <p:cNvCxnSpPr/>
          <p:nvPr/>
        </p:nvCxnSpPr>
        <p:spPr>
          <a:xfrm>
            <a:off x="4049719" y="3914988"/>
            <a:ext cx="618839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직선 연결선 1457"/>
          <p:cNvCxnSpPr/>
          <p:nvPr/>
        </p:nvCxnSpPr>
        <p:spPr>
          <a:xfrm flipV="1">
            <a:off x="10238111" y="3914988"/>
            <a:ext cx="0" cy="411142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9" name="직선 연결선 1458"/>
          <p:cNvCxnSpPr/>
          <p:nvPr/>
        </p:nvCxnSpPr>
        <p:spPr>
          <a:xfrm flipV="1">
            <a:off x="10391843" y="3780453"/>
            <a:ext cx="0" cy="464131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0" name="직선 연결선 1459"/>
          <p:cNvCxnSpPr/>
          <p:nvPr/>
        </p:nvCxnSpPr>
        <p:spPr>
          <a:xfrm>
            <a:off x="4398967" y="3842980"/>
            <a:ext cx="688790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직선 연결선 1460"/>
          <p:cNvCxnSpPr/>
          <p:nvPr/>
        </p:nvCxnSpPr>
        <p:spPr>
          <a:xfrm>
            <a:off x="4495018" y="3986996"/>
            <a:ext cx="693590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2" name="직선 연결선 1461"/>
          <p:cNvCxnSpPr/>
          <p:nvPr/>
        </p:nvCxnSpPr>
        <p:spPr>
          <a:xfrm flipV="1">
            <a:off x="11286876" y="3842980"/>
            <a:ext cx="0" cy="47263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직선 연결선 1463"/>
          <p:cNvCxnSpPr/>
          <p:nvPr/>
        </p:nvCxnSpPr>
        <p:spPr>
          <a:xfrm flipV="1">
            <a:off x="11430921" y="3986996"/>
            <a:ext cx="0" cy="486687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1" name="직선 연결선 1470"/>
          <p:cNvCxnSpPr/>
          <p:nvPr/>
        </p:nvCxnSpPr>
        <p:spPr>
          <a:xfrm>
            <a:off x="11286876" y="4516716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2" name="직선 연결선 1471"/>
          <p:cNvCxnSpPr/>
          <p:nvPr/>
        </p:nvCxnSpPr>
        <p:spPr>
          <a:xfrm>
            <a:off x="11440608" y="4618106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직선 연결선 1472"/>
          <p:cNvCxnSpPr/>
          <p:nvPr/>
        </p:nvCxnSpPr>
        <p:spPr>
          <a:xfrm>
            <a:off x="11286876" y="5556978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" name="직선 연결선 1473"/>
          <p:cNvCxnSpPr/>
          <p:nvPr/>
        </p:nvCxnSpPr>
        <p:spPr>
          <a:xfrm>
            <a:off x="11440608" y="5658368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5" name="직선 연결선 1474"/>
          <p:cNvCxnSpPr/>
          <p:nvPr/>
        </p:nvCxnSpPr>
        <p:spPr>
          <a:xfrm>
            <a:off x="11286876" y="6596230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직선 연결선 1475"/>
          <p:cNvCxnSpPr/>
          <p:nvPr/>
        </p:nvCxnSpPr>
        <p:spPr>
          <a:xfrm>
            <a:off x="11440608" y="6697620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7" name="직선 연결선 1476"/>
          <p:cNvCxnSpPr/>
          <p:nvPr/>
        </p:nvCxnSpPr>
        <p:spPr>
          <a:xfrm>
            <a:off x="11286876" y="7616154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8" name="직선 연결선 1477"/>
          <p:cNvCxnSpPr/>
          <p:nvPr/>
        </p:nvCxnSpPr>
        <p:spPr>
          <a:xfrm>
            <a:off x="11440608" y="7717544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/>
          <p:cNvGrpSpPr/>
          <p:nvPr/>
        </p:nvGrpSpPr>
        <p:grpSpPr>
          <a:xfrm>
            <a:off x="11327553" y="6369575"/>
            <a:ext cx="974725" cy="809316"/>
            <a:chOff x="5832272" y="7183479"/>
            <a:chExt cx="974725" cy="809316"/>
          </a:xfrm>
        </p:grpSpPr>
        <p:sp>
          <p:nvSpPr>
            <p:cNvPr id="1031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>
                  <a:latin typeface="+mn-ea"/>
                  <a:ea typeface="+mn-ea"/>
                </a:rPr>
                <a:t>소망 </a:t>
              </a:r>
              <a:r>
                <a:rPr lang="en-US" altLang="ko-KR" sz="1000" dirty="0">
                  <a:latin typeface="+mn-ea"/>
                  <a:ea typeface="+mn-ea"/>
                </a:rPr>
                <a:t>DB</a:t>
              </a:r>
            </a:p>
          </p:txBody>
        </p:sp>
        <p:pic>
          <p:nvPicPr>
            <p:cNvPr id="1032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10238111" y="6823024"/>
            <a:ext cx="1145881" cy="809316"/>
            <a:chOff x="10238111" y="6983139"/>
            <a:chExt cx="1145881" cy="809316"/>
          </a:xfrm>
        </p:grpSpPr>
        <p:cxnSp>
          <p:nvCxnSpPr>
            <p:cNvPr id="1469" name="직선 연결선 1468"/>
            <p:cNvCxnSpPr/>
            <p:nvPr/>
          </p:nvCxnSpPr>
          <p:spPr>
            <a:xfrm>
              <a:off x="10238111" y="7179108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직선 연결선 1469"/>
            <p:cNvCxnSpPr/>
            <p:nvPr/>
          </p:nvCxnSpPr>
          <p:spPr>
            <a:xfrm>
              <a:off x="10391843" y="7280498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3" name="그룹 1032"/>
            <p:cNvGrpSpPr/>
            <p:nvPr/>
          </p:nvGrpSpPr>
          <p:grpSpPr>
            <a:xfrm>
              <a:off x="10409267" y="6983139"/>
              <a:ext cx="974725" cy="809316"/>
              <a:chOff x="5832272" y="7183479"/>
              <a:chExt cx="974725" cy="809316"/>
            </a:xfrm>
          </p:grpSpPr>
          <p:sp>
            <p:nvSpPr>
              <p:cNvPr id="1034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latin typeface="+mn-ea"/>
                    <a:ea typeface="+mn-ea"/>
                  </a:rPr>
                  <a:t>CISS DB</a:t>
                </a:r>
              </a:p>
            </p:txBody>
          </p:sp>
          <p:pic>
            <p:nvPicPr>
              <p:cNvPr id="1035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36" name="그룹 1035"/>
          <p:cNvGrpSpPr/>
          <p:nvPr/>
        </p:nvGrpSpPr>
        <p:grpSpPr>
          <a:xfrm>
            <a:off x="11327553" y="7371072"/>
            <a:ext cx="974725" cy="809316"/>
            <a:chOff x="5832272" y="7183479"/>
            <a:chExt cx="974725" cy="809316"/>
          </a:xfrm>
        </p:grpSpPr>
        <p:sp>
          <p:nvSpPr>
            <p:cNvPr id="1037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>
                  <a:latin typeface="+mn-ea"/>
                  <a:ea typeface="+mn-ea"/>
                </a:rPr>
                <a:t>홈페이지 </a:t>
              </a:r>
              <a:r>
                <a:rPr lang="en-US" altLang="ko-KR" sz="1000" dirty="0">
                  <a:latin typeface="+mn-ea"/>
                  <a:ea typeface="+mn-ea"/>
                </a:rPr>
                <a:t>DB</a:t>
              </a:r>
            </a:p>
          </p:txBody>
        </p:sp>
        <p:pic>
          <p:nvPicPr>
            <p:cNvPr id="103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8" name="그룹 1047"/>
          <p:cNvGrpSpPr/>
          <p:nvPr/>
        </p:nvGrpSpPr>
        <p:grpSpPr>
          <a:xfrm>
            <a:off x="11327553" y="5344666"/>
            <a:ext cx="974725" cy="809316"/>
            <a:chOff x="5832272" y="7183479"/>
            <a:chExt cx="974725" cy="809316"/>
          </a:xfrm>
        </p:grpSpPr>
        <p:sp>
          <p:nvSpPr>
            <p:cNvPr id="1049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>
                  <a:latin typeface="+mn-ea"/>
                  <a:ea typeface="+mn-ea"/>
                </a:rPr>
                <a:t>1372 DB</a:t>
              </a:r>
            </a:p>
          </p:txBody>
        </p:sp>
        <p:pic>
          <p:nvPicPr>
            <p:cNvPr id="1050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10238111" y="5798115"/>
            <a:ext cx="1145881" cy="809316"/>
            <a:chOff x="10238111" y="5958230"/>
            <a:chExt cx="1145881" cy="809316"/>
          </a:xfrm>
        </p:grpSpPr>
        <p:cxnSp>
          <p:nvCxnSpPr>
            <p:cNvPr id="1467" name="직선 연결선 1466"/>
            <p:cNvCxnSpPr/>
            <p:nvPr/>
          </p:nvCxnSpPr>
          <p:spPr>
            <a:xfrm>
              <a:off x="10238111" y="6189093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8" name="직선 연결선 1467"/>
            <p:cNvCxnSpPr/>
            <p:nvPr/>
          </p:nvCxnSpPr>
          <p:spPr>
            <a:xfrm>
              <a:off x="10391843" y="6290483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1" name="그룹 1050"/>
            <p:cNvGrpSpPr/>
            <p:nvPr/>
          </p:nvGrpSpPr>
          <p:grpSpPr>
            <a:xfrm>
              <a:off x="10409267" y="5958230"/>
              <a:ext cx="974725" cy="809316"/>
              <a:chOff x="5832272" y="7183479"/>
              <a:chExt cx="974725" cy="809316"/>
            </a:xfrm>
          </p:grpSpPr>
          <p:sp>
            <p:nvSpPr>
              <p:cNvPr id="1052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>
                    <a:latin typeface="+mn-ea"/>
                    <a:ea typeface="+mn-ea"/>
                  </a:rPr>
                  <a:t>참가격</a:t>
                </a:r>
                <a:r>
                  <a:rPr lang="ko-KR" altLang="en-US" sz="1000" dirty="0">
                    <a:latin typeface="+mn-ea"/>
                    <a:ea typeface="+mn-ea"/>
                  </a:rPr>
                  <a:t> </a:t>
                </a:r>
                <a:r>
                  <a:rPr lang="en-US" altLang="ko-KR" sz="1000" dirty="0">
                    <a:latin typeface="+mn-ea"/>
                    <a:ea typeface="+mn-ea"/>
                  </a:rPr>
                  <a:t>DB</a:t>
                </a:r>
              </a:p>
            </p:txBody>
          </p:sp>
          <p:pic>
            <p:nvPicPr>
              <p:cNvPr id="1053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84" name="그룹 1283"/>
          <p:cNvGrpSpPr/>
          <p:nvPr/>
        </p:nvGrpSpPr>
        <p:grpSpPr>
          <a:xfrm>
            <a:off x="11327553" y="4275028"/>
            <a:ext cx="974725" cy="809316"/>
            <a:chOff x="5832272" y="7183479"/>
            <a:chExt cx="974725" cy="809316"/>
          </a:xfrm>
        </p:grpSpPr>
        <p:sp>
          <p:nvSpPr>
            <p:cNvPr id="1285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 err="1" smtClean="0">
                  <a:latin typeface="+mn-ea"/>
                </a:rPr>
                <a:t>donotcall</a:t>
              </a:r>
              <a:r>
                <a:rPr lang="en-US" altLang="ko-KR" sz="1000" dirty="0" smtClean="0">
                  <a:latin typeface="+mn-ea"/>
                </a:rPr>
                <a:t> DB</a:t>
              </a:r>
              <a:endParaRPr lang="en-US" altLang="ko-KR" sz="1000" dirty="0">
                <a:latin typeface="+mn-ea"/>
              </a:endParaRPr>
            </a:p>
          </p:txBody>
        </p:sp>
        <p:pic>
          <p:nvPicPr>
            <p:cNvPr id="1286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그룹 8"/>
          <p:cNvGrpSpPr/>
          <p:nvPr/>
        </p:nvGrpSpPr>
        <p:grpSpPr>
          <a:xfrm>
            <a:off x="10238111" y="4728477"/>
            <a:ext cx="1145881" cy="809316"/>
            <a:chOff x="10238111" y="4888592"/>
            <a:chExt cx="1145881" cy="809316"/>
          </a:xfrm>
        </p:grpSpPr>
        <p:cxnSp>
          <p:nvCxnSpPr>
            <p:cNvPr id="1465" name="직선 연결선 1464"/>
            <p:cNvCxnSpPr/>
            <p:nvPr/>
          </p:nvCxnSpPr>
          <p:spPr>
            <a:xfrm>
              <a:off x="10238111" y="5092942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6" name="직선 연결선 1465"/>
            <p:cNvCxnSpPr/>
            <p:nvPr/>
          </p:nvCxnSpPr>
          <p:spPr>
            <a:xfrm>
              <a:off x="10391843" y="5194332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7" name="그룹 1286"/>
            <p:cNvGrpSpPr/>
            <p:nvPr/>
          </p:nvGrpSpPr>
          <p:grpSpPr>
            <a:xfrm>
              <a:off x="10409267" y="4888592"/>
              <a:ext cx="974725" cy="809316"/>
              <a:chOff x="5832272" y="7183479"/>
              <a:chExt cx="974725" cy="809316"/>
            </a:xfrm>
          </p:grpSpPr>
          <p:sp>
            <p:nvSpPr>
              <p:cNvPr id="1288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소비넷</a:t>
                </a:r>
                <a:r>
                  <a:rPr lang="ko-KR" altLang="en-US" sz="1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1000" dirty="0" smtClean="0">
                    <a:latin typeface="+mn-ea"/>
                    <a:ea typeface="+mn-ea"/>
                  </a:rPr>
                  <a:t>DB</a:t>
                </a:r>
                <a:endParaRPr lang="en-US" altLang="ko-KR" sz="1000" dirty="0">
                  <a:latin typeface="+mn-ea"/>
                  <a:ea typeface="+mn-ea"/>
                </a:endParaRPr>
              </a:p>
            </p:txBody>
          </p:sp>
          <p:pic>
            <p:nvPicPr>
              <p:cNvPr id="1289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9" name="그룹 601"/>
          <p:cNvGrpSpPr>
            <a:grpSpLocks noChangeAspect="1"/>
          </p:cNvGrpSpPr>
          <p:nvPr/>
        </p:nvGrpSpPr>
        <p:grpSpPr bwMode="auto">
          <a:xfrm>
            <a:off x="3873356" y="2247168"/>
            <a:ext cx="381000" cy="509587"/>
            <a:chOff x="10744200" y="866775"/>
            <a:chExt cx="377825" cy="504825"/>
          </a:xfrm>
        </p:grpSpPr>
        <p:sp>
          <p:nvSpPr>
            <p:cNvPr id="350" name="AutoShape 313"/>
            <p:cNvSpPr>
              <a:spLocks noChangeAspect="1" noChangeArrowheads="1" noTextEdit="1"/>
            </p:cNvSpPr>
            <p:nvPr/>
          </p:nvSpPr>
          <p:spPr bwMode="auto">
            <a:xfrm>
              <a:off x="10744200" y="866775"/>
              <a:ext cx="3778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51" name="Freeform 315"/>
            <p:cNvSpPr>
              <a:spLocks/>
            </p:cNvSpPr>
            <p:nvPr/>
          </p:nvSpPr>
          <p:spPr bwMode="auto">
            <a:xfrm>
              <a:off x="10750550" y="1076325"/>
              <a:ext cx="323850" cy="295275"/>
            </a:xfrm>
            <a:custGeom>
              <a:avLst/>
              <a:gdLst>
                <a:gd name="T0" fmla="*/ 0 w 204"/>
                <a:gd name="T1" fmla="*/ 0 h 186"/>
                <a:gd name="T2" fmla="*/ 0 w 204"/>
                <a:gd name="T3" fmla="*/ 2147483647 h 186"/>
                <a:gd name="T4" fmla="*/ 2147483647 w 204"/>
                <a:gd name="T5" fmla="*/ 2147483647 h 186"/>
                <a:gd name="T6" fmla="*/ 2147483647 w 204"/>
                <a:gd name="T7" fmla="*/ 0 h 186"/>
                <a:gd name="T8" fmla="*/ 0 w 204"/>
                <a:gd name="T9" fmla="*/ 0 h 186"/>
                <a:gd name="T10" fmla="*/ 0 w 204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86"/>
                <a:gd name="T20" fmla="*/ 204 w 204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86">
                  <a:moveTo>
                    <a:pt x="0" y="0"/>
                  </a:moveTo>
                  <a:lnTo>
                    <a:pt x="0" y="186"/>
                  </a:lnTo>
                  <a:lnTo>
                    <a:pt x="204" y="186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9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2" name="Freeform 316"/>
            <p:cNvSpPr>
              <a:spLocks/>
            </p:cNvSpPr>
            <p:nvPr/>
          </p:nvSpPr>
          <p:spPr bwMode="auto">
            <a:xfrm>
              <a:off x="10750550" y="1076325"/>
              <a:ext cx="323850" cy="295275"/>
            </a:xfrm>
            <a:custGeom>
              <a:avLst/>
              <a:gdLst>
                <a:gd name="T0" fmla="*/ 0 w 204"/>
                <a:gd name="T1" fmla="*/ 0 h 186"/>
                <a:gd name="T2" fmla="*/ 0 w 204"/>
                <a:gd name="T3" fmla="*/ 2147483647 h 186"/>
                <a:gd name="T4" fmla="*/ 2147483647 w 204"/>
                <a:gd name="T5" fmla="*/ 2147483647 h 186"/>
                <a:gd name="T6" fmla="*/ 2147483647 w 204"/>
                <a:gd name="T7" fmla="*/ 0 h 186"/>
                <a:gd name="T8" fmla="*/ 0 w 204"/>
                <a:gd name="T9" fmla="*/ 0 h 186"/>
                <a:gd name="T10" fmla="*/ 0 w 204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86"/>
                <a:gd name="T20" fmla="*/ 204 w 204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86">
                  <a:moveTo>
                    <a:pt x="0" y="0"/>
                  </a:moveTo>
                  <a:lnTo>
                    <a:pt x="0" y="186"/>
                  </a:lnTo>
                  <a:lnTo>
                    <a:pt x="204" y="186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">
              <a:solidFill>
                <a:srgbClr val="B7B7B7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3" name="Freeform 317"/>
            <p:cNvSpPr>
              <a:spLocks/>
            </p:cNvSpPr>
            <p:nvPr/>
          </p:nvSpPr>
          <p:spPr bwMode="auto">
            <a:xfrm>
              <a:off x="10750550" y="1041400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4" name="Freeform 318"/>
            <p:cNvSpPr>
              <a:spLocks/>
            </p:cNvSpPr>
            <p:nvPr/>
          </p:nvSpPr>
          <p:spPr bwMode="auto">
            <a:xfrm>
              <a:off x="10750550" y="1041400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 w="0" cap="sq">
              <a:solidFill>
                <a:srgbClr val="AEE2FA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5" name="Freeform 319"/>
            <p:cNvSpPr>
              <a:spLocks/>
            </p:cNvSpPr>
            <p:nvPr/>
          </p:nvSpPr>
          <p:spPr bwMode="auto">
            <a:xfrm>
              <a:off x="11074400" y="1041400"/>
              <a:ext cx="41275" cy="328613"/>
            </a:xfrm>
            <a:custGeom>
              <a:avLst/>
              <a:gdLst>
                <a:gd name="T0" fmla="*/ 0 w 26"/>
                <a:gd name="T1" fmla="*/ 2147483647 h 207"/>
                <a:gd name="T2" fmla="*/ 2147483647 w 26"/>
                <a:gd name="T3" fmla="*/ 0 h 207"/>
                <a:gd name="T4" fmla="*/ 2147483647 w 26"/>
                <a:gd name="T5" fmla="*/ 2147483647 h 207"/>
                <a:gd name="T6" fmla="*/ 0 w 26"/>
                <a:gd name="T7" fmla="*/ 2147483647 h 207"/>
                <a:gd name="T8" fmla="*/ 0 w 26"/>
                <a:gd name="T9" fmla="*/ 2147483647 h 207"/>
                <a:gd name="T10" fmla="*/ 0 w 26"/>
                <a:gd name="T11" fmla="*/ 2147483647 h 2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207"/>
                <a:gd name="T20" fmla="*/ 26 w 26"/>
                <a:gd name="T21" fmla="*/ 207 h 2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207">
                  <a:moveTo>
                    <a:pt x="0" y="22"/>
                  </a:moveTo>
                  <a:lnTo>
                    <a:pt x="26" y="0"/>
                  </a:lnTo>
                  <a:lnTo>
                    <a:pt x="26" y="184"/>
                  </a:lnTo>
                  <a:lnTo>
                    <a:pt x="0" y="207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55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6" name="Freeform 320"/>
            <p:cNvSpPr>
              <a:spLocks/>
            </p:cNvSpPr>
            <p:nvPr/>
          </p:nvSpPr>
          <p:spPr bwMode="auto">
            <a:xfrm>
              <a:off x="11074400" y="1041400"/>
              <a:ext cx="41275" cy="328613"/>
            </a:xfrm>
            <a:custGeom>
              <a:avLst/>
              <a:gdLst>
                <a:gd name="T0" fmla="*/ 0 w 26"/>
                <a:gd name="T1" fmla="*/ 2147483647 h 207"/>
                <a:gd name="T2" fmla="*/ 2147483647 w 26"/>
                <a:gd name="T3" fmla="*/ 0 h 207"/>
                <a:gd name="T4" fmla="*/ 2147483647 w 26"/>
                <a:gd name="T5" fmla="*/ 2147483647 h 207"/>
                <a:gd name="T6" fmla="*/ 0 w 26"/>
                <a:gd name="T7" fmla="*/ 2147483647 h 207"/>
                <a:gd name="T8" fmla="*/ 0 w 26"/>
                <a:gd name="T9" fmla="*/ 2147483647 h 207"/>
                <a:gd name="T10" fmla="*/ 0 w 26"/>
                <a:gd name="T11" fmla="*/ 2147483647 h 2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207"/>
                <a:gd name="T20" fmla="*/ 26 w 26"/>
                <a:gd name="T21" fmla="*/ 207 h 2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207">
                  <a:moveTo>
                    <a:pt x="0" y="22"/>
                  </a:moveTo>
                  <a:lnTo>
                    <a:pt x="26" y="0"/>
                  </a:lnTo>
                  <a:lnTo>
                    <a:pt x="26" y="184"/>
                  </a:lnTo>
                  <a:lnTo>
                    <a:pt x="0" y="207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A9A8A8"/>
            </a:solidFill>
            <a:ln w="4">
              <a:solidFill>
                <a:srgbClr val="B7B7B7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7" name="Freeform 321"/>
            <p:cNvSpPr>
              <a:spLocks/>
            </p:cNvSpPr>
            <p:nvPr/>
          </p:nvSpPr>
          <p:spPr bwMode="auto">
            <a:xfrm>
              <a:off x="10763250" y="1198563"/>
              <a:ext cx="112713" cy="46038"/>
            </a:xfrm>
            <a:custGeom>
              <a:avLst/>
              <a:gdLst>
                <a:gd name="T0" fmla="*/ 2147483647 w 71"/>
                <a:gd name="T1" fmla="*/ 2147483647 h 29"/>
                <a:gd name="T2" fmla="*/ 2147483647 w 71"/>
                <a:gd name="T3" fmla="*/ 2147483647 h 29"/>
                <a:gd name="T4" fmla="*/ 2147483647 w 71"/>
                <a:gd name="T5" fmla="*/ 0 h 29"/>
                <a:gd name="T6" fmla="*/ 0 w 71"/>
                <a:gd name="T7" fmla="*/ 2147483647 h 29"/>
                <a:gd name="T8" fmla="*/ 2147483647 w 71"/>
                <a:gd name="T9" fmla="*/ 2147483647 h 29"/>
                <a:gd name="T10" fmla="*/ 2147483647 w 71"/>
                <a:gd name="T11" fmla="*/ 2147483647 h 29"/>
                <a:gd name="T12" fmla="*/ 2147483647 w 71"/>
                <a:gd name="T13" fmla="*/ 2147483647 h 29"/>
                <a:gd name="T14" fmla="*/ 2147483647 w 71"/>
                <a:gd name="T15" fmla="*/ 2147483647 h 29"/>
                <a:gd name="T16" fmla="*/ 2147483647 w 71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29"/>
                <a:gd name="T29" fmla="*/ 71 w 71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29">
                  <a:moveTo>
                    <a:pt x="71" y="8"/>
                  </a:moveTo>
                  <a:lnTo>
                    <a:pt x="18" y="8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18" y="29"/>
                  </a:lnTo>
                  <a:lnTo>
                    <a:pt x="18" y="22"/>
                  </a:lnTo>
                  <a:lnTo>
                    <a:pt x="71" y="22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8" name="Freeform 322"/>
            <p:cNvSpPr>
              <a:spLocks/>
            </p:cNvSpPr>
            <p:nvPr/>
          </p:nvSpPr>
          <p:spPr bwMode="auto">
            <a:xfrm>
              <a:off x="10763250" y="1198563"/>
              <a:ext cx="112713" cy="46038"/>
            </a:xfrm>
            <a:custGeom>
              <a:avLst/>
              <a:gdLst>
                <a:gd name="T0" fmla="*/ 2147483647 w 71"/>
                <a:gd name="T1" fmla="*/ 2147483647 h 29"/>
                <a:gd name="T2" fmla="*/ 2147483647 w 71"/>
                <a:gd name="T3" fmla="*/ 2147483647 h 29"/>
                <a:gd name="T4" fmla="*/ 2147483647 w 71"/>
                <a:gd name="T5" fmla="*/ 0 h 29"/>
                <a:gd name="T6" fmla="*/ 0 w 71"/>
                <a:gd name="T7" fmla="*/ 2147483647 h 29"/>
                <a:gd name="T8" fmla="*/ 2147483647 w 71"/>
                <a:gd name="T9" fmla="*/ 2147483647 h 29"/>
                <a:gd name="T10" fmla="*/ 2147483647 w 71"/>
                <a:gd name="T11" fmla="*/ 2147483647 h 29"/>
                <a:gd name="T12" fmla="*/ 2147483647 w 71"/>
                <a:gd name="T13" fmla="*/ 2147483647 h 29"/>
                <a:gd name="T14" fmla="*/ 2147483647 w 71"/>
                <a:gd name="T15" fmla="*/ 2147483647 h 29"/>
                <a:gd name="T16" fmla="*/ 2147483647 w 71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29"/>
                <a:gd name="T29" fmla="*/ 71 w 71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29">
                  <a:moveTo>
                    <a:pt x="71" y="8"/>
                  </a:moveTo>
                  <a:lnTo>
                    <a:pt x="18" y="8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18" y="29"/>
                  </a:lnTo>
                  <a:lnTo>
                    <a:pt x="18" y="22"/>
                  </a:lnTo>
                  <a:lnTo>
                    <a:pt x="71" y="22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59" name="Freeform 323"/>
            <p:cNvSpPr>
              <a:spLocks/>
            </p:cNvSpPr>
            <p:nvPr/>
          </p:nvSpPr>
          <p:spPr bwMode="auto">
            <a:xfrm>
              <a:off x="10804525" y="1128713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0 w 56"/>
                <a:gd name="T7" fmla="*/ 0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56" y="40"/>
                  </a:moveTo>
                  <a:lnTo>
                    <a:pt x="18" y="5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7" y="16"/>
                  </a:lnTo>
                  <a:lnTo>
                    <a:pt x="45" y="52"/>
                  </a:lnTo>
                  <a:lnTo>
                    <a:pt x="56" y="4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0" name="Freeform 324"/>
            <p:cNvSpPr>
              <a:spLocks/>
            </p:cNvSpPr>
            <p:nvPr/>
          </p:nvSpPr>
          <p:spPr bwMode="auto">
            <a:xfrm>
              <a:off x="10804525" y="1128713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0 w 56"/>
                <a:gd name="T7" fmla="*/ 0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56" y="40"/>
                  </a:moveTo>
                  <a:lnTo>
                    <a:pt x="18" y="5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7" y="16"/>
                  </a:lnTo>
                  <a:lnTo>
                    <a:pt x="45" y="52"/>
                  </a:lnTo>
                  <a:lnTo>
                    <a:pt x="56" y="4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1" name="Freeform 325"/>
            <p:cNvSpPr>
              <a:spLocks/>
            </p:cNvSpPr>
            <p:nvPr/>
          </p:nvSpPr>
          <p:spPr bwMode="auto">
            <a:xfrm>
              <a:off x="10882313" y="1090613"/>
              <a:ext cx="50800" cy="101600"/>
            </a:xfrm>
            <a:custGeom>
              <a:avLst/>
              <a:gdLst>
                <a:gd name="T0" fmla="*/ 2147483647 w 32"/>
                <a:gd name="T1" fmla="*/ 2147483647 h 64"/>
                <a:gd name="T2" fmla="*/ 2147483647 w 32"/>
                <a:gd name="T3" fmla="*/ 2147483647 h 64"/>
                <a:gd name="T4" fmla="*/ 2147483647 w 32"/>
                <a:gd name="T5" fmla="*/ 2147483647 h 64"/>
                <a:gd name="T6" fmla="*/ 2147483647 w 32"/>
                <a:gd name="T7" fmla="*/ 0 h 64"/>
                <a:gd name="T8" fmla="*/ 0 w 32"/>
                <a:gd name="T9" fmla="*/ 2147483647 h 64"/>
                <a:gd name="T10" fmla="*/ 2147483647 w 32"/>
                <a:gd name="T11" fmla="*/ 2147483647 h 64"/>
                <a:gd name="T12" fmla="*/ 2147483647 w 32"/>
                <a:gd name="T13" fmla="*/ 2147483647 h 64"/>
                <a:gd name="T14" fmla="*/ 2147483647 w 32"/>
                <a:gd name="T15" fmla="*/ 2147483647 h 64"/>
                <a:gd name="T16" fmla="*/ 2147483647 w 32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4"/>
                <a:gd name="T29" fmla="*/ 32 w 3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4">
                  <a:moveTo>
                    <a:pt x="25" y="64"/>
                  </a:moveTo>
                  <a:lnTo>
                    <a:pt x="25" y="14"/>
                  </a:lnTo>
                  <a:lnTo>
                    <a:pt x="32" y="14"/>
                  </a:lnTo>
                  <a:lnTo>
                    <a:pt x="17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7" y="64"/>
                  </a:lnTo>
                  <a:lnTo>
                    <a:pt x="25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2" name="Freeform 326"/>
            <p:cNvSpPr>
              <a:spLocks/>
            </p:cNvSpPr>
            <p:nvPr/>
          </p:nvSpPr>
          <p:spPr bwMode="auto">
            <a:xfrm>
              <a:off x="10882313" y="1090613"/>
              <a:ext cx="50800" cy="101600"/>
            </a:xfrm>
            <a:custGeom>
              <a:avLst/>
              <a:gdLst>
                <a:gd name="T0" fmla="*/ 2147483647 w 32"/>
                <a:gd name="T1" fmla="*/ 2147483647 h 64"/>
                <a:gd name="T2" fmla="*/ 2147483647 w 32"/>
                <a:gd name="T3" fmla="*/ 2147483647 h 64"/>
                <a:gd name="T4" fmla="*/ 2147483647 w 32"/>
                <a:gd name="T5" fmla="*/ 2147483647 h 64"/>
                <a:gd name="T6" fmla="*/ 2147483647 w 32"/>
                <a:gd name="T7" fmla="*/ 0 h 64"/>
                <a:gd name="T8" fmla="*/ 0 w 32"/>
                <a:gd name="T9" fmla="*/ 2147483647 h 64"/>
                <a:gd name="T10" fmla="*/ 2147483647 w 32"/>
                <a:gd name="T11" fmla="*/ 2147483647 h 64"/>
                <a:gd name="T12" fmla="*/ 2147483647 w 32"/>
                <a:gd name="T13" fmla="*/ 2147483647 h 64"/>
                <a:gd name="T14" fmla="*/ 2147483647 w 32"/>
                <a:gd name="T15" fmla="*/ 2147483647 h 64"/>
                <a:gd name="T16" fmla="*/ 2147483647 w 32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4"/>
                <a:gd name="T29" fmla="*/ 32 w 3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4">
                  <a:moveTo>
                    <a:pt x="25" y="64"/>
                  </a:moveTo>
                  <a:lnTo>
                    <a:pt x="25" y="14"/>
                  </a:lnTo>
                  <a:lnTo>
                    <a:pt x="32" y="14"/>
                  </a:lnTo>
                  <a:lnTo>
                    <a:pt x="17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7" y="64"/>
                  </a:lnTo>
                  <a:lnTo>
                    <a:pt x="25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3" name="Freeform 327"/>
            <p:cNvSpPr>
              <a:spLocks/>
            </p:cNvSpPr>
            <p:nvPr/>
          </p:nvSpPr>
          <p:spPr bwMode="auto">
            <a:xfrm>
              <a:off x="10922000" y="1128713"/>
              <a:ext cx="87313" cy="82550"/>
            </a:xfrm>
            <a:custGeom>
              <a:avLst/>
              <a:gdLst>
                <a:gd name="T0" fmla="*/ 2147483647 w 55"/>
                <a:gd name="T1" fmla="*/ 2147483647 h 52"/>
                <a:gd name="T2" fmla="*/ 2147483647 w 55"/>
                <a:gd name="T3" fmla="*/ 2147483647 h 52"/>
                <a:gd name="T4" fmla="*/ 2147483647 w 55"/>
                <a:gd name="T5" fmla="*/ 2147483647 h 52"/>
                <a:gd name="T6" fmla="*/ 2147483647 w 55"/>
                <a:gd name="T7" fmla="*/ 0 h 52"/>
                <a:gd name="T8" fmla="*/ 2147483647 w 55"/>
                <a:gd name="T9" fmla="*/ 0 h 52"/>
                <a:gd name="T10" fmla="*/ 2147483647 w 55"/>
                <a:gd name="T11" fmla="*/ 2147483647 h 52"/>
                <a:gd name="T12" fmla="*/ 0 w 55"/>
                <a:gd name="T13" fmla="*/ 2147483647 h 52"/>
                <a:gd name="T14" fmla="*/ 2147483647 w 55"/>
                <a:gd name="T15" fmla="*/ 2147483647 h 52"/>
                <a:gd name="T16" fmla="*/ 2147483647 w 55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2"/>
                <a:gd name="T29" fmla="*/ 55 w 55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2">
                  <a:moveTo>
                    <a:pt x="11" y="52"/>
                  </a:moveTo>
                  <a:lnTo>
                    <a:pt x="50" y="16"/>
                  </a:lnTo>
                  <a:lnTo>
                    <a:pt x="55" y="21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39" y="5"/>
                  </a:lnTo>
                  <a:lnTo>
                    <a:pt x="0" y="40"/>
                  </a:lnTo>
                  <a:lnTo>
                    <a:pt x="11" y="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4" name="Freeform 328"/>
            <p:cNvSpPr>
              <a:spLocks/>
            </p:cNvSpPr>
            <p:nvPr/>
          </p:nvSpPr>
          <p:spPr bwMode="auto">
            <a:xfrm>
              <a:off x="10922000" y="1128713"/>
              <a:ext cx="87313" cy="82550"/>
            </a:xfrm>
            <a:custGeom>
              <a:avLst/>
              <a:gdLst>
                <a:gd name="T0" fmla="*/ 2147483647 w 55"/>
                <a:gd name="T1" fmla="*/ 2147483647 h 52"/>
                <a:gd name="T2" fmla="*/ 2147483647 w 55"/>
                <a:gd name="T3" fmla="*/ 2147483647 h 52"/>
                <a:gd name="T4" fmla="*/ 2147483647 w 55"/>
                <a:gd name="T5" fmla="*/ 2147483647 h 52"/>
                <a:gd name="T6" fmla="*/ 2147483647 w 55"/>
                <a:gd name="T7" fmla="*/ 0 h 52"/>
                <a:gd name="T8" fmla="*/ 2147483647 w 55"/>
                <a:gd name="T9" fmla="*/ 0 h 52"/>
                <a:gd name="T10" fmla="*/ 2147483647 w 55"/>
                <a:gd name="T11" fmla="*/ 2147483647 h 52"/>
                <a:gd name="T12" fmla="*/ 0 w 55"/>
                <a:gd name="T13" fmla="*/ 2147483647 h 52"/>
                <a:gd name="T14" fmla="*/ 2147483647 w 55"/>
                <a:gd name="T15" fmla="*/ 2147483647 h 52"/>
                <a:gd name="T16" fmla="*/ 2147483647 w 55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2"/>
                <a:gd name="T29" fmla="*/ 55 w 55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2">
                  <a:moveTo>
                    <a:pt x="11" y="52"/>
                  </a:moveTo>
                  <a:lnTo>
                    <a:pt x="50" y="16"/>
                  </a:lnTo>
                  <a:lnTo>
                    <a:pt x="55" y="21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39" y="5"/>
                  </a:lnTo>
                  <a:lnTo>
                    <a:pt x="0" y="40"/>
                  </a:lnTo>
                  <a:lnTo>
                    <a:pt x="11" y="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5" name="Freeform 329"/>
            <p:cNvSpPr>
              <a:spLocks/>
            </p:cNvSpPr>
            <p:nvPr/>
          </p:nvSpPr>
          <p:spPr bwMode="auto">
            <a:xfrm>
              <a:off x="10939463" y="1198563"/>
              <a:ext cx="111125" cy="46038"/>
            </a:xfrm>
            <a:custGeom>
              <a:avLst/>
              <a:gdLst>
                <a:gd name="T0" fmla="*/ 0 w 70"/>
                <a:gd name="T1" fmla="*/ 2147483647 h 29"/>
                <a:gd name="T2" fmla="*/ 2147483647 w 70"/>
                <a:gd name="T3" fmla="*/ 2147483647 h 29"/>
                <a:gd name="T4" fmla="*/ 2147483647 w 70"/>
                <a:gd name="T5" fmla="*/ 2147483647 h 29"/>
                <a:gd name="T6" fmla="*/ 2147483647 w 70"/>
                <a:gd name="T7" fmla="*/ 2147483647 h 29"/>
                <a:gd name="T8" fmla="*/ 2147483647 w 70"/>
                <a:gd name="T9" fmla="*/ 0 h 29"/>
                <a:gd name="T10" fmla="*/ 2147483647 w 70"/>
                <a:gd name="T11" fmla="*/ 2147483647 h 29"/>
                <a:gd name="T12" fmla="*/ 0 w 70"/>
                <a:gd name="T13" fmla="*/ 2147483647 h 29"/>
                <a:gd name="T14" fmla="*/ 0 w 70"/>
                <a:gd name="T15" fmla="*/ 2147483647 h 29"/>
                <a:gd name="T16" fmla="*/ 0 w 70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0"/>
                <a:gd name="T28" fmla="*/ 0 h 29"/>
                <a:gd name="T29" fmla="*/ 70 w 70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0" h="29">
                  <a:moveTo>
                    <a:pt x="0" y="22"/>
                  </a:moveTo>
                  <a:lnTo>
                    <a:pt x="55" y="22"/>
                  </a:lnTo>
                  <a:lnTo>
                    <a:pt x="55" y="29"/>
                  </a:lnTo>
                  <a:lnTo>
                    <a:pt x="70" y="14"/>
                  </a:lnTo>
                  <a:lnTo>
                    <a:pt x="55" y="0"/>
                  </a:lnTo>
                  <a:lnTo>
                    <a:pt x="55" y="8"/>
                  </a:lnTo>
                  <a:lnTo>
                    <a:pt x="0" y="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6" name="Freeform 330"/>
            <p:cNvSpPr>
              <a:spLocks/>
            </p:cNvSpPr>
            <p:nvPr/>
          </p:nvSpPr>
          <p:spPr bwMode="auto">
            <a:xfrm>
              <a:off x="10939463" y="1198563"/>
              <a:ext cx="111125" cy="46038"/>
            </a:xfrm>
            <a:custGeom>
              <a:avLst/>
              <a:gdLst>
                <a:gd name="T0" fmla="*/ 0 w 70"/>
                <a:gd name="T1" fmla="*/ 2147483647 h 29"/>
                <a:gd name="T2" fmla="*/ 2147483647 w 70"/>
                <a:gd name="T3" fmla="*/ 2147483647 h 29"/>
                <a:gd name="T4" fmla="*/ 2147483647 w 70"/>
                <a:gd name="T5" fmla="*/ 2147483647 h 29"/>
                <a:gd name="T6" fmla="*/ 2147483647 w 70"/>
                <a:gd name="T7" fmla="*/ 2147483647 h 29"/>
                <a:gd name="T8" fmla="*/ 2147483647 w 70"/>
                <a:gd name="T9" fmla="*/ 0 h 29"/>
                <a:gd name="T10" fmla="*/ 2147483647 w 70"/>
                <a:gd name="T11" fmla="*/ 2147483647 h 29"/>
                <a:gd name="T12" fmla="*/ 0 w 70"/>
                <a:gd name="T13" fmla="*/ 2147483647 h 29"/>
                <a:gd name="T14" fmla="*/ 0 w 70"/>
                <a:gd name="T15" fmla="*/ 2147483647 h 29"/>
                <a:gd name="T16" fmla="*/ 0 w 70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0"/>
                <a:gd name="T28" fmla="*/ 0 h 29"/>
                <a:gd name="T29" fmla="*/ 70 w 70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0" h="29">
                  <a:moveTo>
                    <a:pt x="0" y="22"/>
                  </a:moveTo>
                  <a:lnTo>
                    <a:pt x="55" y="22"/>
                  </a:lnTo>
                  <a:lnTo>
                    <a:pt x="55" y="29"/>
                  </a:lnTo>
                  <a:lnTo>
                    <a:pt x="70" y="14"/>
                  </a:lnTo>
                  <a:lnTo>
                    <a:pt x="55" y="0"/>
                  </a:lnTo>
                  <a:lnTo>
                    <a:pt x="55" y="8"/>
                  </a:lnTo>
                  <a:lnTo>
                    <a:pt x="0" y="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7" name="Freeform 331"/>
            <p:cNvSpPr>
              <a:spLocks/>
            </p:cNvSpPr>
            <p:nvPr/>
          </p:nvSpPr>
          <p:spPr bwMode="auto">
            <a:xfrm>
              <a:off x="10922000" y="1233488"/>
              <a:ext cx="87313" cy="80963"/>
            </a:xfrm>
            <a:custGeom>
              <a:avLst/>
              <a:gdLst>
                <a:gd name="T0" fmla="*/ 0 w 55"/>
                <a:gd name="T1" fmla="*/ 2147483647 h 51"/>
                <a:gd name="T2" fmla="*/ 2147483647 w 55"/>
                <a:gd name="T3" fmla="*/ 2147483647 h 51"/>
                <a:gd name="T4" fmla="*/ 2147483647 w 55"/>
                <a:gd name="T5" fmla="*/ 2147483647 h 51"/>
                <a:gd name="T6" fmla="*/ 2147483647 w 55"/>
                <a:gd name="T7" fmla="*/ 2147483647 h 51"/>
                <a:gd name="T8" fmla="*/ 2147483647 w 55"/>
                <a:gd name="T9" fmla="*/ 2147483647 h 51"/>
                <a:gd name="T10" fmla="*/ 2147483647 w 55"/>
                <a:gd name="T11" fmla="*/ 2147483647 h 51"/>
                <a:gd name="T12" fmla="*/ 2147483647 w 55"/>
                <a:gd name="T13" fmla="*/ 0 h 51"/>
                <a:gd name="T14" fmla="*/ 0 w 55"/>
                <a:gd name="T15" fmla="*/ 2147483647 h 51"/>
                <a:gd name="T16" fmla="*/ 0 w 55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1"/>
                <a:gd name="T29" fmla="*/ 55 w 55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1">
                  <a:moveTo>
                    <a:pt x="0" y="10"/>
                  </a:moveTo>
                  <a:lnTo>
                    <a:pt x="39" y="46"/>
                  </a:lnTo>
                  <a:lnTo>
                    <a:pt x="33" y="51"/>
                  </a:lnTo>
                  <a:lnTo>
                    <a:pt x="55" y="50"/>
                  </a:lnTo>
                  <a:lnTo>
                    <a:pt x="55" y="31"/>
                  </a:lnTo>
                  <a:lnTo>
                    <a:pt x="50" y="36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8" name="Freeform 332"/>
            <p:cNvSpPr>
              <a:spLocks/>
            </p:cNvSpPr>
            <p:nvPr/>
          </p:nvSpPr>
          <p:spPr bwMode="auto">
            <a:xfrm>
              <a:off x="10922000" y="1233488"/>
              <a:ext cx="87313" cy="80963"/>
            </a:xfrm>
            <a:custGeom>
              <a:avLst/>
              <a:gdLst>
                <a:gd name="T0" fmla="*/ 0 w 55"/>
                <a:gd name="T1" fmla="*/ 2147483647 h 51"/>
                <a:gd name="T2" fmla="*/ 2147483647 w 55"/>
                <a:gd name="T3" fmla="*/ 2147483647 h 51"/>
                <a:gd name="T4" fmla="*/ 2147483647 w 55"/>
                <a:gd name="T5" fmla="*/ 2147483647 h 51"/>
                <a:gd name="T6" fmla="*/ 2147483647 w 55"/>
                <a:gd name="T7" fmla="*/ 2147483647 h 51"/>
                <a:gd name="T8" fmla="*/ 2147483647 w 55"/>
                <a:gd name="T9" fmla="*/ 2147483647 h 51"/>
                <a:gd name="T10" fmla="*/ 2147483647 w 55"/>
                <a:gd name="T11" fmla="*/ 2147483647 h 51"/>
                <a:gd name="T12" fmla="*/ 2147483647 w 55"/>
                <a:gd name="T13" fmla="*/ 0 h 51"/>
                <a:gd name="T14" fmla="*/ 0 w 55"/>
                <a:gd name="T15" fmla="*/ 2147483647 h 51"/>
                <a:gd name="T16" fmla="*/ 0 w 55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1"/>
                <a:gd name="T29" fmla="*/ 55 w 55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1">
                  <a:moveTo>
                    <a:pt x="0" y="10"/>
                  </a:moveTo>
                  <a:lnTo>
                    <a:pt x="39" y="46"/>
                  </a:lnTo>
                  <a:lnTo>
                    <a:pt x="33" y="51"/>
                  </a:lnTo>
                  <a:lnTo>
                    <a:pt x="55" y="50"/>
                  </a:lnTo>
                  <a:lnTo>
                    <a:pt x="55" y="31"/>
                  </a:lnTo>
                  <a:lnTo>
                    <a:pt x="50" y="36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69" name="Freeform 333"/>
            <p:cNvSpPr>
              <a:spLocks/>
            </p:cNvSpPr>
            <p:nvPr/>
          </p:nvSpPr>
          <p:spPr bwMode="auto">
            <a:xfrm>
              <a:off x="10882313" y="1249363"/>
              <a:ext cx="50800" cy="103188"/>
            </a:xfrm>
            <a:custGeom>
              <a:avLst/>
              <a:gdLst>
                <a:gd name="T0" fmla="*/ 2147483647 w 32"/>
                <a:gd name="T1" fmla="*/ 0 h 65"/>
                <a:gd name="T2" fmla="*/ 2147483647 w 32"/>
                <a:gd name="T3" fmla="*/ 2147483647 h 65"/>
                <a:gd name="T4" fmla="*/ 0 w 32"/>
                <a:gd name="T5" fmla="*/ 2147483647 h 65"/>
                <a:gd name="T6" fmla="*/ 2147483647 w 32"/>
                <a:gd name="T7" fmla="*/ 2147483647 h 65"/>
                <a:gd name="T8" fmla="*/ 2147483647 w 32"/>
                <a:gd name="T9" fmla="*/ 2147483647 h 65"/>
                <a:gd name="T10" fmla="*/ 2147483647 w 32"/>
                <a:gd name="T11" fmla="*/ 2147483647 h 65"/>
                <a:gd name="T12" fmla="*/ 2147483647 w 32"/>
                <a:gd name="T13" fmla="*/ 0 h 65"/>
                <a:gd name="T14" fmla="*/ 2147483647 w 32"/>
                <a:gd name="T15" fmla="*/ 0 h 65"/>
                <a:gd name="T16" fmla="*/ 2147483647 w 32"/>
                <a:gd name="T17" fmla="*/ 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5"/>
                <a:gd name="T29" fmla="*/ 32 w 32"/>
                <a:gd name="T30" fmla="*/ 65 h 6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5">
                  <a:moveTo>
                    <a:pt x="7" y="0"/>
                  </a:moveTo>
                  <a:lnTo>
                    <a:pt x="7" y="51"/>
                  </a:lnTo>
                  <a:lnTo>
                    <a:pt x="0" y="51"/>
                  </a:lnTo>
                  <a:lnTo>
                    <a:pt x="17" y="65"/>
                  </a:lnTo>
                  <a:lnTo>
                    <a:pt x="32" y="51"/>
                  </a:lnTo>
                  <a:lnTo>
                    <a:pt x="25" y="51"/>
                  </a:lnTo>
                  <a:lnTo>
                    <a:pt x="2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0" name="Freeform 334"/>
            <p:cNvSpPr>
              <a:spLocks/>
            </p:cNvSpPr>
            <p:nvPr/>
          </p:nvSpPr>
          <p:spPr bwMode="auto">
            <a:xfrm>
              <a:off x="10882313" y="1249363"/>
              <a:ext cx="50800" cy="103188"/>
            </a:xfrm>
            <a:custGeom>
              <a:avLst/>
              <a:gdLst>
                <a:gd name="T0" fmla="*/ 2147483647 w 32"/>
                <a:gd name="T1" fmla="*/ 0 h 65"/>
                <a:gd name="T2" fmla="*/ 2147483647 w 32"/>
                <a:gd name="T3" fmla="*/ 2147483647 h 65"/>
                <a:gd name="T4" fmla="*/ 0 w 32"/>
                <a:gd name="T5" fmla="*/ 2147483647 h 65"/>
                <a:gd name="T6" fmla="*/ 2147483647 w 32"/>
                <a:gd name="T7" fmla="*/ 2147483647 h 65"/>
                <a:gd name="T8" fmla="*/ 2147483647 w 32"/>
                <a:gd name="T9" fmla="*/ 2147483647 h 65"/>
                <a:gd name="T10" fmla="*/ 2147483647 w 32"/>
                <a:gd name="T11" fmla="*/ 2147483647 h 65"/>
                <a:gd name="T12" fmla="*/ 2147483647 w 32"/>
                <a:gd name="T13" fmla="*/ 0 h 65"/>
                <a:gd name="T14" fmla="*/ 2147483647 w 32"/>
                <a:gd name="T15" fmla="*/ 0 h 65"/>
                <a:gd name="T16" fmla="*/ 2147483647 w 32"/>
                <a:gd name="T17" fmla="*/ 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5"/>
                <a:gd name="T29" fmla="*/ 32 w 32"/>
                <a:gd name="T30" fmla="*/ 65 h 6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5">
                  <a:moveTo>
                    <a:pt x="7" y="0"/>
                  </a:moveTo>
                  <a:lnTo>
                    <a:pt x="7" y="51"/>
                  </a:lnTo>
                  <a:lnTo>
                    <a:pt x="0" y="51"/>
                  </a:lnTo>
                  <a:lnTo>
                    <a:pt x="17" y="65"/>
                  </a:lnTo>
                  <a:lnTo>
                    <a:pt x="32" y="51"/>
                  </a:lnTo>
                  <a:lnTo>
                    <a:pt x="25" y="51"/>
                  </a:lnTo>
                  <a:lnTo>
                    <a:pt x="2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1" name="Freeform 335"/>
            <p:cNvSpPr>
              <a:spLocks/>
            </p:cNvSpPr>
            <p:nvPr/>
          </p:nvSpPr>
          <p:spPr bwMode="auto">
            <a:xfrm>
              <a:off x="10804525" y="1233488"/>
              <a:ext cx="88900" cy="80963"/>
            </a:xfrm>
            <a:custGeom>
              <a:avLst/>
              <a:gdLst>
                <a:gd name="T0" fmla="*/ 2147483647 w 56"/>
                <a:gd name="T1" fmla="*/ 0 h 51"/>
                <a:gd name="T2" fmla="*/ 2147483647 w 56"/>
                <a:gd name="T3" fmla="*/ 2147483647 h 51"/>
                <a:gd name="T4" fmla="*/ 0 w 56"/>
                <a:gd name="T5" fmla="*/ 2147483647 h 51"/>
                <a:gd name="T6" fmla="*/ 0 w 56"/>
                <a:gd name="T7" fmla="*/ 2147483647 h 51"/>
                <a:gd name="T8" fmla="*/ 2147483647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0 h 51"/>
                <a:gd name="T16" fmla="*/ 2147483647 w 56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45" y="0"/>
                  </a:moveTo>
                  <a:lnTo>
                    <a:pt x="7" y="36"/>
                  </a:lnTo>
                  <a:lnTo>
                    <a:pt x="0" y="31"/>
                  </a:lnTo>
                  <a:lnTo>
                    <a:pt x="0" y="51"/>
                  </a:lnTo>
                  <a:lnTo>
                    <a:pt x="23" y="51"/>
                  </a:lnTo>
                  <a:lnTo>
                    <a:pt x="18" y="46"/>
                  </a:lnTo>
                  <a:lnTo>
                    <a:pt x="56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2" name="Freeform 336"/>
            <p:cNvSpPr>
              <a:spLocks/>
            </p:cNvSpPr>
            <p:nvPr/>
          </p:nvSpPr>
          <p:spPr bwMode="auto">
            <a:xfrm>
              <a:off x="10804525" y="1233488"/>
              <a:ext cx="88900" cy="80963"/>
            </a:xfrm>
            <a:custGeom>
              <a:avLst/>
              <a:gdLst>
                <a:gd name="T0" fmla="*/ 2147483647 w 56"/>
                <a:gd name="T1" fmla="*/ 0 h 51"/>
                <a:gd name="T2" fmla="*/ 2147483647 w 56"/>
                <a:gd name="T3" fmla="*/ 2147483647 h 51"/>
                <a:gd name="T4" fmla="*/ 0 w 56"/>
                <a:gd name="T5" fmla="*/ 2147483647 h 51"/>
                <a:gd name="T6" fmla="*/ 0 w 56"/>
                <a:gd name="T7" fmla="*/ 2147483647 h 51"/>
                <a:gd name="T8" fmla="*/ 2147483647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0 h 51"/>
                <a:gd name="T16" fmla="*/ 2147483647 w 56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45" y="0"/>
                  </a:moveTo>
                  <a:lnTo>
                    <a:pt x="7" y="36"/>
                  </a:lnTo>
                  <a:lnTo>
                    <a:pt x="0" y="31"/>
                  </a:lnTo>
                  <a:lnTo>
                    <a:pt x="0" y="51"/>
                  </a:lnTo>
                  <a:lnTo>
                    <a:pt x="23" y="51"/>
                  </a:lnTo>
                  <a:lnTo>
                    <a:pt x="18" y="46"/>
                  </a:lnTo>
                  <a:lnTo>
                    <a:pt x="56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3" name="Freeform 337"/>
            <p:cNvSpPr>
              <a:spLocks/>
            </p:cNvSpPr>
            <p:nvPr/>
          </p:nvSpPr>
          <p:spPr bwMode="auto">
            <a:xfrm>
              <a:off x="10768013" y="1200150"/>
              <a:ext cx="112713" cy="47625"/>
            </a:xfrm>
            <a:custGeom>
              <a:avLst/>
              <a:gdLst>
                <a:gd name="T0" fmla="*/ 2147483647 w 71"/>
                <a:gd name="T1" fmla="*/ 2147483647 h 30"/>
                <a:gd name="T2" fmla="*/ 2147483647 w 71"/>
                <a:gd name="T3" fmla="*/ 2147483647 h 30"/>
                <a:gd name="T4" fmla="*/ 2147483647 w 71"/>
                <a:gd name="T5" fmla="*/ 0 h 30"/>
                <a:gd name="T6" fmla="*/ 0 w 71"/>
                <a:gd name="T7" fmla="*/ 2147483647 h 30"/>
                <a:gd name="T8" fmla="*/ 2147483647 w 71"/>
                <a:gd name="T9" fmla="*/ 2147483647 h 30"/>
                <a:gd name="T10" fmla="*/ 2147483647 w 71"/>
                <a:gd name="T11" fmla="*/ 2147483647 h 30"/>
                <a:gd name="T12" fmla="*/ 2147483647 w 71"/>
                <a:gd name="T13" fmla="*/ 2147483647 h 30"/>
                <a:gd name="T14" fmla="*/ 2147483647 w 71"/>
                <a:gd name="T15" fmla="*/ 2147483647 h 30"/>
                <a:gd name="T16" fmla="*/ 2147483647 w 71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0"/>
                <a:gd name="T29" fmla="*/ 71 w 7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0">
                  <a:moveTo>
                    <a:pt x="71" y="8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16" y="30"/>
                  </a:lnTo>
                  <a:lnTo>
                    <a:pt x="16" y="23"/>
                  </a:lnTo>
                  <a:lnTo>
                    <a:pt x="71" y="23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4" name="Freeform 338"/>
            <p:cNvSpPr>
              <a:spLocks/>
            </p:cNvSpPr>
            <p:nvPr/>
          </p:nvSpPr>
          <p:spPr bwMode="auto">
            <a:xfrm>
              <a:off x="10768013" y="1200150"/>
              <a:ext cx="112713" cy="47625"/>
            </a:xfrm>
            <a:custGeom>
              <a:avLst/>
              <a:gdLst>
                <a:gd name="T0" fmla="*/ 2147483647 w 71"/>
                <a:gd name="T1" fmla="*/ 2147483647 h 30"/>
                <a:gd name="T2" fmla="*/ 2147483647 w 71"/>
                <a:gd name="T3" fmla="*/ 2147483647 h 30"/>
                <a:gd name="T4" fmla="*/ 2147483647 w 71"/>
                <a:gd name="T5" fmla="*/ 0 h 30"/>
                <a:gd name="T6" fmla="*/ 0 w 71"/>
                <a:gd name="T7" fmla="*/ 2147483647 h 30"/>
                <a:gd name="T8" fmla="*/ 2147483647 w 71"/>
                <a:gd name="T9" fmla="*/ 2147483647 h 30"/>
                <a:gd name="T10" fmla="*/ 2147483647 w 71"/>
                <a:gd name="T11" fmla="*/ 2147483647 h 30"/>
                <a:gd name="T12" fmla="*/ 2147483647 w 71"/>
                <a:gd name="T13" fmla="*/ 2147483647 h 30"/>
                <a:gd name="T14" fmla="*/ 2147483647 w 71"/>
                <a:gd name="T15" fmla="*/ 2147483647 h 30"/>
                <a:gd name="T16" fmla="*/ 2147483647 w 71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0"/>
                <a:gd name="T29" fmla="*/ 71 w 7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0">
                  <a:moveTo>
                    <a:pt x="71" y="8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16" y="30"/>
                  </a:lnTo>
                  <a:lnTo>
                    <a:pt x="16" y="23"/>
                  </a:lnTo>
                  <a:lnTo>
                    <a:pt x="71" y="23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5" name="Freeform 339"/>
            <p:cNvSpPr>
              <a:spLocks/>
            </p:cNvSpPr>
            <p:nvPr/>
          </p:nvSpPr>
          <p:spPr bwMode="auto">
            <a:xfrm>
              <a:off x="10809288" y="1131888"/>
              <a:ext cx="88900" cy="80963"/>
            </a:xfrm>
            <a:custGeom>
              <a:avLst/>
              <a:gdLst>
                <a:gd name="T0" fmla="*/ 2147483647 w 56"/>
                <a:gd name="T1" fmla="*/ 2147483647 h 51"/>
                <a:gd name="T2" fmla="*/ 2147483647 w 56"/>
                <a:gd name="T3" fmla="*/ 2147483647 h 51"/>
                <a:gd name="T4" fmla="*/ 2147483647 w 56"/>
                <a:gd name="T5" fmla="*/ 0 h 51"/>
                <a:gd name="T6" fmla="*/ 0 w 56"/>
                <a:gd name="T7" fmla="*/ 0 h 51"/>
                <a:gd name="T8" fmla="*/ 0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2147483647 h 51"/>
                <a:gd name="T16" fmla="*/ 2147483647 w 56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56" y="41"/>
                  </a:moveTo>
                  <a:lnTo>
                    <a:pt x="16" y="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15"/>
                  </a:lnTo>
                  <a:lnTo>
                    <a:pt x="45" y="51"/>
                  </a:lnTo>
                  <a:lnTo>
                    <a:pt x="56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6" name="Freeform 340"/>
            <p:cNvSpPr>
              <a:spLocks/>
            </p:cNvSpPr>
            <p:nvPr/>
          </p:nvSpPr>
          <p:spPr bwMode="auto">
            <a:xfrm>
              <a:off x="10809288" y="1131888"/>
              <a:ext cx="88900" cy="80963"/>
            </a:xfrm>
            <a:custGeom>
              <a:avLst/>
              <a:gdLst>
                <a:gd name="T0" fmla="*/ 2147483647 w 56"/>
                <a:gd name="T1" fmla="*/ 2147483647 h 51"/>
                <a:gd name="T2" fmla="*/ 2147483647 w 56"/>
                <a:gd name="T3" fmla="*/ 2147483647 h 51"/>
                <a:gd name="T4" fmla="*/ 2147483647 w 56"/>
                <a:gd name="T5" fmla="*/ 0 h 51"/>
                <a:gd name="T6" fmla="*/ 0 w 56"/>
                <a:gd name="T7" fmla="*/ 0 h 51"/>
                <a:gd name="T8" fmla="*/ 0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2147483647 h 51"/>
                <a:gd name="T16" fmla="*/ 2147483647 w 56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56" y="41"/>
                  </a:moveTo>
                  <a:lnTo>
                    <a:pt x="16" y="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15"/>
                  </a:lnTo>
                  <a:lnTo>
                    <a:pt x="45" y="51"/>
                  </a:lnTo>
                  <a:lnTo>
                    <a:pt x="56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7" name="Freeform 341"/>
            <p:cNvSpPr>
              <a:spLocks/>
            </p:cNvSpPr>
            <p:nvPr/>
          </p:nvSpPr>
          <p:spPr bwMode="auto">
            <a:xfrm>
              <a:off x="10885488" y="1092200"/>
              <a:ext cx="49213" cy="104775"/>
            </a:xfrm>
            <a:custGeom>
              <a:avLst/>
              <a:gdLst>
                <a:gd name="T0" fmla="*/ 2147483647 w 31"/>
                <a:gd name="T1" fmla="*/ 2147483647 h 66"/>
                <a:gd name="T2" fmla="*/ 2147483647 w 31"/>
                <a:gd name="T3" fmla="*/ 2147483647 h 66"/>
                <a:gd name="T4" fmla="*/ 2147483647 w 31"/>
                <a:gd name="T5" fmla="*/ 2147483647 h 66"/>
                <a:gd name="T6" fmla="*/ 2147483647 w 31"/>
                <a:gd name="T7" fmla="*/ 0 h 66"/>
                <a:gd name="T8" fmla="*/ 0 w 31"/>
                <a:gd name="T9" fmla="*/ 2147483647 h 66"/>
                <a:gd name="T10" fmla="*/ 2147483647 w 31"/>
                <a:gd name="T11" fmla="*/ 2147483647 h 66"/>
                <a:gd name="T12" fmla="*/ 2147483647 w 31"/>
                <a:gd name="T13" fmla="*/ 2147483647 h 66"/>
                <a:gd name="T14" fmla="*/ 2147483647 w 31"/>
                <a:gd name="T15" fmla="*/ 2147483647 h 66"/>
                <a:gd name="T16" fmla="*/ 2147483647 w 31"/>
                <a:gd name="T17" fmla="*/ 2147483647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6"/>
                <a:gd name="T29" fmla="*/ 31 w 31"/>
                <a:gd name="T30" fmla="*/ 66 h 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6">
                  <a:moveTo>
                    <a:pt x="24" y="66"/>
                  </a:moveTo>
                  <a:lnTo>
                    <a:pt x="24" y="14"/>
                  </a:lnTo>
                  <a:lnTo>
                    <a:pt x="31" y="14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8" y="66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8" name="Freeform 342"/>
            <p:cNvSpPr>
              <a:spLocks/>
            </p:cNvSpPr>
            <p:nvPr/>
          </p:nvSpPr>
          <p:spPr bwMode="auto">
            <a:xfrm>
              <a:off x="10885488" y="1092200"/>
              <a:ext cx="49213" cy="104775"/>
            </a:xfrm>
            <a:custGeom>
              <a:avLst/>
              <a:gdLst>
                <a:gd name="T0" fmla="*/ 2147483647 w 31"/>
                <a:gd name="T1" fmla="*/ 2147483647 h 66"/>
                <a:gd name="T2" fmla="*/ 2147483647 w 31"/>
                <a:gd name="T3" fmla="*/ 2147483647 h 66"/>
                <a:gd name="T4" fmla="*/ 2147483647 w 31"/>
                <a:gd name="T5" fmla="*/ 2147483647 h 66"/>
                <a:gd name="T6" fmla="*/ 2147483647 w 31"/>
                <a:gd name="T7" fmla="*/ 0 h 66"/>
                <a:gd name="T8" fmla="*/ 0 w 31"/>
                <a:gd name="T9" fmla="*/ 2147483647 h 66"/>
                <a:gd name="T10" fmla="*/ 2147483647 w 31"/>
                <a:gd name="T11" fmla="*/ 2147483647 h 66"/>
                <a:gd name="T12" fmla="*/ 2147483647 w 31"/>
                <a:gd name="T13" fmla="*/ 2147483647 h 66"/>
                <a:gd name="T14" fmla="*/ 2147483647 w 31"/>
                <a:gd name="T15" fmla="*/ 2147483647 h 66"/>
                <a:gd name="T16" fmla="*/ 2147483647 w 31"/>
                <a:gd name="T17" fmla="*/ 2147483647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6"/>
                <a:gd name="T29" fmla="*/ 31 w 31"/>
                <a:gd name="T30" fmla="*/ 66 h 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6">
                  <a:moveTo>
                    <a:pt x="24" y="66"/>
                  </a:moveTo>
                  <a:lnTo>
                    <a:pt x="24" y="14"/>
                  </a:lnTo>
                  <a:lnTo>
                    <a:pt x="31" y="14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8" y="66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79" name="Freeform 343"/>
            <p:cNvSpPr>
              <a:spLocks/>
            </p:cNvSpPr>
            <p:nvPr/>
          </p:nvSpPr>
          <p:spPr bwMode="auto">
            <a:xfrm>
              <a:off x="10923588" y="1131888"/>
              <a:ext cx="90488" cy="80963"/>
            </a:xfrm>
            <a:custGeom>
              <a:avLst/>
              <a:gdLst>
                <a:gd name="T0" fmla="*/ 2147483647 w 57"/>
                <a:gd name="T1" fmla="*/ 2147483647 h 51"/>
                <a:gd name="T2" fmla="*/ 2147483647 w 57"/>
                <a:gd name="T3" fmla="*/ 2147483647 h 51"/>
                <a:gd name="T4" fmla="*/ 2147483647 w 57"/>
                <a:gd name="T5" fmla="*/ 2147483647 h 51"/>
                <a:gd name="T6" fmla="*/ 2147483647 w 57"/>
                <a:gd name="T7" fmla="*/ 0 h 51"/>
                <a:gd name="T8" fmla="*/ 2147483647 w 57"/>
                <a:gd name="T9" fmla="*/ 0 h 51"/>
                <a:gd name="T10" fmla="*/ 2147483647 w 57"/>
                <a:gd name="T11" fmla="*/ 2147483647 h 51"/>
                <a:gd name="T12" fmla="*/ 0 w 57"/>
                <a:gd name="T13" fmla="*/ 2147483647 h 51"/>
                <a:gd name="T14" fmla="*/ 2147483647 w 57"/>
                <a:gd name="T15" fmla="*/ 2147483647 h 51"/>
                <a:gd name="T16" fmla="*/ 2147483647 w 57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1"/>
                <a:gd name="T29" fmla="*/ 57 w 57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1">
                  <a:moveTo>
                    <a:pt x="11" y="51"/>
                  </a:moveTo>
                  <a:lnTo>
                    <a:pt x="51" y="15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39" y="5"/>
                  </a:lnTo>
                  <a:lnTo>
                    <a:pt x="0" y="4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0" name="Freeform 344"/>
            <p:cNvSpPr>
              <a:spLocks/>
            </p:cNvSpPr>
            <p:nvPr/>
          </p:nvSpPr>
          <p:spPr bwMode="auto">
            <a:xfrm>
              <a:off x="10923588" y="1131888"/>
              <a:ext cx="90488" cy="80963"/>
            </a:xfrm>
            <a:custGeom>
              <a:avLst/>
              <a:gdLst>
                <a:gd name="T0" fmla="*/ 2147483647 w 57"/>
                <a:gd name="T1" fmla="*/ 2147483647 h 51"/>
                <a:gd name="T2" fmla="*/ 2147483647 w 57"/>
                <a:gd name="T3" fmla="*/ 2147483647 h 51"/>
                <a:gd name="T4" fmla="*/ 2147483647 w 57"/>
                <a:gd name="T5" fmla="*/ 2147483647 h 51"/>
                <a:gd name="T6" fmla="*/ 2147483647 w 57"/>
                <a:gd name="T7" fmla="*/ 0 h 51"/>
                <a:gd name="T8" fmla="*/ 2147483647 w 57"/>
                <a:gd name="T9" fmla="*/ 0 h 51"/>
                <a:gd name="T10" fmla="*/ 2147483647 w 57"/>
                <a:gd name="T11" fmla="*/ 2147483647 h 51"/>
                <a:gd name="T12" fmla="*/ 0 w 57"/>
                <a:gd name="T13" fmla="*/ 2147483647 h 51"/>
                <a:gd name="T14" fmla="*/ 2147483647 w 57"/>
                <a:gd name="T15" fmla="*/ 2147483647 h 51"/>
                <a:gd name="T16" fmla="*/ 2147483647 w 57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1"/>
                <a:gd name="T29" fmla="*/ 57 w 57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1">
                  <a:moveTo>
                    <a:pt x="11" y="51"/>
                  </a:moveTo>
                  <a:lnTo>
                    <a:pt x="51" y="15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39" y="5"/>
                  </a:lnTo>
                  <a:lnTo>
                    <a:pt x="0" y="4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1" name="Freeform 345"/>
            <p:cNvSpPr>
              <a:spLocks/>
            </p:cNvSpPr>
            <p:nvPr/>
          </p:nvSpPr>
          <p:spPr bwMode="auto">
            <a:xfrm>
              <a:off x="10941050" y="1200150"/>
              <a:ext cx="114300" cy="47625"/>
            </a:xfrm>
            <a:custGeom>
              <a:avLst/>
              <a:gdLst>
                <a:gd name="T0" fmla="*/ 0 w 72"/>
                <a:gd name="T1" fmla="*/ 2147483647 h 30"/>
                <a:gd name="T2" fmla="*/ 2147483647 w 72"/>
                <a:gd name="T3" fmla="*/ 2147483647 h 30"/>
                <a:gd name="T4" fmla="*/ 2147483647 w 72"/>
                <a:gd name="T5" fmla="*/ 2147483647 h 30"/>
                <a:gd name="T6" fmla="*/ 2147483647 w 72"/>
                <a:gd name="T7" fmla="*/ 2147483647 h 30"/>
                <a:gd name="T8" fmla="*/ 2147483647 w 72"/>
                <a:gd name="T9" fmla="*/ 0 h 30"/>
                <a:gd name="T10" fmla="*/ 2147483647 w 72"/>
                <a:gd name="T11" fmla="*/ 2147483647 h 30"/>
                <a:gd name="T12" fmla="*/ 0 w 72"/>
                <a:gd name="T13" fmla="*/ 2147483647 h 30"/>
                <a:gd name="T14" fmla="*/ 0 w 72"/>
                <a:gd name="T15" fmla="*/ 2147483647 h 30"/>
                <a:gd name="T16" fmla="*/ 0 w 72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30"/>
                <a:gd name="T29" fmla="*/ 72 w 7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30">
                  <a:moveTo>
                    <a:pt x="0" y="23"/>
                  </a:moveTo>
                  <a:lnTo>
                    <a:pt x="57" y="23"/>
                  </a:lnTo>
                  <a:lnTo>
                    <a:pt x="57" y="30"/>
                  </a:lnTo>
                  <a:lnTo>
                    <a:pt x="72" y="14"/>
                  </a:lnTo>
                  <a:lnTo>
                    <a:pt x="57" y="0"/>
                  </a:lnTo>
                  <a:lnTo>
                    <a:pt x="57" y="8"/>
                  </a:lnTo>
                  <a:lnTo>
                    <a:pt x="0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2" name="Freeform 346"/>
            <p:cNvSpPr>
              <a:spLocks/>
            </p:cNvSpPr>
            <p:nvPr/>
          </p:nvSpPr>
          <p:spPr bwMode="auto">
            <a:xfrm>
              <a:off x="10941050" y="1200150"/>
              <a:ext cx="114300" cy="47625"/>
            </a:xfrm>
            <a:custGeom>
              <a:avLst/>
              <a:gdLst>
                <a:gd name="T0" fmla="*/ 0 w 72"/>
                <a:gd name="T1" fmla="*/ 2147483647 h 30"/>
                <a:gd name="T2" fmla="*/ 2147483647 w 72"/>
                <a:gd name="T3" fmla="*/ 2147483647 h 30"/>
                <a:gd name="T4" fmla="*/ 2147483647 w 72"/>
                <a:gd name="T5" fmla="*/ 2147483647 h 30"/>
                <a:gd name="T6" fmla="*/ 2147483647 w 72"/>
                <a:gd name="T7" fmla="*/ 2147483647 h 30"/>
                <a:gd name="T8" fmla="*/ 2147483647 w 72"/>
                <a:gd name="T9" fmla="*/ 0 h 30"/>
                <a:gd name="T10" fmla="*/ 2147483647 w 72"/>
                <a:gd name="T11" fmla="*/ 2147483647 h 30"/>
                <a:gd name="T12" fmla="*/ 0 w 72"/>
                <a:gd name="T13" fmla="*/ 2147483647 h 30"/>
                <a:gd name="T14" fmla="*/ 0 w 72"/>
                <a:gd name="T15" fmla="*/ 2147483647 h 30"/>
                <a:gd name="T16" fmla="*/ 0 w 72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30"/>
                <a:gd name="T29" fmla="*/ 72 w 7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30">
                  <a:moveTo>
                    <a:pt x="0" y="23"/>
                  </a:moveTo>
                  <a:lnTo>
                    <a:pt x="57" y="23"/>
                  </a:lnTo>
                  <a:lnTo>
                    <a:pt x="57" y="30"/>
                  </a:lnTo>
                  <a:lnTo>
                    <a:pt x="72" y="14"/>
                  </a:lnTo>
                  <a:lnTo>
                    <a:pt x="57" y="0"/>
                  </a:lnTo>
                  <a:lnTo>
                    <a:pt x="57" y="8"/>
                  </a:lnTo>
                  <a:lnTo>
                    <a:pt x="0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3" name="Freeform 347"/>
            <p:cNvSpPr>
              <a:spLocks/>
            </p:cNvSpPr>
            <p:nvPr/>
          </p:nvSpPr>
          <p:spPr bwMode="auto">
            <a:xfrm>
              <a:off x="10923588" y="1236663"/>
              <a:ext cx="90488" cy="82550"/>
            </a:xfrm>
            <a:custGeom>
              <a:avLst/>
              <a:gdLst>
                <a:gd name="T0" fmla="*/ 0 w 57"/>
                <a:gd name="T1" fmla="*/ 2147483647 h 52"/>
                <a:gd name="T2" fmla="*/ 2147483647 w 57"/>
                <a:gd name="T3" fmla="*/ 2147483647 h 52"/>
                <a:gd name="T4" fmla="*/ 2147483647 w 57"/>
                <a:gd name="T5" fmla="*/ 2147483647 h 52"/>
                <a:gd name="T6" fmla="*/ 2147483647 w 57"/>
                <a:gd name="T7" fmla="*/ 2147483647 h 52"/>
                <a:gd name="T8" fmla="*/ 2147483647 w 57"/>
                <a:gd name="T9" fmla="*/ 2147483647 h 52"/>
                <a:gd name="T10" fmla="*/ 2147483647 w 57"/>
                <a:gd name="T11" fmla="*/ 2147483647 h 52"/>
                <a:gd name="T12" fmla="*/ 2147483647 w 57"/>
                <a:gd name="T13" fmla="*/ 0 h 52"/>
                <a:gd name="T14" fmla="*/ 0 w 57"/>
                <a:gd name="T15" fmla="*/ 2147483647 h 52"/>
                <a:gd name="T16" fmla="*/ 0 w 57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2"/>
                <a:gd name="T29" fmla="*/ 57 w 57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2">
                  <a:moveTo>
                    <a:pt x="0" y="11"/>
                  </a:moveTo>
                  <a:lnTo>
                    <a:pt x="39" y="45"/>
                  </a:lnTo>
                  <a:lnTo>
                    <a:pt x="34" y="52"/>
                  </a:lnTo>
                  <a:lnTo>
                    <a:pt x="57" y="49"/>
                  </a:lnTo>
                  <a:lnTo>
                    <a:pt x="57" y="31"/>
                  </a:lnTo>
                  <a:lnTo>
                    <a:pt x="51" y="3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4" name="Freeform 348"/>
            <p:cNvSpPr>
              <a:spLocks/>
            </p:cNvSpPr>
            <p:nvPr/>
          </p:nvSpPr>
          <p:spPr bwMode="auto">
            <a:xfrm>
              <a:off x="10923588" y="1236663"/>
              <a:ext cx="90488" cy="82550"/>
            </a:xfrm>
            <a:custGeom>
              <a:avLst/>
              <a:gdLst>
                <a:gd name="T0" fmla="*/ 0 w 57"/>
                <a:gd name="T1" fmla="*/ 2147483647 h 52"/>
                <a:gd name="T2" fmla="*/ 2147483647 w 57"/>
                <a:gd name="T3" fmla="*/ 2147483647 h 52"/>
                <a:gd name="T4" fmla="*/ 2147483647 w 57"/>
                <a:gd name="T5" fmla="*/ 2147483647 h 52"/>
                <a:gd name="T6" fmla="*/ 2147483647 w 57"/>
                <a:gd name="T7" fmla="*/ 2147483647 h 52"/>
                <a:gd name="T8" fmla="*/ 2147483647 w 57"/>
                <a:gd name="T9" fmla="*/ 2147483647 h 52"/>
                <a:gd name="T10" fmla="*/ 2147483647 w 57"/>
                <a:gd name="T11" fmla="*/ 2147483647 h 52"/>
                <a:gd name="T12" fmla="*/ 2147483647 w 57"/>
                <a:gd name="T13" fmla="*/ 0 h 52"/>
                <a:gd name="T14" fmla="*/ 0 w 57"/>
                <a:gd name="T15" fmla="*/ 2147483647 h 52"/>
                <a:gd name="T16" fmla="*/ 0 w 57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2"/>
                <a:gd name="T29" fmla="*/ 57 w 57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2">
                  <a:moveTo>
                    <a:pt x="0" y="11"/>
                  </a:moveTo>
                  <a:lnTo>
                    <a:pt x="39" y="45"/>
                  </a:lnTo>
                  <a:lnTo>
                    <a:pt x="34" y="52"/>
                  </a:lnTo>
                  <a:lnTo>
                    <a:pt x="57" y="49"/>
                  </a:lnTo>
                  <a:lnTo>
                    <a:pt x="57" y="31"/>
                  </a:lnTo>
                  <a:lnTo>
                    <a:pt x="51" y="3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5" name="Freeform 349"/>
            <p:cNvSpPr>
              <a:spLocks/>
            </p:cNvSpPr>
            <p:nvPr/>
          </p:nvSpPr>
          <p:spPr bwMode="auto">
            <a:xfrm>
              <a:off x="10885488" y="1254125"/>
              <a:ext cx="49213" cy="101600"/>
            </a:xfrm>
            <a:custGeom>
              <a:avLst/>
              <a:gdLst>
                <a:gd name="T0" fmla="*/ 2147483647 w 31"/>
                <a:gd name="T1" fmla="*/ 0 h 64"/>
                <a:gd name="T2" fmla="*/ 2147483647 w 31"/>
                <a:gd name="T3" fmla="*/ 2147483647 h 64"/>
                <a:gd name="T4" fmla="*/ 0 w 31"/>
                <a:gd name="T5" fmla="*/ 2147483647 h 64"/>
                <a:gd name="T6" fmla="*/ 2147483647 w 31"/>
                <a:gd name="T7" fmla="*/ 2147483647 h 64"/>
                <a:gd name="T8" fmla="*/ 2147483647 w 31"/>
                <a:gd name="T9" fmla="*/ 2147483647 h 64"/>
                <a:gd name="T10" fmla="*/ 2147483647 w 31"/>
                <a:gd name="T11" fmla="*/ 2147483647 h 64"/>
                <a:gd name="T12" fmla="*/ 2147483647 w 31"/>
                <a:gd name="T13" fmla="*/ 0 h 64"/>
                <a:gd name="T14" fmla="*/ 2147483647 w 31"/>
                <a:gd name="T15" fmla="*/ 0 h 64"/>
                <a:gd name="T16" fmla="*/ 2147483647 w 31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4"/>
                <a:gd name="T29" fmla="*/ 31 w 31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4">
                  <a:moveTo>
                    <a:pt x="8" y="0"/>
                  </a:moveTo>
                  <a:lnTo>
                    <a:pt x="8" y="50"/>
                  </a:lnTo>
                  <a:lnTo>
                    <a:pt x="0" y="50"/>
                  </a:lnTo>
                  <a:lnTo>
                    <a:pt x="16" y="64"/>
                  </a:lnTo>
                  <a:lnTo>
                    <a:pt x="31" y="50"/>
                  </a:lnTo>
                  <a:lnTo>
                    <a:pt x="24" y="50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6" name="Freeform 350"/>
            <p:cNvSpPr>
              <a:spLocks/>
            </p:cNvSpPr>
            <p:nvPr/>
          </p:nvSpPr>
          <p:spPr bwMode="auto">
            <a:xfrm>
              <a:off x="10885488" y="1254125"/>
              <a:ext cx="49213" cy="101600"/>
            </a:xfrm>
            <a:custGeom>
              <a:avLst/>
              <a:gdLst>
                <a:gd name="T0" fmla="*/ 2147483647 w 31"/>
                <a:gd name="T1" fmla="*/ 0 h 64"/>
                <a:gd name="T2" fmla="*/ 2147483647 w 31"/>
                <a:gd name="T3" fmla="*/ 2147483647 h 64"/>
                <a:gd name="T4" fmla="*/ 0 w 31"/>
                <a:gd name="T5" fmla="*/ 2147483647 h 64"/>
                <a:gd name="T6" fmla="*/ 2147483647 w 31"/>
                <a:gd name="T7" fmla="*/ 2147483647 h 64"/>
                <a:gd name="T8" fmla="*/ 2147483647 w 31"/>
                <a:gd name="T9" fmla="*/ 2147483647 h 64"/>
                <a:gd name="T10" fmla="*/ 2147483647 w 31"/>
                <a:gd name="T11" fmla="*/ 2147483647 h 64"/>
                <a:gd name="T12" fmla="*/ 2147483647 w 31"/>
                <a:gd name="T13" fmla="*/ 0 h 64"/>
                <a:gd name="T14" fmla="*/ 2147483647 w 31"/>
                <a:gd name="T15" fmla="*/ 0 h 64"/>
                <a:gd name="T16" fmla="*/ 2147483647 w 31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4"/>
                <a:gd name="T29" fmla="*/ 31 w 31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4">
                  <a:moveTo>
                    <a:pt x="8" y="0"/>
                  </a:moveTo>
                  <a:lnTo>
                    <a:pt x="8" y="50"/>
                  </a:lnTo>
                  <a:lnTo>
                    <a:pt x="0" y="50"/>
                  </a:lnTo>
                  <a:lnTo>
                    <a:pt x="16" y="64"/>
                  </a:lnTo>
                  <a:lnTo>
                    <a:pt x="31" y="50"/>
                  </a:lnTo>
                  <a:lnTo>
                    <a:pt x="24" y="50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7" name="Freeform 351"/>
            <p:cNvSpPr>
              <a:spLocks/>
            </p:cNvSpPr>
            <p:nvPr/>
          </p:nvSpPr>
          <p:spPr bwMode="auto">
            <a:xfrm>
              <a:off x="10809288" y="1236663"/>
              <a:ext cx="88900" cy="82550"/>
            </a:xfrm>
            <a:custGeom>
              <a:avLst/>
              <a:gdLst>
                <a:gd name="T0" fmla="*/ 2147483647 w 56"/>
                <a:gd name="T1" fmla="*/ 0 h 52"/>
                <a:gd name="T2" fmla="*/ 2147483647 w 56"/>
                <a:gd name="T3" fmla="*/ 2147483647 h 52"/>
                <a:gd name="T4" fmla="*/ 0 w 56"/>
                <a:gd name="T5" fmla="*/ 2147483647 h 52"/>
                <a:gd name="T6" fmla="*/ 0 w 56"/>
                <a:gd name="T7" fmla="*/ 2147483647 h 52"/>
                <a:gd name="T8" fmla="*/ 2147483647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0 h 52"/>
                <a:gd name="T16" fmla="*/ 2147483647 w 5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45" y="0"/>
                  </a:moveTo>
                  <a:lnTo>
                    <a:pt x="5" y="36"/>
                  </a:lnTo>
                  <a:lnTo>
                    <a:pt x="0" y="31"/>
                  </a:lnTo>
                  <a:lnTo>
                    <a:pt x="0" y="52"/>
                  </a:lnTo>
                  <a:lnTo>
                    <a:pt x="22" y="52"/>
                  </a:lnTo>
                  <a:lnTo>
                    <a:pt x="16" y="45"/>
                  </a:lnTo>
                  <a:lnTo>
                    <a:pt x="56" y="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8" name="Freeform 352"/>
            <p:cNvSpPr>
              <a:spLocks/>
            </p:cNvSpPr>
            <p:nvPr/>
          </p:nvSpPr>
          <p:spPr bwMode="auto">
            <a:xfrm>
              <a:off x="10809288" y="1236663"/>
              <a:ext cx="88900" cy="82550"/>
            </a:xfrm>
            <a:custGeom>
              <a:avLst/>
              <a:gdLst>
                <a:gd name="T0" fmla="*/ 2147483647 w 56"/>
                <a:gd name="T1" fmla="*/ 0 h 52"/>
                <a:gd name="T2" fmla="*/ 2147483647 w 56"/>
                <a:gd name="T3" fmla="*/ 2147483647 h 52"/>
                <a:gd name="T4" fmla="*/ 0 w 56"/>
                <a:gd name="T5" fmla="*/ 2147483647 h 52"/>
                <a:gd name="T6" fmla="*/ 0 w 56"/>
                <a:gd name="T7" fmla="*/ 2147483647 h 52"/>
                <a:gd name="T8" fmla="*/ 2147483647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0 h 52"/>
                <a:gd name="T16" fmla="*/ 2147483647 w 5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45" y="0"/>
                  </a:moveTo>
                  <a:lnTo>
                    <a:pt x="5" y="36"/>
                  </a:lnTo>
                  <a:lnTo>
                    <a:pt x="0" y="31"/>
                  </a:lnTo>
                  <a:lnTo>
                    <a:pt x="0" y="52"/>
                  </a:lnTo>
                  <a:lnTo>
                    <a:pt x="22" y="52"/>
                  </a:lnTo>
                  <a:lnTo>
                    <a:pt x="16" y="45"/>
                  </a:lnTo>
                  <a:lnTo>
                    <a:pt x="56" y="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89" name="Oval 353"/>
            <p:cNvSpPr>
              <a:spLocks noChangeArrowheads="1"/>
            </p:cNvSpPr>
            <p:nvPr/>
          </p:nvSpPr>
          <p:spPr bwMode="auto">
            <a:xfrm>
              <a:off x="10858500" y="1179513"/>
              <a:ext cx="93663" cy="857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0" name="Oval 354"/>
            <p:cNvSpPr>
              <a:spLocks noChangeArrowheads="1"/>
            </p:cNvSpPr>
            <p:nvPr/>
          </p:nvSpPr>
          <p:spPr bwMode="auto">
            <a:xfrm>
              <a:off x="10864850" y="1184275"/>
              <a:ext cx="93663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1" name="Oval 355"/>
            <p:cNvSpPr>
              <a:spLocks noChangeArrowheads="1"/>
            </p:cNvSpPr>
            <p:nvPr/>
          </p:nvSpPr>
          <p:spPr bwMode="auto">
            <a:xfrm>
              <a:off x="10861675" y="1182688"/>
              <a:ext cx="95250" cy="87313"/>
            </a:xfrm>
            <a:prstGeom prst="ellipse">
              <a:avLst/>
            </a:prstGeom>
            <a:solidFill>
              <a:srgbClr val="144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2" name="Freeform 356"/>
            <p:cNvSpPr>
              <a:spLocks/>
            </p:cNvSpPr>
            <p:nvPr/>
          </p:nvSpPr>
          <p:spPr bwMode="auto">
            <a:xfrm>
              <a:off x="10750550" y="901700"/>
              <a:ext cx="323850" cy="158750"/>
            </a:xfrm>
            <a:custGeom>
              <a:avLst/>
              <a:gdLst>
                <a:gd name="T0" fmla="*/ 0 w 204"/>
                <a:gd name="T1" fmla="*/ 0 h 100"/>
                <a:gd name="T2" fmla="*/ 0 w 204"/>
                <a:gd name="T3" fmla="*/ 2147483647 h 100"/>
                <a:gd name="T4" fmla="*/ 2147483647 w 204"/>
                <a:gd name="T5" fmla="*/ 2147483647 h 100"/>
                <a:gd name="T6" fmla="*/ 2147483647 w 204"/>
                <a:gd name="T7" fmla="*/ 0 h 100"/>
                <a:gd name="T8" fmla="*/ 0 w 204"/>
                <a:gd name="T9" fmla="*/ 0 h 100"/>
                <a:gd name="T10" fmla="*/ 0 w 204"/>
                <a:gd name="T11" fmla="*/ 0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00"/>
                <a:gd name="T20" fmla="*/ 204 w 204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00">
                  <a:moveTo>
                    <a:pt x="0" y="0"/>
                  </a:moveTo>
                  <a:lnTo>
                    <a:pt x="0" y="100"/>
                  </a:lnTo>
                  <a:lnTo>
                    <a:pt x="204" y="100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20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3" name="Freeform 357"/>
            <p:cNvSpPr>
              <a:spLocks/>
            </p:cNvSpPr>
            <p:nvPr/>
          </p:nvSpPr>
          <p:spPr bwMode="auto">
            <a:xfrm>
              <a:off x="10750550" y="901700"/>
              <a:ext cx="323850" cy="158750"/>
            </a:xfrm>
            <a:custGeom>
              <a:avLst/>
              <a:gdLst>
                <a:gd name="T0" fmla="*/ 0 w 204"/>
                <a:gd name="T1" fmla="*/ 0 h 100"/>
                <a:gd name="T2" fmla="*/ 0 w 204"/>
                <a:gd name="T3" fmla="*/ 2147483647 h 100"/>
                <a:gd name="T4" fmla="*/ 2147483647 w 204"/>
                <a:gd name="T5" fmla="*/ 2147483647 h 100"/>
                <a:gd name="T6" fmla="*/ 2147483647 w 204"/>
                <a:gd name="T7" fmla="*/ 0 h 100"/>
                <a:gd name="T8" fmla="*/ 0 w 204"/>
                <a:gd name="T9" fmla="*/ 0 h 100"/>
                <a:gd name="T10" fmla="*/ 0 w 204"/>
                <a:gd name="T11" fmla="*/ 0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00"/>
                <a:gd name="T20" fmla="*/ 204 w 204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00">
                  <a:moveTo>
                    <a:pt x="0" y="0"/>
                  </a:moveTo>
                  <a:lnTo>
                    <a:pt x="0" y="100"/>
                  </a:lnTo>
                  <a:lnTo>
                    <a:pt x="204" y="100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7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4" name="Freeform 358"/>
            <p:cNvSpPr>
              <a:spLocks/>
            </p:cNvSpPr>
            <p:nvPr/>
          </p:nvSpPr>
          <p:spPr bwMode="auto">
            <a:xfrm>
              <a:off x="10750550" y="866775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54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5" name="Freeform 359"/>
            <p:cNvSpPr>
              <a:spLocks/>
            </p:cNvSpPr>
            <p:nvPr/>
          </p:nvSpPr>
          <p:spPr bwMode="auto">
            <a:xfrm>
              <a:off x="10750550" y="866775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6" name="Freeform 360"/>
            <p:cNvSpPr>
              <a:spLocks/>
            </p:cNvSpPr>
            <p:nvPr/>
          </p:nvSpPr>
          <p:spPr bwMode="auto">
            <a:xfrm>
              <a:off x="11074400" y="866775"/>
              <a:ext cx="41275" cy="193675"/>
            </a:xfrm>
            <a:custGeom>
              <a:avLst/>
              <a:gdLst>
                <a:gd name="T0" fmla="*/ 0 w 26"/>
                <a:gd name="T1" fmla="*/ 2147483647 h 122"/>
                <a:gd name="T2" fmla="*/ 2147483647 w 26"/>
                <a:gd name="T3" fmla="*/ 0 h 122"/>
                <a:gd name="T4" fmla="*/ 2147483647 w 26"/>
                <a:gd name="T5" fmla="*/ 2147483647 h 122"/>
                <a:gd name="T6" fmla="*/ 0 w 26"/>
                <a:gd name="T7" fmla="*/ 2147483647 h 122"/>
                <a:gd name="T8" fmla="*/ 0 w 26"/>
                <a:gd name="T9" fmla="*/ 2147483647 h 122"/>
                <a:gd name="T10" fmla="*/ 0 w 26"/>
                <a:gd name="T11" fmla="*/ 2147483647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122"/>
                <a:gd name="T20" fmla="*/ 26 w 26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122">
                  <a:moveTo>
                    <a:pt x="0" y="22"/>
                  </a:moveTo>
                  <a:lnTo>
                    <a:pt x="26" y="0"/>
                  </a:lnTo>
                  <a:lnTo>
                    <a:pt x="26" y="100"/>
                  </a:lnTo>
                  <a:lnTo>
                    <a:pt x="0" y="1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7811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7" name="Freeform 361"/>
            <p:cNvSpPr>
              <a:spLocks/>
            </p:cNvSpPr>
            <p:nvPr/>
          </p:nvSpPr>
          <p:spPr bwMode="auto">
            <a:xfrm>
              <a:off x="11074400" y="866775"/>
              <a:ext cx="41275" cy="193675"/>
            </a:xfrm>
            <a:custGeom>
              <a:avLst/>
              <a:gdLst>
                <a:gd name="T0" fmla="*/ 0 w 26"/>
                <a:gd name="T1" fmla="*/ 2147483647 h 122"/>
                <a:gd name="T2" fmla="*/ 2147483647 w 26"/>
                <a:gd name="T3" fmla="*/ 0 h 122"/>
                <a:gd name="T4" fmla="*/ 2147483647 w 26"/>
                <a:gd name="T5" fmla="*/ 2147483647 h 122"/>
                <a:gd name="T6" fmla="*/ 0 w 26"/>
                <a:gd name="T7" fmla="*/ 2147483647 h 122"/>
                <a:gd name="T8" fmla="*/ 0 w 26"/>
                <a:gd name="T9" fmla="*/ 2147483647 h 122"/>
                <a:gd name="T10" fmla="*/ 0 w 26"/>
                <a:gd name="T11" fmla="*/ 2147483647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122"/>
                <a:gd name="T20" fmla="*/ 26 w 26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122">
                  <a:moveTo>
                    <a:pt x="0" y="22"/>
                  </a:moveTo>
                  <a:lnTo>
                    <a:pt x="26" y="0"/>
                  </a:lnTo>
                  <a:lnTo>
                    <a:pt x="26" y="100"/>
                  </a:lnTo>
                  <a:lnTo>
                    <a:pt x="0" y="1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144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8" name="Rectangle 362"/>
            <p:cNvSpPr>
              <a:spLocks noChangeArrowheads="1"/>
            </p:cNvSpPr>
            <p:nvPr/>
          </p:nvSpPr>
          <p:spPr bwMode="auto">
            <a:xfrm>
              <a:off x="10769600" y="922338"/>
              <a:ext cx="71438" cy="30163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99" name="Rectangle 363"/>
            <p:cNvSpPr>
              <a:spLocks noChangeArrowheads="1"/>
            </p:cNvSpPr>
            <p:nvPr/>
          </p:nvSpPr>
          <p:spPr bwMode="auto">
            <a:xfrm>
              <a:off x="10971213" y="922338"/>
              <a:ext cx="68263" cy="30163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0" name="Rectangle 364"/>
            <p:cNvSpPr>
              <a:spLocks noChangeArrowheads="1"/>
            </p:cNvSpPr>
            <p:nvPr/>
          </p:nvSpPr>
          <p:spPr bwMode="auto">
            <a:xfrm>
              <a:off x="10769600" y="1017588"/>
              <a:ext cx="71438" cy="31750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1" name="Rectangle 365"/>
            <p:cNvSpPr>
              <a:spLocks noChangeArrowheads="1"/>
            </p:cNvSpPr>
            <p:nvPr/>
          </p:nvSpPr>
          <p:spPr bwMode="auto">
            <a:xfrm>
              <a:off x="10971213" y="1017588"/>
              <a:ext cx="68263" cy="31750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2" name="Rectangle 366"/>
            <p:cNvSpPr>
              <a:spLocks noChangeArrowheads="1"/>
            </p:cNvSpPr>
            <p:nvPr/>
          </p:nvSpPr>
          <p:spPr bwMode="auto">
            <a:xfrm>
              <a:off x="10774363" y="923925"/>
              <a:ext cx="69850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3" name="Rectangle 367"/>
            <p:cNvSpPr>
              <a:spLocks noChangeArrowheads="1"/>
            </p:cNvSpPr>
            <p:nvPr/>
          </p:nvSpPr>
          <p:spPr bwMode="auto">
            <a:xfrm>
              <a:off x="10974388" y="923925"/>
              <a:ext cx="68263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4" name="Rectangle 368"/>
            <p:cNvSpPr>
              <a:spLocks noChangeArrowheads="1"/>
            </p:cNvSpPr>
            <p:nvPr/>
          </p:nvSpPr>
          <p:spPr bwMode="auto">
            <a:xfrm>
              <a:off x="10774363" y="1020763"/>
              <a:ext cx="69850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5" name="Rectangle 369"/>
            <p:cNvSpPr>
              <a:spLocks noChangeArrowheads="1"/>
            </p:cNvSpPr>
            <p:nvPr/>
          </p:nvSpPr>
          <p:spPr bwMode="auto">
            <a:xfrm>
              <a:off x="10974388" y="1020763"/>
              <a:ext cx="68263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06" name="Line 370"/>
            <p:cNvSpPr>
              <a:spLocks noChangeShapeType="1"/>
            </p:cNvSpPr>
            <p:nvPr/>
          </p:nvSpPr>
          <p:spPr bwMode="auto">
            <a:xfrm>
              <a:off x="10844213" y="941388"/>
              <a:ext cx="136525" cy="1588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07" name="Line 371"/>
            <p:cNvSpPr>
              <a:spLocks noChangeShapeType="1"/>
            </p:cNvSpPr>
            <p:nvPr/>
          </p:nvSpPr>
          <p:spPr bwMode="auto">
            <a:xfrm>
              <a:off x="10844213" y="1038225"/>
              <a:ext cx="136525" cy="1588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08" name="Line 372"/>
            <p:cNvSpPr>
              <a:spLocks noChangeShapeType="1"/>
            </p:cNvSpPr>
            <p:nvPr/>
          </p:nvSpPr>
          <p:spPr bwMode="auto">
            <a:xfrm>
              <a:off x="10826750" y="949325"/>
              <a:ext cx="174625" cy="66675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09" name="Line 373"/>
            <p:cNvSpPr>
              <a:spLocks noChangeShapeType="1"/>
            </p:cNvSpPr>
            <p:nvPr/>
          </p:nvSpPr>
          <p:spPr bwMode="auto">
            <a:xfrm flipV="1">
              <a:off x="10823575" y="949325"/>
              <a:ext cx="168275" cy="6350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415" name="그룹 804"/>
          <p:cNvGrpSpPr>
            <a:grpSpLocks/>
          </p:cNvGrpSpPr>
          <p:nvPr/>
        </p:nvGrpSpPr>
        <p:grpSpPr bwMode="auto">
          <a:xfrm>
            <a:off x="783935" y="1608429"/>
            <a:ext cx="804886" cy="527872"/>
            <a:chOff x="914400" y="1676400"/>
            <a:chExt cx="1074738" cy="704850"/>
          </a:xfrm>
        </p:grpSpPr>
        <p:pic>
          <p:nvPicPr>
            <p:cNvPr id="416" name="Picture 40" descr="LargeCloud_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14400" y="1676400"/>
              <a:ext cx="1074738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7" name="Rectangle 41"/>
            <p:cNvSpPr>
              <a:spLocks noChangeArrowheads="1"/>
            </p:cNvSpPr>
            <p:nvPr/>
          </p:nvSpPr>
          <p:spPr bwMode="gray">
            <a:xfrm>
              <a:off x="1172097" y="1815113"/>
              <a:ext cx="607884" cy="410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Internet</a:t>
              </a:r>
            </a:p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#1</a:t>
              </a:r>
              <a:endParaRPr lang="en-US" altLang="ko-KR" sz="1000" dirty="0">
                <a:latin typeface="+mn-ea"/>
                <a:ea typeface="+mn-ea"/>
              </a:endParaRPr>
            </a:p>
          </p:txBody>
        </p:sp>
      </p:grpSp>
      <p:grpSp>
        <p:nvGrpSpPr>
          <p:cNvPr id="418" name="그룹 803"/>
          <p:cNvGrpSpPr>
            <a:grpSpLocks/>
          </p:cNvGrpSpPr>
          <p:nvPr/>
        </p:nvGrpSpPr>
        <p:grpSpPr bwMode="auto">
          <a:xfrm>
            <a:off x="498785" y="2228337"/>
            <a:ext cx="804886" cy="527872"/>
            <a:chOff x="2354263" y="1676400"/>
            <a:chExt cx="1074737" cy="704850"/>
          </a:xfrm>
        </p:grpSpPr>
        <p:pic>
          <p:nvPicPr>
            <p:cNvPr id="419" name="Picture 40" descr="LargeCloud_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354263" y="1676400"/>
              <a:ext cx="1074737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" name="Rectangle 41"/>
            <p:cNvSpPr>
              <a:spLocks noChangeArrowheads="1"/>
            </p:cNvSpPr>
            <p:nvPr/>
          </p:nvSpPr>
          <p:spPr bwMode="gray">
            <a:xfrm>
              <a:off x="2611961" y="1850075"/>
              <a:ext cx="607884" cy="410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985838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Internet</a:t>
              </a:r>
            </a:p>
            <a:p>
              <a:pPr algn="ctr" eaLnBrk="1" latinLnBrk="0" hangingPunct="1"/>
              <a:r>
                <a:rPr lang="en-US" altLang="ko-KR" sz="1000" dirty="0" smtClean="0">
                  <a:latin typeface="+mn-ea"/>
                  <a:ea typeface="+mn-ea"/>
                </a:rPr>
                <a:t>#2</a:t>
              </a:r>
              <a:endParaRPr lang="en-US" altLang="ko-KR" sz="1000" dirty="0">
                <a:latin typeface="+mn-ea"/>
                <a:ea typeface="+mn-ea"/>
              </a:endParaRPr>
            </a:p>
          </p:txBody>
        </p:sp>
      </p:grpSp>
      <p:sp>
        <p:nvSpPr>
          <p:cNvPr id="423" name="Freeform 71"/>
          <p:cNvSpPr>
            <a:spLocks/>
          </p:cNvSpPr>
          <p:nvPr/>
        </p:nvSpPr>
        <p:spPr bwMode="auto">
          <a:xfrm rot="493768">
            <a:off x="1704959" y="1954248"/>
            <a:ext cx="388771" cy="85601"/>
          </a:xfrm>
          <a:custGeom>
            <a:avLst/>
            <a:gdLst>
              <a:gd name="T0" fmla="*/ 0 w 633"/>
              <a:gd name="T1" fmla="*/ 2147483647 h 114"/>
              <a:gd name="T2" fmla="*/ 2147483647 w 633"/>
              <a:gd name="T3" fmla="*/ 0 h 114"/>
              <a:gd name="T4" fmla="*/ 2147483647 w 633"/>
              <a:gd name="T5" fmla="*/ 2147483647 h 114"/>
              <a:gd name="T6" fmla="*/ 2147483647 w 633"/>
              <a:gd name="T7" fmla="*/ 2147483647 h 114"/>
              <a:gd name="T8" fmla="*/ 2147483647 w 633"/>
              <a:gd name="T9" fmla="*/ 2147483647 h 114"/>
              <a:gd name="T10" fmla="*/ 2147483647 w 633"/>
              <a:gd name="T11" fmla="*/ 2147483647 h 114"/>
              <a:gd name="T12" fmla="*/ 0 w 633"/>
              <a:gd name="T13" fmla="*/ 2147483647 h 11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"/>
              <a:gd name="T22" fmla="*/ 0 h 114"/>
              <a:gd name="T23" fmla="*/ 633 w 633"/>
              <a:gd name="T24" fmla="*/ 114 h 11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" h="114">
                <a:moveTo>
                  <a:pt x="0" y="48"/>
                </a:moveTo>
                <a:lnTo>
                  <a:pt x="336" y="0"/>
                </a:lnTo>
                <a:lnTo>
                  <a:pt x="312" y="63"/>
                </a:lnTo>
                <a:lnTo>
                  <a:pt x="633" y="21"/>
                </a:lnTo>
                <a:lnTo>
                  <a:pt x="231" y="114"/>
                </a:lnTo>
                <a:lnTo>
                  <a:pt x="270" y="42"/>
                </a:lnTo>
                <a:lnTo>
                  <a:pt x="0" y="48"/>
                </a:lnTo>
                <a:close/>
              </a:path>
            </a:pathLst>
          </a:custGeom>
          <a:solidFill>
            <a:srgbClr val="F1F8FE"/>
          </a:solidFill>
          <a:ln w="6350">
            <a:solidFill>
              <a:srgbClr val="006699"/>
            </a:solidFill>
            <a:round/>
            <a:headEnd/>
            <a:tailEnd/>
          </a:ln>
        </p:spPr>
        <p:txBody>
          <a:bodyPr rot="10800000" vert="eaVert"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442" name="직선 연결선 441"/>
          <p:cNvCxnSpPr/>
          <p:nvPr/>
        </p:nvCxnSpPr>
        <p:spPr>
          <a:xfrm>
            <a:off x="736446" y="2949032"/>
            <a:ext cx="3188585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 443"/>
          <p:cNvCxnSpPr/>
          <p:nvPr/>
        </p:nvCxnSpPr>
        <p:spPr>
          <a:xfrm>
            <a:off x="538529" y="3091366"/>
            <a:ext cx="3787634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직선 연결선 448"/>
          <p:cNvCxnSpPr/>
          <p:nvPr/>
        </p:nvCxnSpPr>
        <p:spPr>
          <a:xfrm flipV="1">
            <a:off x="3925031" y="2763719"/>
            <a:ext cx="0" cy="181614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 flipV="1">
            <a:off x="4326163" y="2193715"/>
            <a:ext cx="0" cy="897651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Freeform 71"/>
          <p:cNvSpPr>
            <a:spLocks/>
          </p:cNvSpPr>
          <p:nvPr/>
        </p:nvSpPr>
        <p:spPr bwMode="auto">
          <a:xfrm rot="493768">
            <a:off x="1339687" y="2542816"/>
            <a:ext cx="388771" cy="85601"/>
          </a:xfrm>
          <a:custGeom>
            <a:avLst/>
            <a:gdLst>
              <a:gd name="T0" fmla="*/ 0 w 633"/>
              <a:gd name="T1" fmla="*/ 2147483647 h 114"/>
              <a:gd name="T2" fmla="*/ 2147483647 w 633"/>
              <a:gd name="T3" fmla="*/ 0 h 114"/>
              <a:gd name="T4" fmla="*/ 2147483647 w 633"/>
              <a:gd name="T5" fmla="*/ 2147483647 h 114"/>
              <a:gd name="T6" fmla="*/ 2147483647 w 633"/>
              <a:gd name="T7" fmla="*/ 2147483647 h 114"/>
              <a:gd name="T8" fmla="*/ 2147483647 w 633"/>
              <a:gd name="T9" fmla="*/ 2147483647 h 114"/>
              <a:gd name="T10" fmla="*/ 2147483647 w 633"/>
              <a:gd name="T11" fmla="*/ 2147483647 h 114"/>
              <a:gd name="T12" fmla="*/ 0 w 633"/>
              <a:gd name="T13" fmla="*/ 2147483647 h 11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"/>
              <a:gd name="T22" fmla="*/ 0 h 114"/>
              <a:gd name="T23" fmla="*/ 633 w 633"/>
              <a:gd name="T24" fmla="*/ 114 h 11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" h="114">
                <a:moveTo>
                  <a:pt x="0" y="48"/>
                </a:moveTo>
                <a:lnTo>
                  <a:pt x="336" y="0"/>
                </a:lnTo>
                <a:lnTo>
                  <a:pt x="312" y="63"/>
                </a:lnTo>
                <a:lnTo>
                  <a:pt x="633" y="21"/>
                </a:lnTo>
                <a:lnTo>
                  <a:pt x="231" y="114"/>
                </a:lnTo>
                <a:lnTo>
                  <a:pt x="270" y="42"/>
                </a:lnTo>
                <a:lnTo>
                  <a:pt x="0" y="48"/>
                </a:lnTo>
                <a:close/>
              </a:path>
            </a:pathLst>
          </a:custGeom>
          <a:solidFill>
            <a:srgbClr val="F1F8FE"/>
          </a:solidFill>
          <a:ln w="6350">
            <a:solidFill>
              <a:srgbClr val="006699"/>
            </a:solidFill>
            <a:round/>
            <a:headEnd/>
            <a:tailEnd/>
          </a:ln>
        </p:spPr>
        <p:txBody>
          <a:bodyPr rot="10800000" vert="eaVert"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585" name="직선 연결선 584"/>
          <p:cNvCxnSpPr/>
          <p:nvPr/>
        </p:nvCxnSpPr>
        <p:spPr>
          <a:xfrm>
            <a:off x="4630276" y="2055576"/>
            <a:ext cx="318616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102868" y="2854526"/>
            <a:ext cx="70727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 flipV="1">
            <a:off x="4104192" y="2763719"/>
            <a:ext cx="0" cy="909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직선 연결선 616"/>
          <p:cNvCxnSpPr/>
          <p:nvPr/>
        </p:nvCxnSpPr>
        <p:spPr>
          <a:xfrm flipV="1">
            <a:off x="11802016" y="2055576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직선 연결선 618"/>
          <p:cNvCxnSpPr/>
          <p:nvPr/>
        </p:nvCxnSpPr>
        <p:spPr>
          <a:xfrm flipV="1">
            <a:off x="11070441" y="2055576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직선 연결선 620"/>
          <p:cNvCxnSpPr/>
          <p:nvPr/>
        </p:nvCxnSpPr>
        <p:spPr>
          <a:xfrm flipV="1">
            <a:off x="10284271" y="2055576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6" name="그룹 975"/>
          <p:cNvGrpSpPr/>
          <p:nvPr/>
        </p:nvGrpSpPr>
        <p:grpSpPr>
          <a:xfrm>
            <a:off x="9846879" y="2307893"/>
            <a:ext cx="974725" cy="809316"/>
            <a:chOff x="5832272" y="7183479"/>
            <a:chExt cx="974725" cy="809316"/>
          </a:xfrm>
        </p:grpSpPr>
        <p:sp>
          <p:nvSpPr>
            <p:cNvPr id="977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크롤링</a:t>
              </a:r>
              <a:r>
                <a:rPr lang="ko-KR" altLang="en-US" sz="1000" dirty="0" smtClean="0">
                  <a:latin typeface="+mn-ea"/>
                  <a:ea typeface="+mn-ea"/>
                </a:rPr>
                <a:t> </a:t>
              </a:r>
              <a:r>
                <a:rPr lang="en-US" altLang="ko-KR" sz="1000" dirty="0" smtClean="0">
                  <a:latin typeface="+mn-ea"/>
                  <a:ea typeface="+mn-ea"/>
                </a:rPr>
                <a:t>1</a:t>
              </a:r>
            </a:p>
          </p:txBody>
        </p:sp>
        <p:pic>
          <p:nvPicPr>
            <p:cNvPr id="97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9" name="그룹 978"/>
          <p:cNvGrpSpPr/>
          <p:nvPr/>
        </p:nvGrpSpPr>
        <p:grpSpPr>
          <a:xfrm>
            <a:off x="10602367" y="2307893"/>
            <a:ext cx="974725" cy="809316"/>
            <a:chOff x="5832272" y="7183479"/>
            <a:chExt cx="974725" cy="809316"/>
          </a:xfrm>
        </p:grpSpPr>
        <p:sp>
          <p:nvSpPr>
            <p:cNvPr id="980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크롤링</a:t>
              </a:r>
              <a:r>
                <a:rPr lang="ko-KR" altLang="en-US" sz="1000" dirty="0" smtClean="0">
                  <a:latin typeface="+mn-ea"/>
                  <a:ea typeface="+mn-ea"/>
                </a:rPr>
                <a:t> </a:t>
              </a:r>
              <a:r>
                <a:rPr lang="en-US" altLang="ko-KR" sz="1000" dirty="0" smtClean="0">
                  <a:latin typeface="+mn-ea"/>
                  <a:ea typeface="+mn-ea"/>
                </a:rPr>
                <a:t>2</a:t>
              </a:r>
            </a:p>
          </p:txBody>
        </p:sp>
        <p:pic>
          <p:nvPicPr>
            <p:cNvPr id="981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그룹 613"/>
          <p:cNvGrpSpPr/>
          <p:nvPr/>
        </p:nvGrpSpPr>
        <p:grpSpPr>
          <a:xfrm>
            <a:off x="11365166" y="2307893"/>
            <a:ext cx="974725" cy="809316"/>
            <a:chOff x="5832272" y="7183479"/>
            <a:chExt cx="974725" cy="809316"/>
          </a:xfrm>
        </p:grpSpPr>
        <p:sp>
          <p:nvSpPr>
            <p:cNvPr id="615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err="1" smtClean="0">
                  <a:latin typeface="+mn-ea"/>
                  <a:ea typeface="+mn-ea"/>
                </a:rPr>
                <a:t>크롤링</a:t>
              </a:r>
              <a:r>
                <a:rPr lang="ko-KR" altLang="en-US" sz="1000" dirty="0" smtClean="0">
                  <a:latin typeface="+mn-ea"/>
                  <a:ea typeface="+mn-ea"/>
                </a:rPr>
                <a:t> </a:t>
              </a:r>
              <a:r>
                <a:rPr lang="en-US" altLang="ko-KR" sz="1000" dirty="0" smtClean="0">
                  <a:latin typeface="+mn-ea"/>
                  <a:ea typeface="+mn-ea"/>
                </a:rPr>
                <a:t>n</a:t>
              </a:r>
            </a:p>
          </p:txBody>
        </p:sp>
        <p:pic>
          <p:nvPicPr>
            <p:cNvPr id="616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2" name="TextBox 681"/>
          <p:cNvSpPr txBox="1"/>
          <p:nvPr/>
        </p:nvSpPr>
        <p:spPr>
          <a:xfrm>
            <a:off x="11694827" y="476889"/>
            <a:ext cx="742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Switch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593" name="그룹 592"/>
          <p:cNvGrpSpPr/>
          <p:nvPr/>
        </p:nvGrpSpPr>
        <p:grpSpPr>
          <a:xfrm>
            <a:off x="9921618" y="510853"/>
            <a:ext cx="295771" cy="213843"/>
            <a:chOff x="2185724" y="4945986"/>
            <a:chExt cx="295771" cy="213843"/>
          </a:xfrm>
        </p:grpSpPr>
        <p:grpSp>
          <p:nvGrpSpPr>
            <p:cNvPr id="595" name="그룹 594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598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600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597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sp>
        <p:nvSpPr>
          <p:cNvPr id="602" name="TextBox 601"/>
          <p:cNvSpPr txBox="1"/>
          <p:nvPr/>
        </p:nvSpPr>
        <p:spPr>
          <a:xfrm>
            <a:off x="10257351" y="507854"/>
            <a:ext cx="99371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</a:t>
            </a:r>
            <a:r>
              <a:rPr lang="ko-KR" altLang="en-US" sz="900" dirty="0" smtClean="0">
                <a:latin typeface="+mn-ea"/>
              </a:rPr>
              <a:t>이중화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6" name="TextBox 605"/>
          <p:cNvSpPr txBox="1"/>
          <p:nvPr/>
        </p:nvSpPr>
        <p:spPr>
          <a:xfrm>
            <a:off x="10257351" y="705207"/>
            <a:ext cx="112620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</a:t>
            </a:r>
            <a:r>
              <a:rPr lang="ko-KR" altLang="en-US" sz="900" dirty="0" smtClean="0">
                <a:latin typeface="+mn-ea"/>
              </a:rPr>
              <a:t>테스트클러스터</a:t>
            </a:r>
            <a:endParaRPr lang="ko-KR" altLang="en-US" sz="900" dirty="0">
              <a:latin typeface="+mn-ea"/>
            </a:endParaRPr>
          </a:p>
        </p:txBody>
      </p:sp>
      <p:sp>
        <p:nvSpPr>
          <p:cNvPr id="613" name="모서리가 둥근 직사각형 612"/>
          <p:cNvSpPr/>
          <p:nvPr/>
        </p:nvSpPr>
        <p:spPr bwMode="auto">
          <a:xfrm>
            <a:off x="9887822" y="762965"/>
            <a:ext cx="363361" cy="120759"/>
          </a:xfrm>
          <a:prstGeom prst="roundRect">
            <a:avLst>
              <a:gd name="adj" fmla="val 4500"/>
            </a:avLst>
          </a:prstGeom>
          <a:noFill/>
          <a:ln w="19050" algn="ctr">
            <a:solidFill>
              <a:srgbClr val="E46C0A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29" name="Text Box 153"/>
          <p:cNvSpPr txBox="1">
            <a:spLocks noChangeArrowheads="1"/>
          </p:cNvSpPr>
          <p:nvPr/>
        </p:nvSpPr>
        <p:spPr bwMode="auto">
          <a:xfrm>
            <a:off x="916922" y="4256934"/>
            <a:ext cx="55143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L2 Switch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2" name="직사각형 641"/>
          <p:cNvSpPr/>
          <p:nvPr/>
        </p:nvSpPr>
        <p:spPr bwMode="auto">
          <a:xfrm>
            <a:off x="11297344" y="752406"/>
            <a:ext cx="397484" cy="134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43" name="TextBox 642"/>
          <p:cNvSpPr txBox="1"/>
          <p:nvPr/>
        </p:nvSpPr>
        <p:spPr>
          <a:xfrm>
            <a:off x="11694827" y="693193"/>
            <a:ext cx="742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: </a:t>
            </a:r>
            <a:r>
              <a:rPr lang="ko-KR" altLang="en-US" sz="900" dirty="0" err="1" smtClean="0">
                <a:latin typeface="+mn-ea"/>
              </a:rPr>
              <a:t>추가제안</a:t>
            </a:r>
            <a:endParaRPr lang="ko-KR" altLang="en-US" sz="900" dirty="0">
              <a:latin typeface="+mn-ea"/>
            </a:endParaRPr>
          </a:p>
        </p:txBody>
      </p:sp>
      <p:sp>
        <p:nvSpPr>
          <p:cNvPr id="644" name="모서리가 둥근 직사각형 643"/>
          <p:cNvSpPr/>
          <p:nvPr/>
        </p:nvSpPr>
        <p:spPr bwMode="auto">
          <a:xfrm>
            <a:off x="648607" y="4192946"/>
            <a:ext cx="1334327" cy="917944"/>
          </a:xfrm>
          <a:prstGeom prst="roundRect">
            <a:avLst>
              <a:gd name="adj" fmla="val 4500"/>
            </a:avLst>
          </a:prstGeom>
          <a:noFill/>
          <a:ln w="19050" algn="ctr">
            <a:solidFill>
              <a:srgbClr val="007DC5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5" name="모서리가 둥근 직사각형 644"/>
          <p:cNvSpPr/>
          <p:nvPr/>
        </p:nvSpPr>
        <p:spPr bwMode="auto">
          <a:xfrm>
            <a:off x="11297344" y="542872"/>
            <a:ext cx="397484" cy="132371"/>
          </a:xfrm>
          <a:prstGeom prst="roundRect">
            <a:avLst>
              <a:gd name="adj" fmla="val 4500"/>
            </a:avLst>
          </a:prstGeom>
          <a:noFill/>
          <a:ln w="19050" algn="ctr">
            <a:solidFill>
              <a:srgbClr val="007DC5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646" name="직선 연결선 645"/>
          <p:cNvCxnSpPr/>
          <p:nvPr/>
        </p:nvCxnSpPr>
        <p:spPr>
          <a:xfrm>
            <a:off x="11286876" y="8460660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직선 연결선 646"/>
          <p:cNvCxnSpPr/>
          <p:nvPr/>
        </p:nvCxnSpPr>
        <p:spPr>
          <a:xfrm>
            <a:off x="11440608" y="8562050"/>
            <a:ext cx="413153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8" name="그룹 647"/>
          <p:cNvGrpSpPr/>
          <p:nvPr/>
        </p:nvGrpSpPr>
        <p:grpSpPr>
          <a:xfrm>
            <a:off x="11327553" y="8215578"/>
            <a:ext cx="974725" cy="809316"/>
            <a:chOff x="5832272" y="7183479"/>
            <a:chExt cx="974725" cy="809316"/>
          </a:xfrm>
        </p:grpSpPr>
        <p:sp>
          <p:nvSpPr>
            <p:cNvPr id="649" name="Text Box 89"/>
            <p:cNvSpPr txBox="1">
              <a:spLocks noChangeArrowheads="1"/>
            </p:cNvSpPr>
            <p:nvPr/>
          </p:nvSpPr>
          <p:spPr bwMode="auto">
            <a:xfrm>
              <a:off x="5832272" y="7838907"/>
              <a:ext cx="97472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>
                  <a:latin typeface="+mn-ea"/>
                </a:rPr>
                <a:t>Legacy</a:t>
              </a:r>
              <a:endParaRPr lang="en-US" altLang="ko-KR" sz="1000" dirty="0">
                <a:latin typeface="+mn-ea"/>
                <a:ea typeface="+mn-ea"/>
              </a:endParaRPr>
            </a:p>
          </p:txBody>
        </p:sp>
        <p:pic>
          <p:nvPicPr>
            <p:cNvPr id="650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6044768" y="7183479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" name="그룹 650"/>
          <p:cNvGrpSpPr/>
          <p:nvPr/>
        </p:nvGrpSpPr>
        <p:grpSpPr>
          <a:xfrm>
            <a:off x="10238111" y="7688330"/>
            <a:ext cx="1145881" cy="809316"/>
            <a:chOff x="10238111" y="6983139"/>
            <a:chExt cx="1145881" cy="809316"/>
          </a:xfrm>
        </p:grpSpPr>
        <p:cxnSp>
          <p:nvCxnSpPr>
            <p:cNvPr id="652" name="직선 연결선 651"/>
            <p:cNvCxnSpPr/>
            <p:nvPr/>
          </p:nvCxnSpPr>
          <p:spPr>
            <a:xfrm>
              <a:off x="10238111" y="7179108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직선 연결선 652"/>
            <p:cNvCxnSpPr/>
            <p:nvPr/>
          </p:nvCxnSpPr>
          <p:spPr>
            <a:xfrm>
              <a:off x="10391843" y="7280498"/>
              <a:ext cx="413153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4" name="그룹 653"/>
            <p:cNvGrpSpPr/>
            <p:nvPr/>
          </p:nvGrpSpPr>
          <p:grpSpPr>
            <a:xfrm>
              <a:off x="10409267" y="6983139"/>
              <a:ext cx="974725" cy="809316"/>
              <a:chOff x="5832272" y="7183479"/>
              <a:chExt cx="974725" cy="809316"/>
            </a:xfrm>
          </p:grpSpPr>
          <p:sp>
            <p:nvSpPr>
              <p:cNvPr id="655" name="Text Box 89"/>
              <p:cNvSpPr txBox="1">
                <a:spLocks noChangeArrowheads="1"/>
              </p:cNvSpPr>
              <p:nvPr/>
            </p:nvSpPr>
            <p:spPr bwMode="auto">
              <a:xfrm>
                <a:off x="5832272" y="7838907"/>
                <a:ext cx="974725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 smtClean="0">
                    <a:latin typeface="+mn-ea"/>
                    <a:ea typeface="+mn-ea"/>
                  </a:rPr>
                  <a:t>Legacy</a:t>
                </a:r>
                <a:endParaRPr lang="en-US" altLang="ko-KR" sz="1000" dirty="0">
                  <a:latin typeface="+mn-ea"/>
                  <a:ea typeface="+mn-ea"/>
                </a:endParaRPr>
              </a:p>
            </p:txBody>
          </p:sp>
          <p:pic>
            <p:nvPicPr>
              <p:cNvPr id="656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6044768" y="7183479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665" name="직선 연결선 664"/>
          <p:cNvCxnSpPr/>
          <p:nvPr/>
        </p:nvCxnSpPr>
        <p:spPr>
          <a:xfrm flipV="1">
            <a:off x="11430921" y="8902358"/>
            <a:ext cx="0" cy="1972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/>
          <p:cNvCxnSpPr/>
          <p:nvPr/>
        </p:nvCxnSpPr>
        <p:spPr>
          <a:xfrm flipV="1">
            <a:off x="11286876" y="8595508"/>
            <a:ext cx="0" cy="1972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/>
          <p:cNvCxnSpPr/>
          <p:nvPr/>
        </p:nvCxnSpPr>
        <p:spPr>
          <a:xfrm flipV="1">
            <a:off x="10391843" y="8437063"/>
            <a:ext cx="0" cy="1972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직선 연결선 667"/>
          <p:cNvCxnSpPr/>
          <p:nvPr/>
        </p:nvCxnSpPr>
        <p:spPr>
          <a:xfrm flipV="1">
            <a:off x="10237009" y="8049094"/>
            <a:ext cx="0" cy="1972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Text Box 89"/>
          <p:cNvSpPr txBox="1">
            <a:spLocks noChangeArrowheads="1"/>
          </p:cNvSpPr>
          <p:nvPr/>
        </p:nvSpPr>
        <p:spPr bwMode="auto">
          <a:xfrm>
            <a:off x="10202057" y="1925623"/>
            <a:ext cx="193862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/>
            <a:r>
              <a:rPr lang="en-US" altLang="ko-KR" sz="600" dirty="0" smtClean="0">
                <a:latin typeface="+mn-ea"/>
                <a:ea typeface="+mn-ea"/>
              </a:rPr>
              <a:t>※ </a:t>
            </a:r>
            <a:r>
              <a:rPr lang="ko-KR" altLang="en-US" sz="600" dirty="0" err="1" smtClean="0">
                <a:latin typeface="+mn-ea"/>
                <a:ea typeface="+mn-ea"/>
              </a:rPr>
              <a:t>클라우드</a:t>
            </a:r>
            <a:r>
              <a:rPr lang="ko-KR" altLang="en-US" sz="600" dirty="0" smtClean="0">
                <a:latin typeface="+mn-ea"/>
                <a:ea typeface="+mn-ea"/>
              </a:rPr>
              <a:t> 자원은 협의 후 필요한 수량 만큼 생성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708" name="Text Box 89"/>
          <p:cNvSpPr txBox="1">
            <a:spLocks noChangeArrowheads="1"/>
          </p:cNvSpPr>
          <p:nvPr/>
        </p:nvSpPr>
        <p:spPr bwMode="auto">
          <a:xfrm>
            <a:off x="10064238" y="2492666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sp>
        <p:nvSpPr>
          <p:cNvPr id="709" name="Text Box 89"/>
          <p:cNvSpPr txBox="1">
            <a:spLocks noChangeArrowheads="1"/>
          </p:cNvSpPr>
          <p:nvPr/>
        </p:nvSpPr>
        <p:spPr bwMode="auto">
          <a:xfrm>
            <a:off x="10814836" y="2492666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sp>
        <p:nvSpPr>
          <p:cNvPr id="710" name="Text Box 89"/>
          <p:cNvSpPr txBox="1">
            <a:spLocks noChangeArrowheads="1"/>
          </p:cNvSpPr>
          <p:nvPr/>
        </p:nvSpPr>
        <p:spPr bwMode="auto">
          <a:xfrm>
            <a:off x="11576135" y="2492666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pic>
        <p:nvPicPr>
          <p:cNvPr id="742" name="Picture 60" descr="스위치_0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58" y="1892902"/>
            <a:ext cx="524089" cy="20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3" name="Picture 60" descr="스위치_0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7" y="2481062"/>
            <a:ext cx="524089" cy="20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4" name="Text Box 89"/>
          <p:cNvSpPr txBox="1">
            <a:spLocks noChangeArrowheads="1"/>
          </p:cNvSpPr>
          <p:nvPr/>
        </p:nvSpPr>
        <p:spPr bwMode="auto">
          <a:xfrm>
            <a:off x="1989805" y="1767717"/>
            <a:ext cx="9747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Internet L3</a:t>
            </a:r>
          </a:p>
        </p:txBody>
      </p:sp>
      <p:sp>
        <p:nvSpPr>
          <p:cNvPr id="745" name="Text Box 89"/>
          <p:cNvSpPr txBox="1">
            <a:spLocks noChangeArrowheads="1"/>
          </p:cNvSpPr>
          <p:nvPr/>
        </p:nvSpPr>
        <p:spPr bwMode="auto">
          <a:xfrm>
            <a:off x="1544115" y="2409708"/>
            <a:ext cx="9747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Internet L3</a:t>
            </a:r>
          </a:p>
        </p:txBody>
      </p:sp>
      <p:grpSp>
        <p:nvGrpSpPr>
          <p:cNvPr id="746" name="그룹 745"/>
          <p:cNvGrpSpPr/>
          <p:nvPr/>
        </p:nvGrpSpPr>
        <p:grpSpPr>
          <a:xfrm>
            <a:off x="2129084" y="2187978"/>
            <a:ext cx="295771" cy="213843"/>
            <a:chOff x="2185724" y="4945986"/>
            <a:chExt cx="295771" cy="213843"/>
          </a:xfrm>
        </p:grpSpPr>
        <p:grpSp>
          <p:nvGrpSpPr>
            <p:cNvPr id="747" name="그룹 746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749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750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748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pic>
        <p:nvPicPr>
          <p:cNvPr id="753" name="Picture 27" descr="fir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55" y="1814243"/>
            <a:ext cx="468343" cy="38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" name="Picture 27" descr="fir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10" y="2428242"/>
            <a:ext cx="468343" cy="38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581376" y="1816944"/>
            <a:ext cx="468343" cy="405550"/>
            <a:chOff x="3655969" y="1769754"/>
            <a:chExt cx="547687" cy="474256"/>
          </a:xfrm>
        </p:grpSpPr>
        <p:pic>
          <p:nvPicPr>
            <p:cNvPr id="425" name="Picture 27" descr="fir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5969" y="1769754"/>
              <a:ext cx="547687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5" name="Picture 9" descr="Search01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0177">
              <a:off x="3990085" y="1901110"/>
              <a:ext cx="16156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254034" y="2428242"/>
            <a:ext cx="468343" cy="389607"/>
            <a:chOff x="3254034" y="2383754"/>
            <a:chExt cx="547687" cy="455612"/>
          </a:xfrm>
        </p:grpSpPr>
        <p:pic>
          <p:nvPicPr>
            <p:cNvPr id="426" name="Picture 27" descr="fir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034" y="2383754"/>
              <a:ext cx="547687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6" name="Picture 9" descr="Search01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0177">
              <a:off x="3581574" y="2490671"/>
              <a:ext cx="16156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59" name="Text Box 89"/>
          <p:cNvSpPr txBox="1">
            <a:spLocks noChangeArrowheads="1"/>
          </p:cNvSpPr>
          <p:nvPr/>
        </p:nvSpPr>
        <p:spPr bwMode="auto">
          <a:xfrm>
            <a:off x="2914908" y="1772846"/>
            <a:ext cx="47285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err="1" smtClean="0">
                <a:latin typeface="+mn-ea"/>
                <a:ea typeface="+mn-ea"/>
              </a:rPr>
              <a:t>ddos</a:t>
            </a:r>
            <a:endParaRPr lang="en-US" altLang="ko-KR" sz="800" dirty="0" smtClean="0">
              <a:latin typeface="+mn-ea"/>
              <a:ea typeface="+mn-ea"/>
            </a:endParaRPr>
          </a:p>
        </p:txBody>
      </p:sp>
      <p:sp>
        <p:nvSpPr>
          <p:cNvPr id="760" name="Text Box 89"/>
          <p:cNvSpPr txBox="1">
            <a:spLocks noChangeArrowheads="1"/>
          </p:cNvSpPr>
          <p:nvPr/>
        </p:nvSpPr>
        <p:spPr bwMode="auto">
          <a:xfrm>
            <a:off x="2484888" y="2394774"/>
            <a:ext cx="61506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err="1" smtClean="0">
                <a:latin typeface="+mn-ea"/>
                <a:ea typeface="+mn-ea"/>
              </a:rPr>
              <a:t>ddos</a:t>
            </a:r>
            <a:endParaRPr lang="en-US" altLang="ko-KR" sz="800" dirty="0" smtClean="0">
              <a:latin typeface="+mn-ea"/>
              <a:ea typeface="+mn-ea"/>
            </a:endParaRPr>
          </a:p>
        </p:txBody>
      </p:sp>
      <p:sp>
        <p:nvSpPr>
          <p:cNvPr id="761" name="Text Box 89"/>
          <p:cNvSpPr txBox="1">
            <a:spLocks noChangeArrowheads="1"/>
          </p:cNvSpPr>
          <p:nvPr/>
        </p:nvSpPr>
        <p:spPr bwMode="auto">
          <a:xfrm>
            <a:off x="3184119" y="2394774"/>
            <a:ext cx="61506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IPS</a:t>
            </a:r>
          </a:p>
        </p:txBody>
      </p:sp>
      <p:sp>
        <p:nvSpPr>
          <p:cNvPr id="762" name="Text Box 89"/>
          <p:cNvSpPr txBox="1">
            <a:spLocks noChangeArrowheads="1"/>
          </p:cNvSpPr>
          <p:nvPr/>
        </p:nvSpPr>
        <p:spPr bwMode="auto">
          <a:xfrm>
            <a:off x="3500366" y="1784710"/>
            <a:ext cx="61506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IPS</a:t>
            </a:r>
          </a:p>
        </p:txBody>
      </p:sp>
      <p:cxnSp>
        <p:nvCxnSpPr>
          <p:cNvPr id="765" name="직선 연결선 764"/>
          <p:cNvCxnSpPr/>
          <p:nvPr/>
        </p:nvCxnSpPr>
        <p:spPr>
          <a:xfrm flipV="1">
            <a:off x="9302618" y="2055576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6" name="직선 연결선 765"/>
          <p:cNvCxnSpPr/>
          <p:nvPr/>
        </p:nvCxnSpPr>
        <p:spPr>
          <a:xfrm flipV="1">
            <a:off x="9680406" y="2139672"/>
            <a:ext cx="0" cy="3159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7" name="그룹 766"/>
          <p:cNvGrpSpPr/>
          <p:nvPr/>
        </p:nvGrpSpPr>
        <p:grpSpPr>
          <a:xfrm>
            <a:off x="8943759" y="2213544"/>
            <a:ext cx="974725" cy="979847"/>
            <a:chOff x="7535398" y="2127027"/>
            <a:chExt cx="974725" cy="979847"/>
          </a:xfrm>
        </p:grpSpPr>
        <p:pic>
          <p:nvPicPr>
            <p:cNvPr id="768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7709978" y="2127027"/>
              <a:ext cx="514675" cy="593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9" name="Text Box 89"/>
            <p:cNvSpPr txBox="1">
              <a:spLocks noChangeArrowheads="1"/>
            </p:cNvSpPr>
            <p:nvPr/>
          </p:nvSpPr>
          <p:spPr bwMode="auto">
            <a:xfrm>
              <a:off x="7535398" y="2876042"/>
              <a:ext cx="9747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 smtClean="0">
                  <a:latin typeface="+mn-ea"/>
                  <a:ea typeface="+mn-ea"/>
                </a:rPr>
                <a:t>시각화 </a:t>
              </a:r>
              <a:r>
                <a:rPr lang="en-US" altLang="ko-KR" sz="1000" dirty="0" smtClean="0">
                  <a:latin typeface="+mn-ea"/>
                  <a:ea typeface="+mn-ea"/>
                </a:rPr>
                <a:t>WEB</a:t>
              </a:r>
            </a:p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(</a:t>
              </a:r>
              <a:r>
                <a:rPr lang="ko-KR" altLang="en-US" sz="500" dirty="0" err="1" smtClean="0">
                  <a:latin typeface="+mn-ea"/>
                  <a:ea typeface="+mn-ea"/>
                </a:rPr>
                <a:t>지방지원</a:t>
              </a:r>
              <a:r>
                <a:rPr lang="en-US" altLang="ko-KR" sz="500" dirty="0" smtClean="0"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770" name="Picture 11" descr="C:\Users\wslee\Desktop\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gray">
            <a:xfrm>
              <a:off x="8010393" y="2237835"/>
              <a:ext cx="428519" cy="59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1" name="그룹 770"/>
          <p:cNvGrpSpPr/>
          <p:nvPr/>
        </p:nvGrpSpPr>
        <p:grpSpPr>
          <a:xfrm>
            <a:off x="9236003" y="2666796"/>
            <a:ext cx="295771" cy="213843"/>
            <a:chOff x="2185724" y="4945986"/>
            <a:chExt cx="295771" cy="213843"/>
          </a:xfrm>
        </p:grpSpPr>
        <p:grpSp>
          <p:nvGrpSpPr>
            <p:cNvPr id="772" name="그룹 771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774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775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773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sp>
        <p:nvSpPr>
          <p:cNvPr id="776" name="Text Box 89"/>
          <p:cNvSpPr txBox="1">
            <a:spLocks noChangeArrowheads="1"/>
          </p:cNvSpPr>
          <p:nvPr/>
        </p:nvSpPr>
        <p:spPr bwMode="auto">
          <a:xfrm>
            <a:off x="9218326" y="2492666"/>
            <a:ext cx="506379" cy="1846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x86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en-US" altLang="ko-KR" sz="600" dirty="0" smtClean="0">
                <a:latin typeface="+mn-ea"/>
                <a:ea typeface="+mn-ea"/>
              </a:rPr>
              <a:t>core</a:t>
            </a:r>
          </a:p>
          <a:p>
            <a:pPr algn="ctr" eaLnBrk="1" latinLnBrk="0" hangingPunct="1"/>
            <a:r>
              <a:rPr lang="en-US" altLang="ko-KR" sz="600" dirty="0" smtClean="0">
                <a:latin typeface="+mn-ea"/>
                <a:ea typeface="+mn-ea"/>
              </a:rPr>
              <a:t>8GB 50GB</a:t>
            </a:r>
          </a:p>
        </p:txBody>
      </p:sp>
      <p:cxnSp>
        <p:nvCxnSpPr>
          <p:cNvPr id="609" name="직선 연결선 608"/>
          <p:cNvCxnSpPr/>
          <p:nvPr/>
        </p:nvCxnSpPr>
        <p:spPr>
          <a:xfrm>
            <a:off x="4810143" y="2140539"/>
            <a:ext cx="291489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직선 연결선 617"/>
          <p:cNvCxnSpPr/>
          <p:nvPr/>
        </p:nvCxnSpPr>
        <p:spPr>
          <a:xfrm flipV="1">
            <a:off x="4810143" y="2141076"/>
            <a:ext cx="0" cy="71345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2" name="그룹 1081"/>
          <p:cNvGrpSpPr/>
          <p:nvPr/>
        </p:nvGrpSpPr>
        <p:grpSpPr>
          <a:xfrm>
            <a:off x="424136" y="3334438"/>
            <a:ext cx="11907245" cy="318241"/>
            <a:chOff x="-5739018" y="1127467"/>
            <a:chExt cx="4832317" cy="318241"/>
          </a:xfrm>
        </p:grpSpPr>
        <p:sp>
          <p:nvSpPr>
            <p:cNvPr id="1083" name="AutoShape 161"/>
            <p:cNvSpPr>
              <a:spLocks noChangeArrowheads="1"/>
            </p:cNvSpPr>
            <p:nvPr/>
          </p:nvSpPr>
          <p:spPr bwMode="gray">
            <a:xfrm>
              <a:off x="-5739018" y="1146643"/>
              <a:ext cx="4832317" cy="275429"/>
            </a:xfrm>
            <a:prstGeom prst="round2SameRect">
              <a:avLst/>
            </a:prstGeom>
            <a:gradFill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088EE"/>
                </a:gs>
              </a:gsLst>
              <a:lin ang="5400000" scaled="1"/>
            </a:gradFill>
            <a:ln w="12700" algn="ctr">
              <a:gradFill>
                <a:gsLst>
                  <a:gs pos="50000">
                    <a:schemeClr val="tx2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  <a:ex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endParaRPr lang="ko-KR" altLang="en-US" sz="1000" dirty="0">
                <a:latin typeface="+mn-ea"/>
              </a:endParaRPr>
            </a:p>
          </p:txBody>
        </p:sp>
        <p:grpSp>
          <p:nvGrpSpPr>
            <p:cNvPr id="1084" name="그룹 62"/>
            <p:cNvGrpSpPr>
              <a:grpSpLocks/>
            </p:cNvGrpSpPr>
            <p:nvPr/>
          </p:nvGrpSpPr>
          <p:grpSpPr bwMode="gray">
            <a:xfrm>
              <a:off x="-5313106" y="1127467"/>
              <a:ext cx="3948255" cy="318241"/>
              <a:chOff x="1268686" y="4352836"/>
              <a:chExt cx="4320628" cy="388882"/>
            </a:xfrm>
          </p:grpSpPr>
          <p:sp>
            <p:nvSpPr>
              <p:cNvPr id="1085" name="직사각형 1084"/>
              <p:cNvSpPr/>
              <p:nvPr/>
            </p:nvSpPr>
            <p:spPr bwMode="gray">
              <a:xfrm>
                <a:off x="1268686" y="4352836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200" b="1" spc="-10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SECURE </a:t>
                </a:r>
                <a:r>
                  <a:rPr lang="ko-KR" altLang="en-US" sz="1200" b="1" spc="-100" smtClean="0">
                    <a:ln w="38100">
                      <a:solidFill>
                        <a:schemeClr val="bg1"/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  <a:sym typeface="Monotype Sorts" pitchFamily="2" charset="2"/>
                  </a:rPr>
                  <a:t>서버구간</a:t>
                </a:r>
                <a:endParaRPr lang="ko-KR" altLang="en-US" sz="1200" b="1" spc="-100" dirty="0">
                  <a:ln w="38100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sym typeface="Monotype Sorts" pitchFamily="2" charset="2"/>
                </a:endParaRPr>
              </a:p>
            </p:txBody>
          </p:sp>
          <p:sp>
            <p:nvSpPr>
              <p:cNvPr id="1086" name="직사각형 1085"/>
              <p:cNvSpPr/>
              <p:nvPr/>
            </p:nvSpPr>
            <p:spPr bwMode="gray">
              <a:xfrm>
                <a:off x="1268686" y="4358101"/>
                <a:ext cx="4320628" cy="3836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en-US" altLang="ko-KR" sz="1200" b="1" spc="-100" dirty="0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SECURE </a:t>
                </a:r>
                <a:r>
                  <a:rPr lang="ko-KR" altLang="en-US" sz="1200" b="1" spc="-100" dirty="0" err="1">
                    <a:solidFill>
                      <a:srgbClr val="0070C0"/>
                    </a:solidFill>
                    <a:latin typeface="+mn-ea"/>
                    <a:sym typeface="Monotype Sorts" pitchFamily="2" charset="2"/>
                  </a:rPr>
                  <a:t>서버구간</a:t>
                </a:r>
                <a:endParaRPr lang="ko-KR" altLang="en-US" sz="1200" b="1" spc="-100" dirty="0">
                  <a:solidFill>
                    <a:srgbClr val="0070C0"/>
                  </a:solidFill>
                  <a:latin typeface="+mn-ea"/>
                  <a:sym typeface="Monotype Sorts" pitchFamily="2" charset="2"/>
                </a:endParaRPr>
              </a:p>
            </p:txBody>
          </p:sp>
        </p:grpSp>
      </p:grpSp>
      <p:cxnSp>
        <p:nvCxnSpPr>
          <p:cNvPr id="620" name="직선 연결선 619"/>
          <p:cNvCxnSpPr/>
          <p:nvPr/>
        </p:nvCxnSpPr>
        <p:spPr>
          <a:xfrm flipV="1">
            <a:off x="7816436" y="2055576"/>
            <a:ext cx="0" cy="1238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/>
          <p:cNvCxnSpPr/>
          <p:nvPr/>
        </p:nvCxnSpPr>
        <p:spPr>
          <a:xfrm flipV="1">
            <a:off x="7723988" y="2139672"/>
            <a:ext cx="0" cy="25492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/>
          <p:cNvCxnSpPr/>
          <p:nvPr/>
        </p:nvCxnSpPr>
        <p:spPr>
          <a:xfrm>
            <a:off x="7814055" y="2173966"/>
            <a:ext cx="41498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2" name="Picture 60" descr="스위치_0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95" y="2007371"/>
            <a:ext cx="80010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3" name="Text Box 89"/>
          <p:cNvSpPr txBox="1">
            <a:spLocks noChangeArrowheads="1"/>
          </p:cNvSpPr>
          <p:nvPr/>
        </p:nvSpPr>
        <p:spPr bwMode="auto">
          <a:xfrm>
            <a:off x="7844633" y="1964390"/>
            <a:ext cx="9747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DMZ L3</a:t>
            </a:r>
          </a:p>
        </p:txBody>
      </p:sp>
      <p:cxnSp>
        <p:nvCxnSpPr>
          <p:cNvPr id="674" name="직선 연결선 673"/>
          <p:cNvCxnSpPr/>
          <p:nvPr/>
        </p:nvCxnSpPr>
        <p:spPr>
          <a:xfrm>
            <a:off x="7722809" y="2389803"/>
            <a:ext cx="41498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직선 연결선 705"/>
          <p:cNvCxnSpPr/>
          <p:nvPr/>
        </p:nvCxnSpPr>
        <p:spPr>
          <a:xfrm>
            <a:off x="8717052" y="2059201"/>
            <a:ext cx="333767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직선 연결선 710"/>
          <p:cNvCxnSpPr/>
          <p:nvPr/>
        </p:nvCxnSpPr>
        <p:spPr>
          <a:xfrm>
            <a:off x="8862373" y="2282422"/>
            <a:ext cx="142984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직선 연결선 711"/>
          <p:cNvCxnSpPr/>
          <p:nvPr/>
        </p:nvCxnSpPr>
        <p:spPr>
          <a:xfrm flipV="1">
            <a:off x="9005225" y="2142847"/>
            <a:ext cx="0" cy="14275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직선 연결선 751"/>
          <p:cNvCxnSpPr/>
          <p:nvPr/>
        </p:nvCxnSpPr>
        <p:spPr>
          <a:xfrm>
            <a:off x="8999691" y="2139672"/>
            <a:ext cx="3092646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직선 연결선 756"/>
          <p:cNvCxnSpPr/>
          <p:nvPr/>
        </p:nvCxnSpPr>
        <p:spPr>
          <a:xfrm flipV="1">
            <a:off x="1289384" y="4971100"/>
            <a:ext cx="0" cy="658431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직선 연결선 757"/>
          <p:cNvCxnSpPr/>
          <p:nvPr/>
        </p:nvCxnSpPr>
        <p:spPr>
          <a:xfrm flipV="1">
            <a:off x="3972493" y="2767174"/>
            <a:ext cx="0" cy="101327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직선 연결선 776"/>
          <p:cNvCxnSpPr/>
          <p:nvPr/>
        </p:nvCxnSpPr>
        <p:spPr>
          <a:xfrm flipV="1">
            <a:off x="4049719" y="2767175"/>
            <a:ext cx="0" cy="11478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직선 연결선 777"/>
          <p:cNvCxnSpPr/>
          <p:nvPr/>
        </p:nvCxnSpPr>
        <p:spPr>
          <a:xfrm flipV="1">
            <a:off x="4398967" y="2192089"/>
            <a:ext cx="0" cy="165089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직선 연결선 778"/>
          <p:cNvCxnSpPr/>
          <p:nvPr/>
        </p:nvCxnSpPr>
        <p:spPr>
          <a:xfrm flipV="1">
            <a:off x="4487085" y="2192090"/>
            <a:ext cx="0" cy="17949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6" name="직사각형 1005"/>
          <p:cNvSpPr/>
          <p:nvPr/>
        </p:nvSpPr>
        <p:spPr bwMode="auto">
          <a:xfrm>
            <a:off x="6883848" y="4131012"/>
            <a:ext cx="2924323" cy="1103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900"/>
          </a:p>
        </p:txBody>
      </p:sp>
      <p:cxnSp>
        <p:nvCxnSpPr>
          <p:cNvPr id="1008" name="직선 연결선 1007"/>
          <p:cNvCxnSpPr/>
          <p:nvPr/>
        </p:nvCxnSpPr>
        <p:spPr>
          <a:xfrm>
            <a:off x="916922" y="6735223"/>
            <a:ext cx="3187270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직선 연결선 1008"/>
          <p:cNvCxnSpPr/>
          <p:nvPr/>
        </p:nvCxnSpPr>
        <p:spPr>
          <a:xfrm flipV="1">
            <a:off x="921485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직선 연결선 1009"/>
          <p:cNvCxnSpPr/>
          <p:nvPr/>
        </p:nvCxnSpPr>
        <p:spPr>
          <a:xfrm flipV="1">
            <a:off x="1783036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직선 연결선 1010"/>
          <p:cNvCxnSpPr/>
          <p:nvPr/>
        </p:nvCxnSpPr>
        <p:spPr>
          <a:xfrm flipV="1">
            <a:off x="2676923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직선 연결선 1011"/>
          <p:cNvCxnSpPr/>
          <p:nvPr/>
        </p:nvCxnSpPr>
        <p:spPr>
          <a:xfrm flipV="1">
            <a:off x="3525807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직선 연결선 1012"/>
          <p:cNvCxnSpPr/>
          <p:nvPr/>
        </p:nvCxnSpPr>
        <p:spPr>
          <a:xfrm flipV="1">
            <a:off x="4684046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/>
          <p:nvPr/>
        </p:nvCxnSpPr>
        <p:spPr>
          <a:xfrm flipV="1">
            <a:off x="5450303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직선 연결선 1014"/>
          <p:cNvCxnSpPr/>
          <p:nvPr/>
        </p:nvCxnSpPr>
        <p:spPr>
          <a:xfrm flipV="1">
            <a:off x="6302152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직선 연결선 1015"/>
          <p:cNvCxnSpPr/>
          <p:nvPr/>
        </p:nvCxnSpPr>
        <p:spPr>
          <a:xfrm flipV="1">
            <a:off x="7097044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직선 연결선 1016"/>
          <p:cNvCxnSpPr/>
          <p:nvPr/>
        </p:nvCxnSpPr>
        <p:spPr>
          <a:xfrm flipV="1">
            <a:off x="7922493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직선 연결선 1017"/>
          <p:cNvCxnSpPr/>
          <p:nvPr/>
        </p:nvCxnSpPr>
        <p:spPr>
          <a:xfrm flipV="1">
            <a:off x="8747789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직선 연결선 1018"/>
          <p:cNvCxnSpPr/>
          <p:nvPr/>
        </p:nvCxnSpPr>
        <p:spPr>
          <a:xfrm flipV="1">
            <a:off x="424136" y="6559206"/>
            <a:ext cx="0" cy="156512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/>
          <p:cNvCxnSpPr/>
          <p:nvPr/>
        </p:nvCxnSpPr>
        <p:spPr>
          <a:xfrm flipV="1">
            <a:off x="921485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직선 연결선 1020"/>
          <p:cNvCxnSpPr/>
          <p:nvPr/>
        </p:nvCxnSpPr>
        <p:spPr>
          <a:xfrm flipV="1">
            <a:off x="1861567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직선 연결선 1021"/>
          <p:cNvCxnSpPr/>
          <p:nvPr/>
        </p:nvCxnSpPr>
        <p:spPr>
          <a:xfrm flipV="1">
            <a:off x="2811838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직선 연결선 1022"/>
          <p:cNvCxnSpPr/>
          <p:nvPr/>
        </p:nvCxnSpPr>
        <p:spPr>
          <a:xfrm flipV="1">
            <a:off x="3747942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/>
          <p:cNvCxnSpPr/>
          <p:nvPr/>
        </p:nvCxnSpPr>
        <p:spPr>
          <a:xfrm flipV="1">
            <a:off x="4684046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/>
          <p:cNvCxnSpPr/>
          <p:nvPr/>
        </p:nvCxnSpPr>
        <p:spPr>
          <a:xfrm flipV="1">
            <a:off x="5532100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직선 연결선 1025"/>
          <p:cNvCxnSpPr/>
          <p:nvPr/>
        </p:nvCxnSpPr>
        <p:spPr>
          <a:xfrm flipV="1">
            <a:off x="6482169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직선 연결선 1026"/>
          <p:cNvCxnSpPr/>
          <p:nvPr/>
        </p:nvCxnSpPr>
        <p:spPr>
          <a:xfrm flipV="1">
            <a:off x="7404925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연결선 1027"/>
          <p:cNvCxnSpPr/>
          <p:nvPr/>
        </p:nvCxnSpPr>
        <p:spPr>
          <a:xfrm flipV="1">
            <a:off x="8385932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연결선 1028"/>
          <p:cNvCxnSpPr/>
          <p:nvPr/>
        </p:nvCxnSpPr>
        <p:spPr>
          <a:xfrm flipV="1">
            <a:off x="9583162" y="8116699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/>
          <p:cNvCxnSpPr/>
          <p:nvPr/>
        </p:nvCxnSpPr>
        <p:spPr>
          <a:xfrm>
            <a:off x="1287463" y="5630751"/>
            <a:ext cx="8245589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그룹 1039"/>
          <p:cNvGrpSpPr/>
          <p:nvPr/>
        </p:nvGrpSpPr>
        <p:grpSpPr>
          <a:xfrm>
            <a:off x="3640124" y="5372535"/>
            <a:ext cx="121907" cy="915323"/>
            <a:chOff x="3289508" y="5457562"/>
            <a:chExt cx="121907" cy="915323"/>
          </a:xfrm>
        </p:grpSpPr>
        <p:cxnSp>
          <p:nvCxnSpPr>
            <p:cNvPr id="1041" name="직선 연결선 1040"/>
            <p:cNvCxnSpPr/>
            <p:nvPr/>
          </p:nvCxnSpPr>
          <p:spPr>
            <a:xfrm flipV="1">
              <a:off x="3289508" y="5457562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직선 연결선 1041"/>
            <p:cNvCxnSpPr/>
            <p:nvPr/>
          </p:nvCxnSpPr>
          <p:spPr>
            <a:xfrm flipV="1">
              <a:off x="3411415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그룹 1042"/>
          <p:cNvGrpSpPr/>
          <p:nvPr/>
        </p:nvGrpSpPr>
        <p:grpSpPr>
          <a:xfrm>
            <a:off x="4454170" y="5370346"/>
            <a:ext cx="113864" cy="917512"/>
            <a:chOff x="4236830" y="5455373"/>
            <a:chExt cx="113864" cy="917512"/>
          </a:xfrm>
        </p:grpSpPr>
        <p:cxnSp>
          <p:nvCxnSpPr>
            <p:cNvPr id="1044" name="직선 연결선 1043"/>
            <p:cNvCxnSpPr/>
            <p:nvPr/>
          </p:nvCxnSpPr>
          <p:spPr>
            <a:xfrm flipV="1">
              <a:off x="4236830" y="5455373"/>
              <a:ext cx="0" cy="588959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직선 연결선 1044"/>
            <p:cNvCxnSpPr/>
            <p:nvPr/>
          </p:nvCxnSpPr>
          <p:spPr>
            <a:xfrm flipV="1">
              <a:off x="4350694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6" name="그룹 1045"/>
          <p:cNvGrpSpPr/>
          <p:nvPr/>
        </p:nvGrpSpPr>
        <p:grpSpPr>
          <a:xfrm>
            <a:off x="8656519" y="5370346"/>
            <a:ext cx="113864" cy="917512"/>
            <a:chOff x="8955362" y="5455373"/>
            <a:chExt cx="113864" cy="917512"/>
          </a:xfrm>
        </p:grpSpPr>
        <p:cxnSp>
          <p:nvCxnSpPr>
            <p:cNvPr id="1047" name="직선 연결선 1046"/>
            <p:cNvCxnSpPr/>
            <p:nvPr/>
          </p:nvCxnSpPr>
          <p:spPr>
            <a:xfrm flipV="1">
              <a:off x="8955362" y="5455373"/>
              <a:ext cx="0" cy="588959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 1053"/>
            <p:cNvCxnSpPr/>
            <p:nvPr/>
          </p:nvCxnSpPr>
          <p:spPr>
            <a:xfrm flipV="1">
              <a:off x="9069226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그룹 1054"/>
          <p:cNvGrpSpPr/>
          <p:nvPr/>
        </p:nvGrpSpPr>
        <p:grpSpPr>
          <a:xfrm>
            <a:off x="9419188" y="5379871"/>
            <a:ext cx="113864" cy="907987"/>
            <a:chOff x="9781446" y="5464898"/>
            <a:chExt cx="113864" cy="907987"/>
          </a:xfrm>
        </p:grpSpPr>
        <p:cxnSp>
          <p:nvCxnSpPr>
            <p:cNvPr id="1056" name="직선 연결선 1055"/>
            <p:cNvCxnSpPr/>
            <p:nvPr/>
          </p:nvCxnSpPr>
          <p:spPr>
            <a:xfrm flipV="1">
              <a:off x="9781446" y="5464898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직선 연결선 1056"/>
            <p:cNvCxnSpPr/>
            <p:nvPr/>
          </p:nvCxnSpPr>
          <p:spPr>
            <a:xfrm flipV="1">
              <a:off x="9895310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8" name="그룹 1057"/>
          <p:cNvGrpSpPr/>
          <p:nvPr/>
        </p:nvGrpSpPr>
        <p:grpSpPr>
          <a:xfrm>
            <a:off x="5329014" y="5379871"/>
            <a:ext cx="113864" cy="907987"/>
            <a:chOff x="5172934" y="5464898"/>
            <a:chExt cx="113864" cy="907987"/>
          </a:xfrm>
        </p:grpSpPr>
        <p:cxnSp>
          <p:nvCxnSpPr>
            <p:cNvPr id="1059" name="직선 연결선 1058"/>
            <p:cNvCxnSpPr/>
            <p:nvPr/>
          </p:nvCxnSpPr>
          <p:spPr>
            <a:xfrm flipV="1">
              <a:off x="5172934" y="5464898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 1059"/>
            <p:cNvCxnSpPr/>
            <p:nvPr/>
          </p:nvCxnSpPr>
          <p:spPr>
            <a:xfrm flipV="1">
              <a:off x="5286798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그룹 1060"/>
          <p:cNvGrpSpPr/>
          <p:nvPr/>
        </p:nvGrpSpPr>
        <p:grpSpPr>
          <a:xfrm>
            <a:off x="6150021" y="5379871"/>
            <a:ext cx="113864" cy="907987"/>
            <a:chOff x="6123974" y="5464898"/>
            <a:chExt cx="113864" cy="907987"/>
          </a:xfrm>
        </p:grpSpPr>
        <p:cxnSp>
          <p:nvCxnSpPr>
            <p:cNvPr id="1062" name="직선 연결선 1061"/>
            <p:cNvCxnSpPr/>
            <p:nvPr/>
          </p:nvCxnSpPr>
          <p:spPr>
            <a:xfrm flipV="1">
              <a:off x="6123974" y="5464898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직선 연결선 1062"/>
            <p:cNvCxnSpPr/>
            <p:nvPr/>
          </p:nvCxnSpPr>
          <p:spPr>
            <a:xfrm flipV="1">
              <a:off x="6237838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4" name="그룹 1063"/>
          <p:cNvGrpSpPr/>
          <p:nvPr/>
        </p:nvGrpSpPr>
        <p:grpSpPr>
          <a:xfrm>
            <a:off x="6960925" y="5370346"/>
            <a:ext cx="113864" cy="917512"/>
            <a:chOff x="7026834" y="5455373"/>
            <a:chExt cx="113864" cy="917512"/>
          </a:xfrm>
        </p:grpSpPr>
        <p:cxnSp>
          <p:nvCxnSpPr>
            <p:cNvPr id="1065" name="직선 연결선 1064"/>
            <p:cNvCxnSpPr/>
            <p:nvPr/>
          </p:nvCxnSpPr>
          <p:spPr>
            <a:xfrm flipV="1">
              <a:off x="7026834" y="5455373"/>
              <a:ext cx="0" cy="588959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직선 연결선 1065"/>
            <p:cNvCxnSpPr/>
            <p:nvPr/>
          </p:nvCxnSpPr>
          <p:spPr>
            <a:xfrm flipV="1">
              <a:off x="7140698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7" name="그룹 1066"/>
          <p:cNvGrpSpPr/>
          <p:nvPr/>
        </p:nvGrpSpPr>
        <p:grpSpPr>
          <a:xfrm>
            <a:off x="7816436" y="5379871"/>
            <a:ext cx="113864" cy="907987"/>
            <a:chOff x="7909238" y="5464898"/>
            <a:chExt cx="113864" cy="907987"/>
          </a:xfrm>
        </p:grpSpPr>
        <p:cxnSp>
          <p:nvCxnSpPr>
            <p:cNvPr id="1068" name="직선 연결선 1067"/>
            <p:cNvCxnSpPr/>
            <p:nvPr/>
          </p:nvCxnSpPr>
          <p:spPr>
            <a:xfrm flipV="1">
              <a:off x="7909238" y="5464898"/>
              <a:ext cx="0" cy="579434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직선 연결선 1068"/>
            <p:cNvCxnSpPr/>
            <p:nvPr/>
          </p:nvCxnSpPr>
          <p:spPr>
            <a:xfrm flipV="1">
              <a:off x="8023102" y="571577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0" name="직선 연결선 1069"/>
          <p:cNvCxnSpPr/>
          <p:nvPr/>
        </p:nvCxnSpPr>
        <p:spPr>
          <a:xfrm flipV="1">
            <a:off x="1147032" y="4963191"/>
            <a:ext cx="0" cy="1769321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/>
          <p:cNvCxnSpPr/>
          <p:nvPr/>
        </p:nvCxnSpPr>
        <p:spPr>
          <a:xfrm flipV="1">
            <a:off x="2258861" y="4713239"/>
            <a:ext cx="0" cy="657107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/>
          <p:cNvCxnSpPr/>
          <p:nvPr/>
        </p:nvCxnSpPr>
        <p:spPr>
          <a:xfrm flipV="1">
            <a:off x="2492212" y="4940823"/>
            <a:ext cx="0" cy="429524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8" name="그룹 1077"/>
          <p:cNvGrpSpPr/>
          <p:nvPr/>
        </p:nvGrpSpPr>
        <p:grpSpPr>
          <a:xfrm>
            <a:off x="3788863" y="4202679"/>
            <a:ext cx="974725" cy="1165939"/>
            <a:chOff x="3148738" y="4287706"/>
            <a:chExt cx="974725" cy="1165939"/>
          </a:xfrm>
        </p:grpSpPr>
        <p:cxnSp>
          <p:nvCxnSpPr>
            <p:cNvPr id="1079" name="직선 연결선 1078"/>
            <p:cNvCxnSpPr/>
            <p:nvPr/>
          </p:nvCxnSpPr>
          <p:spPr>
            <a:xfrm flipV="1">
              <a:off x="3527704" y="479653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0" name="그룹 1079"/>
            <p:cNvGrpSpPr/>
            <p:nvPr/>
          </p:nvGrpSpPr>
          <p:grpSpPr>
            <a:xfrm>
              <a:off x="3148738" y="4287706"/>
              <a:ext cx="974725" cy="955644"/>
              <a:chOff x="2573555" y="4010046"/>
              <a:chExt cx="974725" cy="955644"/>
            </a:xfrm>
          </p:grpSpPr>
          <p:sp>
            <p:nvSpPr>
              <p:cNvPr id="1081" name="Text Box 89"/>
              <p:cNvSpPr txBox="1">
                <a:spLocks noChangeArrowheads="1"/>
              </p:cNvSpPr>
              <p:nvPr/>
            </p:nvSpPr>
            <p:spPr bwMode="auto">
              <a:xfrm>
                <a:off x="2573555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 smtClean="0">
                    <a:latin typeface="+mn-ea"/>
                    <a:ea typeface="+mn-ea"/>
                  </a:rPr>
                  <a:t>ISP</a:t>
                </a:r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 smtClean="0">
                    <a:latin typeface="+mn-ea"/>
                    <a:ea typeface="+mn-ea"/>
                  </a:rPr>
                  <a:t>1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(</a:t>
                </a:r>
                <a:r>
                  <a:rPr lang="en-US" altLang="ko-KR" sz="500" dirty="0" err="1" smtClean="0">
                    <a:latin typeface="+mn-ea"/>
                    <a:ea typeface="+mn-ea"/>
                  </a:rPr>
                  <a:t>Bigdata</a:t>
                </a:r>
                <a:r>
                  <a:rPr lang="en-US" altLang="ko-KR" sz="500" dirty="0" smtClean="0">
                    <a:latin typeface="+mn-ea"/>
                    <a:ea typeface="+mn-ea"/>
                  </a:rPr>
                  <a:t>-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  <a:ea typeface="+mn-ea"/>
                  </a:rPr>
                  <a:t>node01.kca)</a:t>
                </a:r>
              </a:p>
            </p:txBody>
          </p:sp>
          <p:pic>
            <p:nvPicPr>
              <p:cNvPr id="1088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2786051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98" name="그룹 1097"/>
          <p:cNvGrpSpPr/>
          <p:nvPr/>
        </p:nvGrpSpPr>
        <p:grpSpPr>
          <a:xfrm>
            <a:off x="4536993" y="4202679"/>
            <a:ext cx="974725" cy="1159017"/>
            <a:chOff x="4098807" y="4287706"/>
            <a:chExt cx="974725" cy="1159017"/>
          </a:xfrm>
        </p:grpSpPr>
        <p:cxnSp>
          <p:nvCxnSpPr>
            <p:cNvPr id="1099" name="직선 연결선 1098"/>
            <p:cNvCxnSpPr/>
            <p:nvPr/>
          </p:nvCxnSpPr>
          <p:spPr>
            <a:xfrm flipV="1">
              <a:off x="4463001" y="4789616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0" name="그룹 1099"/>
            <p:cNvGrpSpPr/>
            <p:nvPr/>
          </p:nvGrpSpPr>
          <p:grpSpPr>
            <a:xfrm>
              <a:off x="4098807" y="4287706"/>
              <a:ext cx="974725" cy="955644"/>
              <a:chOff x="3523624" y="4010046"/>
              <a:chExt cx="974725" cy="955644"/>
            </a:xfrm>
          </p:grpSpPr>
          <p:sp>
            <p:nvSpPr>
              <p:cNvPr id="1101" name="Text Box 89"/>
              <p:cNvSpPr txBox="1">
                <a:spLocks noChangeArrowheads="1"/>
              </p:cNvSpPr>
              <p:nvPr/>
            </p:nvSpPr>
            <p:spPr bwMode="auto">
              <a:xfrm>
                <a:off x="3523624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latin typeface="+mn-ea"/>
                    <a:ea typeface="+mn-ea"/>
                  </a:rPr>
                  <a:t>ISP</a:t>
                </a:r>
                <a:r>
                  <a:rPr lang="ko-KR" altLang="en-US" sz="1000" dirty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2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(</a:t>
                </a:r>
                <a:r>
                  <a:rPr lang="en-US" altLang="ko-KR" sz="500" dirty="0" err="1" smtClean="0">
                    <a:latin typeface="+mn-ea"/>
                  </a:rPr>
                  <a:t>Bigdata</a:t>
                </a:r>
                <a:r>
                  <a:rPr lang="en-US" altLang="ko-KR" sz="500" dirty="0" smtClean="0">
                    <a:latin typeface="+mn-ea"/>
                  </a:rPr>
                  <a:t>-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node02.kca)</a:t>
                </a:r>
                <a:endParaRPr lang="en-US" altLang="ko-KR" sz="500" dirty="0">
                  <a:latin typeface="+mn-ea"/>
                </a:endParaRPr>
              </a:p>
            </p:txBody>
          </p:sp>
          <p:pic>
            <p:nvPicPr>
              <p:cNvPr id="1102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3717618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04" name="그룹 1103"/>
          <p:cNvGrpSpPr/>
          <p:nvPr/>
        </p:nvGrpSpPr>
        <p:grpSpPr>
          <a:xfrm>
            <a:off x="5288486" y="4202679"/>
            <a:ext cx="974725" cy="1159017"/>
            <a:chOff x="5021563" y="4287706"/>
            <a:chExt cx="974725" cy="1159017"/>
          </a:xfrm>
        </p:grpSpPr>
        <p:cxnSp>
          <p:nvCxnSpPr>
            <p:cNvPr id="1105" name="직선 연결선 1104"/>
            <p:cNvCxnSpPr/>
            <p:nvPr/>
          </p:nvCxnSpPr>
          <p:spPr>
            <a:xfrm flipV="1">
              <a:off x="5392688" y="4789616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6" name="그룹 1105"/>
            <p:cNvGrpSpPr/>
            <p:nvPr/>
          </p:nvGrpSpPr>
          <p:grpSpPr>
            <a:xfrm>
              <a:off x="5021563" y="4287706"/>
              <a:ext cx="974725" cy="955644"/>
              <a:chOff x="4446380" y="4010046"/>
              <a:chExt cx="974725" cy="955644"/>
            </a:xfrm>
          </p:grpSpPr>
          <p:sp>
            <p:nvSpPr>
              <p:cNvPr id="1107" name="Text Box 89"/>
              <p:cNvSpPr txBox="1">
                <a:spLocks noChangeArrowheads="1"/>
              </p:cNvSpPr>
              <p:nvPr/>
            </p:nvSpPr>
            <p:spPr bwMode="auto">
              <a:xfrm>
                <a:off x="4446380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latin typeface="+mn-ea"/>
                    <a:ea typeface="+mn-ea"/>
                  </a:rPr>
                  <a:t>ISP</a:t>
                </a:r>
                <a:r>
                  <a:rPr lang="ko-KR" altLang="en-US" sz="1000" dirty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3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(</a:t>
                </a:r>
                <a:r>
                  <a:rPr lang="en-US" altLang="ko-KR" sz="500" dirty="0" err="1" smtClean="0">
                    <a:latin typeface="+mn-ea"/>
                  </a:rPr>
                  <a:t>Bigdata</a:t>
                </a:r>
                <a:r>
                  <a:rPr lang="en-US" altLang="ko-KR" sz="500" dirty="0" smtClean="0">
                    <a:latin typeface="+mn-ea"/>
                  </a:rPr>
                  <a:t>-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node03.kca)</a:t>
                </a:r>
                <a:endParaRPr lang="en-US" altLang="ko-KR" sz="500" dirty="0">
                  <a:latin typeface="+mn-ea"/>
                </a:endParaRPr>
              </a:p>
            </p:txBody>
          </p:sp>
          <p:pic>
            <p:nvPicPr>
              <p:cNvPr id="1108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4658876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09" name="그룹 1108"/>
          <p:cNvGrpSpPr/>
          <p:nvPr/>
        </p:nvGrpSpPr>
        <p:grpSpPr>
          <a:xfrm>
            <a:off x="6016321" y="4202679"/>
            <a:ext cx="974725" cy="1159017"/>
            <a:chOff x="5870458" y="4287706"/>
            <a:chExt cx="974725" cy="1159017"/>
          </a:xfrm>
        </p:grpSpPr>
        <p:cxnSp>
          <p:nvCxnSpPr>
            <p:cNvPr id="1110" name="직선 연결선 1109"/>
            <p:cNvCxnSpPr/>
            <p:nvPr/>
          </p:nvCxnSpPr>
          <p:spPr>
            <a:xfrm flipV="1">
              <a:off x="6252563" y="4789616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1" name="그룹 1110"/>
            <p:cNvGrpSpPr/>
            <p:nvPr/>
          </p:nvGrpSpPr>
          <p:grpSpPr>
            <a:xfrm>
              <a:off x="5870458" y="4287706"/>
              <a:ext cx="974725" cy="955644"/>
              <a:chOff x="5295275" y="4010046"/>
              <a:chExt cx="974725" cy="955644"/>
            </a:xfrm>
          </p:grpSpPr>
          <p:sp>
            <p:nvSpPr>
              <p:cNvPr id="1112" name="Text Box 89"/>
              <p:cNvSpPr txBox="1">
                <a:spLocks noChangeArrowheads="1"/>
              </p:cNvSpPr>
              <p:nvPr/>
            </p:nvSpPr>
            <p:spPr bwMode="auto">
              <a:xfrm>
                <a:off x="5295275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latin typeface="+mn-ea"/>
                    <a:ea typeface="+mn-ea"/>
                  </a:rPr>
                  <a:t>ISP</a:t>
                </a:r>
                <a:r>
                  <a:rPr lang="ko-KR" altLang="en-US" sz="1000" dirty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4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(</a:t>
                </a:r>
                <a:r>
                  <a:rPr lang="en-US" altLang="ko-KR" sz="500" dirty="0" err="1" smtClean="0">
                    <a:latin typeface="+mn-ea"/>
                  </a:rPr>
                  <a:t>Bigdata</a:t>
                </a:r>
                <a:r>
                  <a:rPr lang="en-US" altLang="ko-KR" sz="500" dirty="0" smtClean="0">
                    <a:latin typeface="+mn-ea"/>
                  </a:rPr>
                  <a:t>-</a:t>
                </a:r>
              </a:p>
              <a:p>
                <a:pPr algn="ctr" eaLnBrk="1" latinLnBrk="0" hangingPunct="1"/>
                <a:r>
                  <a:rPr lang="en-US" altLang="ko-KR" sz="500" dirty="0" smtClean="0">
                    <a:latin typeface="+mn-ea"/>
                  </a:rPr>
                  <a:t>node04.kca)</a:t>
                </a:r>
                <a:endParaRPr lang="en-US" altLang="ko-KR" sz="500" dirty="0">
                  <a:latin typeface="+mn-ea"/>
                </a:endParaRPr>
              </a:p>
            </p:txBody>
          </p:sp>
          <p:pic>
            <p:nvPicPr>
              <p:cNvPr id="1113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5507771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14" name="그룹 1113"/>
          <p:cNvGrpSpPr/>
          <p:nvPr/>
        </p:nvGrpSpPr>
        <p:grpSpPr>
          <a:xfrm>
            <a:off x="6759915" y="4202679"/>
            <a:ext cx="974725" cy="1159678"/>
            <a:chOff x="7064870" y="4287706"/>
            <a:chExt cx="974725" cy="1159678"/>
          </a:xfrm>
        </p:grpSpPr>
        <p:cxnSp>
          <p:nvCxnSpPr>
            <p:cNvPr id="1115" name="직선 연결선 1114"/>
            <p:cNvCxnSpPr/>
            <p:nvPr/>
          </p:nvCxnSpPr>
          <p:spPr>
            <a:xfrm flipV="1">
              <a:off x="7396557" y="4790277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6" name="그룹 1115"/>
            <p:cNvGrpSpPr/>
            <p:nvPr/>
          </p:nvGrpSpPr>
          <p:grpSpPr>
            <a:xfrm>
              <a:off x="7064870" y="4287706"/>
              <a:ext cx="974725" cy="955644"/>
              <a:chOff x="6245344" y="4010046"/>
              <a:chExt cx="974725" cy="955644"/>
            </a:xfrm>
          </p:grpSpPr>
          <p:sp>
            <p:nvSpPr>
              <p:cNvPr id="1117" name="Text Box 89"/>
              <p:cNvSpPr txBox="1">
                <a:spLocks noChangeArrowheads="1"/>
              </p:cNvSpPr>
              <p:nvPr/>
            </p:nvSpPr>
            <p:spPr bwMode="auto">
              <a:xfrm>
                <a:off x="6245344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추가제안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 smtClean="0">
                    <a:latin typeface="+mn-ea"/>
                    <a:ea typeface="+mn-ea"/>
                  </a:rPr>
                  <a:t>1</a:t>
                </a:r>
              </a:p>
            </p:txBody>
          </p:sp>
          <p:pic>
            <p:nvPicPr>
              <p:cNvPr id="1118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6457840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19" name="그룹 1118"/>
          <p:cNvGrpSpPr/>
          <p:nvPr/>
        </p:nvGrpSpPr>
        <p:grpSpPr>
          <a:xfrm>
            <a:off x="7514849" y="4202679"/>
            <a:ext cx="974725" cy="1159017"/>
            <a:chOff x="7797271" y="4287706"/>
            <a:chExt cx="974725" cy="1159017"/>
          </a:xfrm>
        </p:grpSpPr>
        <p:cxnSp>
          <p:nvCxnSpPr>
            <p:cNvPr id="1120" name="직선 연결선 1119"/>
            <p:cNvCxnSpPr/>
            <p:nvPr/>
          </p:nvCxnSpPr>
          <p:spPr>
            <a:xfrm flipV="1">
              <a:off x="8157311" y="4789616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2" name="그룹 1121"/>
            <p:cNvGrpSpPr/>
            <p:nvPr/>
          </p:nvGrpSpPr>
          <p:grpSpPr>
            <a:xfrm>
              <a:off x="7797271" y="4287706"/>
              <a:ext cx="974725" cy="955644"/>
              <a:chOff x="7168100" y="4010046"/>
              <a:chExt cx="974725" cy="955644"/>
            </a:xfrm>
          </p:grpSpPr>
          <p:sp>
            <p:nvSpPr>
              <p:cNvPr id="1123" name="Text Box 89"/>
              <p:cNvSpPr txBox="1">
                <a:spLocks noChangeArrowheads="1"/>
              </p:cNvSpPr>
              <p:nvPr/>
            </p:nvSpPr>
            <p:spPr bwMode="auto">
              <a:xfrm>
                <a:off x="7168100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추가제안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2</a:t>
                </a:r>
              </a:p>
            </p:txBody>
          </p:sp>
          <p:pic>
            <p:nvPicPr>
              <p:cNvPr id="1124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7380596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25" name="그룹 1124"/>
          <p:cNvGrpSpPr/>
          <p:nvPr/>
        </p:nvGrpSpPr>
        <p:grpSpPr>
          <a:xfrm>
            <a:off x="8234687" y="4202679"/>
            <a:ext cx="974725" cy="1165939"/>
            <a:chOff x="8517351" y="4287706"/>
            <a:chExt cx="974725" cy="1165939"/>
          </a:xfrm>
        </p:grpSpPr>
        <p:cxnSp>
          <p:nvCxnSpPr>
            <p:cNvPr id="1126" name="직선 연결선 1125"/>
            <p:cNvCxnSpPr/>
            <p:nvPr/>
          </p:nvCxnSpPr>
          <p:spPr>
            <a:xfrm flipV="1">
              <a:off x="8886154" y="479653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7" name="그룹 1126"/>
            <p:cNvGrpSpPr/>
            <p:nvPr/>
          </p:nvGrpSpPr>
          <p:grpSpPr>
            <a:xfrm>
              <a:off x="8517351" y="4287706"/>
              <a:ext cx="974725" cy="955644"/>
              <a:chOff x="8118169" y="4010046"/>
              <a:chExt cx="974725" cy="955644"/>
            </a:xfrm>
          </p:grpSpPr>
          <p:sp>
            <p:nvSpPr>
              <p:cNvPr id="1128" name="Text Box 89"/>
              <p:cNvSpPr txBox="1">
                <a:spLocks noChangeArrowheads="1"/>
              </p:cNvSpPr>
              <p:nvPr/>
            </p:nvSpPr>
            <p:spPr bwMode="auto">
              <a:xfrm>
                <a:off x="8118169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추가제안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3</a:t>
                </a:r>
              </a:p>
            </p:txBody>
          </p:sp>
          <p:pic>
            <p:nvPicPr>
              <p:cNvPr id="1129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8330665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30" name="그룹 1129"/>
          <p:cNvGrpSpPr/>
          <p:nvPr/>
        </p:nvGrpSpPr>
        <p:grpSpPr>
          <a:xfrm>
            <a:off x="8947763" y="4202679"/>
            <a:ext cx="974725" cy="1165939"/>
            <a:chOff x="9237431" y="4287706"/>
            <a:chExt cx="974725" cy="1165939"/>
          </a:xfrm>
        </p:grpSpPr>
        <p:cxnSp>
          <p:nvCxnSpPr>
            <p:cNvPr id="1131" name="직선 연결선 1130"/>
            <p:cNvCxnSpPr/>
            <p:nvPr/>
          </p:nvCxnSpPr>
          <p:spPr>
            <a:xfrm flipV="1">
              <a:off x="9597471" y="4796538"/>
              <a:ext cx="0" cy="657107"/>
            </a:xfrm>
            <a:prstGeom prst="line">
              <a:avLst/>
            </a:prstGeom>
            <a:ln w="6350">
              <a:solidFill>
                <a:srgbClr val="006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2" name="그룹 1131"/>
            <p:cNvGrpSpPr/>
            <p:nvPr/>
          </p:nvGrpSpPr>
          <p:grpSpPr>
            <a:xfrm>
              <a:off x="9237431" y="4287706"/>
              <a:ext cx="974725" cy="955644"/>
              <a:chOff x="9040925" y="4010046"/>
              <a:chExt cx="974725" cy="955644"/>
            </a:xfrm>
          </p:grpSpPr>
          <p:sp>
            <p:nvSpPr>
              <p:cNvPr id="1133" name="Text Box 89"/>
              <p:cNvSpPr txBox="1">
                <a:spLocks noChangeArrowheads="1"/>
              </p:cNvSpPr>
              <p:nvPr/>
            </p:nvSpPr>
            <p:spPr bwMode="auto">
              <a:xfrm>
                <a:off x="9040925" y="4010046"/>
                <a:ext cx="9747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1000" dirty="0" err="1" smtClean="0">
                    <a:latin typeface="+mn-ea"/>
                    <a:ea typeface="+mn-ea"/>
                  </a:rPr>
                  <a:t>추가제안</a:t>
                </a:r>
                <a:endParaRPr lang="en-US" altLang="ko-KR" sz="1000" dirty="0" smtClean="0">
                  <a:latin typeface="+mn-ea"/>
                  <a:ea typeface="+mn-ea"/>
                </a:endParaRPr>
              </a:p>
              <a:p>
                <a:pPr algn="ctr" eaLnBrk="1" latinLnBrk="0" hangingPunct="1"/>
                <a:r>
                  <a:rPr lang="ko-KR" altLang="en-US" sz="1000" dirty="0" smtClean="0">
                    <a:latin typeface="+mn-ea"/>
                    <a:ea typeface="+mn-ea"/>
                  </a:rPr>
                  <a:t>노드</a:t>
                </a:r>
                <a:r>
                  <a:rPr lang="en-US" altLang="ko-KR" sz="1000" dirty="0">
                    <a:latin typeface="+mn-ea"/>
                    <a:ea typeface="+mn-ea"/>
                  </a:rPr>
                  <a:t>4</a:t>
                </a:r>
              </a:p>
            </p:txBody>
          </p:sp>
          <p:pic>
            <p:nvPicPr>
              <p:cNvPr id="1134" name="Picture 11" descr="C:\Users\wslee\Desktop\2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gray">
              <a:xfrm>
                <a:off x="9253421" y="4371966"/>
                <a:ext cx="514675" cy="593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135" name="직선 연결선 1134"/>
          <p:cNvCxnSpPr/>
          <p:nvPr/>
        </p:nvCxnSpPr>
        <p:spPr>
          <a:xfrm flipV="1">
            <a:off x="2374266" y="5630361"/>
            <a:ext cx="0" cy="429524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직선 연결선 1135"/>
          <p:cNvCxnSpPr/>
          <p:nvPr/>
        </p:nvCxnSpPr>
        <p:spPr>
          <a:xfrm flipV="1">
            <a:off x="2595034" y="5629531"/>
            <a:ext cx="0" cy="657107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" name="Text Box 89"/>
          <p:cNvSpPr txBox="1">
            <a:spLocks noChangeArrowheads="1"/>
          </p:cNvSpPr>
          <p:nvPr/>
        </p:nvSpPr>
        <p:spPr bwMode="auto">
          <a:xfrm>
            <a:off x="2014136" y="4198058"/>
            <a:ext cx="9747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ko-KR" altLang="en-US" sz="1000" dirty="0" smtClean="0">
                <a:latin typeface="+mn-ea"/>
                <a:ea typeface="+mn-ea"/>
              </a:rPr>
              <a:t>시각화 </a:t>
            </a:r>
            <a:r>
              <a:rPr lang="en-US" altLang="ko-KR" sz="1000" dirty="0" smtClean="0">
                <a:latin typeface="+mn-ea"/>
                <a:ea typeface="+mn-ea"/>
              </a:rPr>
              <a:t>WAS</a:t>
            </a:r>
          </a:p>
          <a:p>
            <a:pPr algn="ctr" eaLnBrk="1" latinLnBrk="0" hangingPunct="1"/>
            <a:r>
              <a:rPr lang="en-US" altLang="ko-KR" sz="500" dirty="0" smtClean="0">
                <a:latin typeface="+mn-ea"/>
                <a:ea typeface="+mn-ea"/>
              </a:rPr>
              <a:t>(TOM)</a:t>
            </a:r>
          </a:p>
        </p:txBody>
      </p:sp>
      <p:cxnSp>
        <p:nvCxnSpPr>
          <p:cNvPr id="1138" name="직선 연결선 1137"/>
          <p:cNvCxnSpPr/>
          <p:nvPr/>
        </p:nvCxnSpPr>
        <p:spPr>
          <a:xfrm>
            <a:off x="877567" y="5368618"/>
            <a:ext cx="8535537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직선 연결선 1138"/>
          <p:cNvCxnSpPr/>
          <p:nvPr/>
        </p:nvCxnSpPr>
        <p:spPr>
          <a:xfrm>
            <a:off x="424136" y="8117189"/>
            <a:ext cx="9159026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직선 연결선 1141"/>
          <p:cNvCxnSpPr/>
          <p:nvPr/>
        </p:nvCxnSpPr>
        <p:spPr>
          <a:xfrm flipV="1">
            <a:off x="3465876" y="4976081"/>
            <a:ext cx="0" cy="657107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직선 연결선 1142"/>
          <p:cNvCxnSpPr/>
          <p:nvPr/>
        </p:nvCxnSpPr>
        <p:spPr>
          <a:xfrm flipV="1">
            <a:off x="3352220" y="4711511"/>
            <a:ext cx="0" cy="657107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4" name="모서리가 둥근 직사각형 1143"/>
          <p:cNvSpPr/>
          <p:nvPr/>
        </p:nvSpPr>
        <p:spPr bwMode="auto">
          <a:xfrm>
            <a:off x="3947904" y="4146355"/>
            <a:ext cx="5836335" cy="1081056"/>
          </a:xfrm>
          <a:prstGeom prst="roundRect">
            <a:avLst>
              <a:gd name="adj" fmla="val 4500"/>
            </a:avLst>
          </a:prstGeom>
          <a:noFill/>
          <a:ln w="19050" algn="ctr">
            <a:solidFill>
              <a:srgbClr val="E46C0A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000"/>
          </a:p>
        </p:txBody>
      </p:sp>
      <p:graphicFrame>
        <p:nvGraphicFramePr>
          <p:cNvPr id="1150" name="표 1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763528"/>
              </p:ext>
            </p:extLst>
          </p:nvPr>
        </p:nvGraphicFramePr>
        <p:xfrm>
          <a:off x="8298579" y="5767700"/>
          <a:ext cx="772310" cy="545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 퍼블리싱서버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Tableau Server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서버보안</a:t>
                      </a:r>
                      <a:r>
                        <a:rPr lang="ko-KR" altLang="en-US" sz="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991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Windows2012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51" name="표 1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421955"/>
              </p:ext>
            </p:extLst>
          </p:nvPr>
        </p:nvGraphicFramePr>
        <p:xfrm>
          <a:off x="9098060" y="5767700"/>
          <a:ext cx="772310" cy="800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분석서버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Shniy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 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R/R Studio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7728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서버보안</a:t>
                      </a:r>
                      <a:r>
                        <a:rPr lang="ko-KR" altLang="en-US" sz="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29980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187" name="표 1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046100"/>
              </p:ext>
            </p:extLst>
          </p:nvPr>
        </p:nvGraphicFramePr>
        <p:xfrm>
          <a:off x="7502169" y="5767700"/>
          <a:ext cx="772310" cy="88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백업노드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3_CLI_TEST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서버보안</a:t>
                      </a:r>
                      <a:r>
                        <a:rPr lang="ko-KR" altLang="en-US" sz="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R/R Studio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7728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188" name="표 11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272379"/>
              </p:ext>
            </p:extLst>
          </p:nvPr>
        </p:nvGraphicFramePr>
        <p:xfrm>
          <a:off x="6688295" y="5767700"/>
          <a:ext cx="772310" cy="886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백업노드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2_CLI_MNG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서버보안</a:t>
                      </a:r>
                      <a:r>
                        <a:rPr lang="ko-KR" altLang="en-US" sz="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R/R Studio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7728"/>
                  </a:ext>
                </a:extLst>
              </a:tr>
              <a:tr h="8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189" name="표 11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695539"/>
              </p:ext>
            </p:extLst>
          </p:nvPr>
        </p:nvGraphicFramePr>
        <p:xfrm>
          <a:off x="5838823" y="5767700"/>
          <a:ext cx="772310" cy="673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백업노드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1_AMBARI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Ambari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서버보안</a:t>
                      </a:r>
                      <a:r>
                        <a:rPr lang="ko-KR" altLang="en-US" sz="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190" name="표 1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36633"/>
              </p:ext>
            </p:extLst>
          </p:nvPr>
        </p:nvGraphicFramePr>
        <p:xfrm>
          <a:off x="4991529" y="5767700"/>
          <a:ext cx="772310" cy="759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클라이언트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CLI_SYS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서버보안</a:t>
                      </a:r>
                      <a:r>
                        <a:rPr lang="ko-KR" altLang="en-US" sz="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191" name="표 1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01249"/>
              </p:ext>
            </p:extLst>
          </p:nvPr>
        </p:nvGraphicFramePr>
        <p:xfrm>
          <a:off x="4160530" y="5767700"/>
          <a:ext cx="772310" cy="2136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서비스노드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_BEE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Active 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Hbase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Master</a:t>
                      </a:r>
                    </a:p>
                    <a:p>
                      <a:pPr algn="ctr" latinLnBrk="1"/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Spark History Server</a:t>
                      </a:r>
                    </a:p>
                    <a:p>
                      <a:pPr algn="ctr" latinLnBrk="1"/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Region Server</a:t>
                      </a:r>
                    </a:p>
                    <a:p>
                      <a:pPr algn="ctr" latinLnBrk="1"/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History Server</a:t>
                      </a:r>
                    </a:p>
                    <a:p>
                      <a:pPr algn="ctr" latinLnBrk="1"/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Hive </a:t>
                      </a:r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Metastore</a:t>
                      </a:r>
                      <a:endParaRPr lang="en-US" altLang="ko-KR" sz="600" baseline="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HiveServer2</a:t>
                      </a:r>
                    </a:p>
                    <a:p>
                      <a:pPr algn="ctr" latinLnBrk="1"/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MySQL Server</a:t>
                      </a:r>
                    </a:p>
                    <a:p>
                      <a:pPr algn="ctr" latinLnBrk="1"/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WebHCat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</a:p>
                    <a:p>
                      <a:pPr algn="ctr" latinLnBrk="1"/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Metrics Monitor</a:t>
                      </a:r>
                    </a:p>
                    <a:p>
                      <a:pPr algn="ctr" latinLnBrk="1"/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Metrics Collector</a:t>
                      </a:r>
                    </a:p>
                    <a:p>
                      <a:pPr algn="ctr" latinLnBrk="1"/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Accumulo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GC</a:t>
                      </a:r>
                    </a:p>
                    <a:p>
                      <a:pPr algn="ctr" latinLnBrk="1"/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Accumulo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Master</a:t>
                      </a:r>
                    </a:p>
                    <a:p>
                      <a:pPr algn="ctr" latinLnBrk="1"/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Accumulo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Monitor</a:t>
                      </a:r>
                    </a:p>
                    <a:p>
                      <a:pPr algn="ctr" latinLnBrk="1"/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Accumulo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Tracer</a:t>
                      </a:r>
                    </a:p>
                    <a:p>
                      <a:pPr algn="ctr" latinLnBrk="1"/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App Timeline Server</a:t>
                      </a:r>
                    </a:p>
                    <a:p>
                      <a:pPr algn="ctr" latinLnBrk="1"/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Oozie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</a:p>
                    <a:p>
                      <a:pPr algn="ctr" latinLnBrk="1"/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Accumulo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96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서버보안</a:t>
                      </a:r>
                      <a:r>
                        <a:rPr lang="ko-KR" altLang="en-US" sz="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R/R Studio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7728"/>
                  </a:ext>
                </a:extLst>
              </a:tr>
              <a:tr h="61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cxnSp>
        <p:nvCxnSpPr>
          <p:cNvPr id="1192" name="직선 연결선 1191"/>
          <p:cNvCxnSpPr/>
          <p:nvPr/>
        </p:nvCxnSpPr>
        <p:spPr>
          <a:xfrm flipV="1">
            <a:off x="4106034" y="6732512"/>
            <a:ext cx="0" cy="121980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3" name="표 1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95218"/>
              </p:ext>
            </p:extLst>
          </p:nvPr>
        </p:nvGraphicFramePr>
        <p:xfrm>
          <a:off x="3313778" y="5767700"/>
          <a:ext cx="772310" cy="673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세컨더리네임노드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Sname</a:t>
                      </a:r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서버보안</a:t>
                      </a:r>
                      <a:r>
                        <a:rPr lang="ko-KR" altLang="en-US" sz="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cxnSp>
        <p:nvCxnSpPr>
          <p:cNvPr id="1194" name="직선 연결선 1193"/>
          <p:cNvCxnSpPr/>
          <p:nvPr/>
        </p:nvCxnSpPr>
        <p:spPr>
          <a:xfrm>
            <a:off x="4107119" y="7952312"/>
            <a:ext cx="879648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직선 연결선 1194"/>
          <p:cNvCxnSpPr/>
          <p:nvPr/>
        </p:nvCxnSpPr>
        <p:spPr>
          <a:xfrm flipV="1">
            <a:off x="4991529" y="6732512"/>
            <a:ext cx="0" cy="121980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6" name="직선 연결선 1195"/>
          <p:cNvCxnSpPr/>
          <p:nvPr/>
        </p:nvCxnSpPr>
        <p:spPr>
          <a:xfrm>
            <a:off x="4991529" y="6735223"/>
            <a:ext cx="4614727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7" name="표 11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00823"/>
              </p:ext>
            </p:extLst>
          </p:nvPr>
        </p:nvGraphicFramePr>
        <p:xfrm>
          <a:off x="525481" y="6888321"/>
          <a:ext cx="793688" cy="9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1_ZK1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372486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198" name="표 11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280364"/>
              </p:ext>
            </p:extLst>
          </p:nvPr>
        </p:nvGraphicFramePr>
        <p:xfrm>
          <a:off x="1395530" y="6888321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2_CLI1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32327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199" name="표 1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444944"/>
              </p:ext>
            </p:extLst>
          </p:nvPr>
        </p:nvGraphicFramePr>
        <p:xfrm>
          <a:off x="2268759" y="6888321"/>
          <a:ext cx="793688" cy="9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3_ZK2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032489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00" name="표 11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377699"/>
              </p:ext>
            </p:extLst>
          </p:nvPr>
        </p:nvGraphicFramePr>
        <p:xfrm>
          <a:off x="3138808" y="6888321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4_CLI2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82535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01" name="표 12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859234"/>
              </p:ext>
            </p:extLst>
          </p:nvPr>
        </p:nvGraphicFramePr>
        <p:xfrm>
          <a:off x="5053459" y="6888321"/>
          <a:ext cx="793688" cy="9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5_ZK3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96204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02" name="표 1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244825"/>
              </p:ext>
            </p:extLst>
          </p:nvPr>
        </p:nvGraphicFramePr>
        <p:xfrm>
          <a:off x="5884061" y="6888321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6_CLI3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87311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03" name="표 12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09710"/>
              </p:ext>
            </p:extLst>
          </p:nvPr>
        </p:nvGraphicFramePr>
        <p:xfrm>
          <a:off x="6718425" y="6888321"/>
          <a:ext cx="793688" cy="9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7_ZK4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817004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04" name="표 12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511273"/>
              </p:ext>
            </p:extLst>
          </p:nvPr>
        </p:nvGraphicFramePr>
        <p:xfrm>
          <a:off x="7550155" y="6888321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8_CLI4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27698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05" name="표 12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784194"/>
              </p:ext>
            </p:extLst>
          </p:nvPr>
        </p:nvGraphicFramePr>
        <p:xfrm>
          <a:off x="8383866" y="6888321"/>
          <a:ext cx="793688" cy="9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9_ZK5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71555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cxnSp>
        <p:nvCxnSpPr>
          <p:cNvPr id="1206" name="직선 연결선 1205"/>
          <p:cNvCxnSpPr/>
          <p:nvPr/>
        </p:nvCxnSpPr>
        <p:spPr>
          <a:xfrm flipV="1">
            <a:off x="9607714" y="6735223"/>
            <a:ext cx="0" cy="211206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7" name="표 1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236556"/>
              </p:ext>
            </p:extLst>
          </p:nvPr>
        </p:nvGraphicFramePr>
        <p:xfrm>
          <a:off x="9209412" y="6888321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10_CLI5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22626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08" name="표 12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44701"/>
              </p:ext>
            </p:extLst>
          </p:nvPr>
        </p:nvGraphicFramePr>
        <p:xfrm>
          <a:off x="525481" y="8210966"/>
          <a:ext cx="793688" cy="9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11_ZK6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18760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09" name="표 1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1481"/>
              </p:ext>
            </p:extLst>
          </p:nvPr>
        </p:nvGraphicFramePr>
        <p:xfrm>
          <a:off x="1508943" y="8210966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12_CLI6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749334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0" name="표 1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62965"/>
              </p:ext>
            </p:extLst>
          </p:nvPr>
        </p:nvGraphicFramePr>
        <p:xfrm>
          <a:off x="2450431" y="8210966"/>
          <a:ext cx="793688" cy="9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13_ZK7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63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1" name="표 1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42056"/>
              </p:ext>
            </p:extLst>
          </p:nvPr>
        </p:nvGraphicFramePr>
        <p:xfrm>
          <a:off x="3427353" y="8210966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14_CLI7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80115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2" name="표 12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293568"/>
              </p:ext>
            </p:extLst>
          </p:nvPr>
        </p:nvGraphicFramePr>
        <p:xfrm>
          <a:off x="4387049" y="8210966"/>
          <a:ext cx="793688" cy="9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15_ZK8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05387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3" name="표 12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73306"/>
              </p:ext>
            </p:extLst>
          </p:nvPr>
        </p:nvGraphicFramePr>
        <p:xfrm>
          <a:off x="5348756" y="8210966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16_CLI8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3396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4" name="표 12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479916"/>
              </p:ext>
            </p:extLst>
          </p:nvPr>
        </p:nvGraphicFramePr>
        <p:xfrm>
          <a:off x="6335888" y="8210966"/>
          <a:ext cx="793688" cy="9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17_ZK9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94002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5" name="표 1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574789"/>
              </p:ext>
            </p:extLst>
          </p:nvPr>
        </p:nvGraphicFramePr>
        <p:xfrm>
          <a:off x="7309505" y="8210966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18_CLI9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28289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6" name="표 12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20591"/>
              </p:ext>
            </p:extLst>
          </p:nvPr>
        </p:nvGraphicFramePr>
        <p:xfrm>
          <a:off x="8273631" y="8210966"/>
          <a:ext cx="793688" cy="105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19_ZK10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741336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Nifi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63778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ZooKeeper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Server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060145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7" name="표 12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698645"/>
              </p:ext>
            </p:extLst>
          </p:nvPr>
        </p:nvGraphicFramePr>
        <p:xfrm>
          <a:off x="9209412" y="8210966"/>
          <a:ext cx="793688" cy="112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데이터노드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20_CLI10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R/</a:t>
                      </a:r>
                      <a:r>
                        <a:rPr lang="en-US" altLang="ko-KR" sz="500" dirty="0" err="1" smtClean="0">
                          <a:latin typeface="+mn-ea"/>
                          <a:ea typeface="+mn-ea"/>
                        </a:rPr>
                        <a:t>RServe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281254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+mn-ea"/>
                          <a:ea typeface="+mn-ea"/>
                        </a:rPr>
                        <a:t>Accumulo,Hbase,Hcat,HDFS,Hive,Mahout,MapReduce2,Oozie,Pig,Spark,Sqoop,Tez,YARN,Zookeeper Client</a:t>
                      </a:r>
                      <a:endParaRPr lang="ko-KR" altLang="en-US" sz="5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DataNode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NodeManager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0109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8" name="표 12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573618"/>
              </p:ext>
            </p:extLst>
          </p:nvPr>
        </p:nvGraphicFramePr>
        <p:xfrm>
          <a:off x="3069964" y="4465792"/>
          <a:ext cx="772310" cy="673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네임노드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Name</a:t>
                      </a:r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Node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Metrics Monitor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서버보안</a:t>
                      </a:r>
                      <a:r>
                        <a:rPr lang="ko-KR" altLang="en-US" sz="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S/W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19" name="표 1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69917"/>
              </p:ext>
            </p:extLst>
          </p:nvPr>
        </p:nvGraphicFramePr>
        <p:xfrm>
          <a:off x="2031771" y="5823223"/>
          <a:ext cx="772310" cy="545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MariaDB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Galera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Culster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20" name="표 12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29470"/>
              </p:ext>
            </p:extLst>
          </p:nvPr>
        </p:nvGraphicFramePr>
        <p:xfrm>
          <a:off x="2141747" y="5866723"/>
          <a:ext cx="772310" cy="545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MariaDB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Galera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Culster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pSp>
        <p:nvGrpSpPr>
          <p:cNvPr id="1221" name="그룹 1220"/>
          <p:cNvGrpSpPr/>
          <p:nvPr/>
        </p:nvGrpSpPr>
        <p:grpSpPr>
          <a:xfrm>
            <a:off x="1982378" y="5830380"/>
            <a:ext cx="295771" cy="213843"/>
            <a:chOff x="2185724" y="4945986"/>
            <a:chExt cx="295771" cy="213843"/>
          </a:xfrm>
        </p:grpSpPr>
        <p:grpSp>
          <p:nvGrpSpPr>
            <p:cNvPr id="1222" name="그룹 1221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1224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1225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1223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graphicFrame>
        <p:nvGraphicFramePr>
          <p:cNvPr id="1226" name="표 1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455099"/>
              </p:ext>
            </p:extLst>
          </p:nvPr>
        </p:nvGraphicFramePr>
        <p:xfrm>
          <a:off x="2031771" y="4551851"/>
          <a:ext cx="772310" cy="545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MariaDB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 smtClean="0">
                          <a:latin typeface="+mn-ea"/>
                          <a:ea typeface="+mn-ea"/>
                        </a:rPr>
                        <a:t>Galera</a:t>
                      </a:r>
                      <a:r>
                        <a:rPr lang="en-US" altLang="ko-KR" sz="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aseline="0" dirty="0" err="1" smtClean="0">
                          <a:latin typeface="+mn-ea"/>
                          <a:ea typeface="+mn-ea"/>
                        </a:rPr>
                        <a:t>Culster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aphicFrame>
        <p:nvGraphicFramePr>
          <p:cNvPr id="1227" name="표 12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796188"/>
              </p:ext>
            </p:extLst>
          </p:nvPr>
        </p:nvGraphicFramePr>
        <p:xfrm>
          <a:off x="2141747" y="4595351"/>
          <a:ext cx="772310" cy="545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WAS</a:t>
                      </a:r>
                    </a:p>
                  </a:txBody>
                  <a:tcPr marL="0" marR="0" marT="35993" marB="35993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8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latin typeface="+mn-ea"/>
                          <a:ea typeface="+mn-ea"/>
                        </a:rPr>
                        <a:t>지방지원</a:t>
                      </a: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APP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5239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Tomcat</a:t>
                      </a:r>
                      <a:endParaRPr lang="ko-KR" altLang="en-US" sz="600" dirty="0" smtClean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+mn-ea"/>
                          <a:ea typeface="+mn-ea"/>
                        </a:rPr>
                        <a:t>CentOS6.7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17996" marB="17996" anchor="ctr">
                    <a:lnL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7690"/>
                  </a:ext>
                </a:extLst>
              </a:tr>
            </a:tbl>
          </a:graphicData>
        </a:graphic>
      </p:graphicFrame>
      <p:grpSp>
        <p:nvGrpSpPr>
          <p:cNvPr id="1228" name="그룹 1227"/>
          <p:cNvGrpSpPr/>
          <p:nvPr/>
        </p:nvGrpSpPr>
        <p:grpSpPr>
          <a:xfrm>
            <a:off x="1994807" y="4590256"/>
            <a:ext cx="295771" cy="213843"/>
            <a:chOff x="2185724" y="4945986"/>
            <a:chExt cx="295771" cy="213843"/>
          </a:xfrm>
        </p:grpSpPr>
        <p:grpSp>
          <p:nvGrpSpPr>
            <p:cNvPr id="1229" name="그룹 1228"/>
            <p:cNvGrpSpPr/>
            <p:nvPr/>
          </p:nvGrpSpPr>
          <p:grpSpPr>
            <a:xfrm>
              <a:off x="2204880" y="4945986"/>
              <a:ext cx="258271" cy="213843"/>
              <a:chOff x="4002065" y="3358781"/>
              <a:chExt cx="205345" cy="287060"/>
            </a:xfrm>
          </p:grpSpPr>
          <p:pic>
            <p:nvPicPr>
              <p:cNvPr id="1231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5400000" flipH="1" flipV="1">
                <a:off x="4028602" y="3467033"/>
                <a:ext cx="152272" cy="205344"/>
              </a:xfrm>
              <a:prstGeom prst="rect">
                <a:avLst/>
              </a:prstGeom>
              <a:noFill/>
            </p:spPr>
          </p:pic>
          <p:pic>
            <p:nvPicPr>
              <p:cNvPr id="1232" name="Picture 2" descr="C:\Users\wslee\Desktop\Group121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gray">
              <a:xfrm rot="16200000" flipH="1" flipV="1">
                <a:off x="4028601" y="3332245"/>
                <a:ext cx="152272" cy="205344"/>
              </a:xfrm>
              <a:prstGeom prst="rect">
                <a:avLst/>
              </a:prstGeom>
              <a:noFill/>
            </p:spPr>
          </p:pic>
        </p:grpSp>
        <p:sp>
          <p:nvSpPr>
            <p:cNvPr id="1230" name="Text Box 89"/>
            <p:cNvSpPr txBox="1">
              <a:spLocks noChangeArrowheads="1"/>
            </p:cNvSpPr>
            <p:nvPr/>
          </p:nvSpPr>
          <p:spPr bwMode="auto">
            <a:xfrm>
              <a:off x="2185724" y="5015998"/>
              <a:ext cx="295771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500" dirty="0" smtClean="0">
                  <a:latin typeface="+mn-ea"/>
                  <a:ea typeface="+mn-ea"/>
                </a:rPr>
                <a:t>HA</a:t>
              </a:r>
            </a:p>
          </p:txBody>
        </p:sp>
      </p:grpSp>
      <p:cxnSp>
        <p:nvCxnSpPr>
          <p:cNvPr id="1233" name="직선 연결선 1232"/>
          <p:cNvCxnSpPr/>
          <p:nvPr/>
        </p:nvCxnSpPr>
        <p:spPr>
          <a:xfrm>
            <a:off x="424136" y="6568286"/>
            <a:ext cx="525328" cy="0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" name="직선 연결선 1233"/>
          <p:cNvCxnSpPr/>
          <p:nvPr/>
        </p:nvCxnSpPr>
        <p:spPr>
          <a:xfrm flipV="1">
            <a:off x="877567" y="4679456"/>
            <a:ext cx="0" cy="689025"/>
          </a:xfrm>
          <a:prstGeom prst="line">
            <a:avLst/>
          </a:prstGeom>
          <a:ln w="63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6" name="그룹 1235"/>
          <p:cNvGrpSpPr/>
          <p:nvPr/>
        </p:nvGrpSpPr>
        <p:grpSpPr>
          <a:xfrm>
            <a:off x="4082801" y="1568525"/>
            <a:ext cx="655115" cy="776810"/>
            <a:chOff x="4082801" y="1568525"/>
            <a:chExt cx="655115" cy="776810"/>
          </a:xfrm>
        </p:grpSpPr>
        <p:sp>
          <p:nvSpPr>
            <p:cNvPr id="1237" name="Text Box 153"/>
            <p:cNvSpPr txBox="1">
              <a:spLocks noChangeArrowheads="1"/>
            </p:cNvSpPr>
            <p:nvPr/>
          </p:nvSpPr>
          <p:spPr bwMode="auto">
            <a:xfrm>
              <a:off x="4188085" y="1568525"/>
              <a:ext cx="549831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800" dirty="0" err="1" smtClean="0">
                  <a:latin typeface="+mn-ea"/>
                  <a:ea typeface="+mn-ea"/>
                </a:rPr>
                <a:t>백본</a:t>
              </a:r>
              <a:r>
                <a:rPr lang="en-US" altLang="ko-KR" sz="800" dirty="0" smtClean="0">
                  <a:latin typeface="+mn-ea"/>
                  <a:ea typeface="+mn-ea"/>
                </a:rPr>
                <a:t> </a:t>
              </a:r>
              <a:r>
                <a:rPr lang="ko-KR" altLang="en-US" sz="800" dirty="0">
                  <a:latin typeface="+mn-ea"/>
                  <a:ea typeface="+mn-ea"/>
                </a:rPr>
                <a:t>스위치</a:t>
              </a:r>
            </a:p>
          </p:txBody>
        </p:sp>
        <p:sp>
          <p:nvSpPr>
            <p:cNvPr id="1238" name="Line 881"/>
            <p:cNvSpPr>
              <a:spLocks noChangeShapeType="1"/>
            </p:cNvSpPr>
            <p:nvPr/>
          </p:nvSpPr>
          <p:spPr bwMode="auto">
            <a:xfrm flipH="1">
              <a:off x="4171969" y="1832211"/>
              <a:ext cx="0" cy="513124"/>
            </a:xfrm>
            <a:prstGeom prst="line">
              <a:avLst/>
            </a:prstGeom>
            <a:noFill/>
            <a:ln w="6350">
              <a:solidFill>
                <a:srgbClr val="00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239" name="Line 882"/>
            <p:cNvSpPr>
              <a:spLocks noChangeShapeType="1"/>
            </p:cNvSpPr>
            <p:nvPr/>
          </p:nvSpPr>
          <p:spPr bwMode="auto">
            <a:xfrm>
              <a:off x="4112494" y="1789233"/>
              <a:ext cx="195918" cy="0"/>
            </a:xfrm>
            <a:prstGeom prst="line">
              <a:avLst/>
            </a:prstGeom>
            <a:noFill/>
            <a:ln w="6350">
              <a:solidFill>
                <a:srgbClr val="00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240" name="Oval 884"/>
            <p:cNvSpPr>
              <a:spLocks noChangeArrowheads="1"/>
            </p:cNvSpPr>
            <p:nvPr/>
          </p:nvSpPr>
          <p:spPr bwMode="auto">
            <a:xfrm rot="5400000">
              <a:off x="4108995" y="2062554"/>
              <a:ext cx="74612" cy="127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241" name="Line 882"/>
            <p:cNvSpPr>
              <a:spLocks noChangeShapeType="1"/>
            </p:cNvSpPr>
            <p:nvPr/>
          </p:nvSpPr>
          <p:spPr bwMode="auto">
            <a:xfrm>
              <a:off x="4169446" y="1834292"/>
              <a:ext cx="195918" cy="0"/>
            </a:xfrm>
            <a:prstGeom prst="line">
              <a:avLst/>
            </a:prstGeom>
            <a:noFill/>
            <a:ln w="6350">
              <a:solidFill>
                <a:srgbClr val="00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242" name="Line 881"/>
            <p:cNvSpPr>
              <a:spLocks noChangeShapeType="1"/>
            </p:cNvSpPr>
            <p:nvPr/>
          </p:nvSpPr>
          <p:spPr bwMode="auto">
            <a:xfrm flipH="1">
              <a:off x="4116662" y="1789233"/>
              <a:ext cx="0" cy="513124"/>
            </a:xfrm>
            <a:prstGeom prst="line">
              <a:avLst/>
            </a:prstGeom>
            <a:noFill/>
            <a:ln w="6350">
              <a:solidFill>
                <a:srgbClr val="00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288" name="그룹 382"/>
          <p:cNvGrpSpPr>
            <a:grpSpLocks noChangeAspect="1"/>
          </p:cNvGrpSpPr>
          <p:nvPr/>
        </p:nvGrpSpPr>
        <p:grpSpPr bwMode="auto">
          <a:xfrm>
            <a:off x="4266097" y="1685842"/>
            <a:ext cx="381000" cy="509587"/>
            <a:chOff x="10744200" y="866775"/>
            <a:chExt cx="377825" cy="504825"/>
          </a:xfrm>
        </p:grpSpPr>
        <p:sp>
          <p:nvSpPr>
            <p:cNvPr id="289" name="AutoShape 313"/>
            <p:cNvSpPr>
              <a:spLocks noChangeAspect="1" noChangeArrowheads="1" noTextEdit="1"/>
            </p:cNvSpPr>
            <p:nvPr/>
          </p:nvSpPr>
          <p:spPr bwMode="auto">
            <a:xfrm>
              <a:off x="10744200" y="866775"/>
              <a:ext cx="3778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90" name="Freeform 315"/>
            <p:cNvSpPr>
              <a:spLocks/>
            </p:cNvSpPr>
            <p:nvPr/>
          </p:nvSpPr>
          <p:spPr bwMode="auto">
            <a:xfrm>
              <a:off x="10750550" y="1076325"/>
              <a:ext cx="323850" cy="295275"/>
            </a:xfrm>
            <a:custGeom>
              <a:avLst/>
              <a:gdLst>
                <a:gd name="T0" fmla="*/ 0 w 204"/>
                <a:gd name="T1" fmla="*/ 0 h 186"/>
                <a:gd name="T2" fmla="*/ 0 w 204"/>
                <a:gd name="T3" fmla="*/ 2147483647 h 186"/>
                <a:gd name="T4" fmla="*/ 2147483647 w 204"/>
                <a:gd name="T5" fmla="*/ 2147483647 h 186"/>
                <a:gd name="T6" fmla="*/ 2147483647 w 204"/>
                <a:gd name="T7" fmla="*/ 0 h 186"/>
                <a:gd name="T8" fmla="*/ 0 w 204"/>
                <a:gd name="T9" fmla="*/ 0 h 186"/>
                <a:gd name="T10" fmla="*/ 0 w 204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86"/>
                <a:gd name="T20" fmla="*/ 204 w 204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86">
                  <a:moveTo>
                    <a:pt x="0" y="0"/>
                  </a:moveTo>
                  <a:lnTo>
                    <a:pt x="0" y="186"/>
                  </a:lnTo>
                  <a:lnTo>
                    <a:pt x="204" y="186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9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1" name="Freeform 316"/>
            <p:cNvSpPr>
              <a:spLocks/>
            </p:cNvSpPr>
            <p:nvPr/>
          </p:nvSpPr>
          <p:spPr bwMode="auto">
            <a:xfrm>
              <a:off x="10750550" y="1076325"/>
              <a:ext cx="323850" cy="295275"/>
            </a:xfrm>
            <a:custGeom>
              <a:avLst/>
              <a:gdLst>
                <a:gd name="T0" fmla="*/ 0 w 204"/>
                <a:gd name="T1" fmla="*/ 0 h 186"/>
                <a:gd name="T2" fmla="*/ 0 w 204"/>
                <a:gd name="T3" fmla="*/ 2147483647 h 186"/>
                <a:gd name="T4" fmla="*/ 2147483647 w 204"/>
                <a:gd name="T5" fmla="*/ 2147483647 h 186"/>
                <a:gd name="T6" fmla="*/ 2147483647 w 204"/>
                <a:gd name="T7" fmla="*/ 0 h 186"/>
                <a:gd name="T8" fmla="*/ 0 w 204"/>
                <a:gd name="T9" fmla="*/ 0 h 186"/>
                <a:gd name="T10" fmla="*/ 0 w 204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86"/>
                <a:gd name="T20" fmla="*/ 204 w 204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86">
                  <a:moveTo>
                    <a:pt x="0" y="0"/>
                  </a:moveTo>
                  <a:lnTo>
                    <a:pt x="0" y="186"/>
                  </a:lnTo>
                  <a:lnTo>
                    <a:pt x="204" y="186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">
              <a:solidFill>
                <a:srgbClr val="B7B7B7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2" name="Freeform 317"/>
            <p:cNvSpPr>
              <a:spLocks/>
            </p:cNvSpPr>
            <p:nvPr/>
          </p:nvSpPr>
          <p:spPr bwMode="auto">
            <a:xfrm>
              <a:off x="10750550" y="1041400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3" name="Freeform 318"/>
            <p:cNvSpPr>
              <a:spLocks/>
            </p:cNvSpPr>
            <p:nvPr/>
          </p:nvSpPr>
          <p:spPr bwMode="auto">
            <a:xfrm>
              <a:off x="10750550" y="1041400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 w="0" cap="sq">
              <a:solidFill>
                <a:srgbClr val="AEE2FA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4" name="Freeform 319"/>
            <p:cNvSpPr>
              <a:spLocks/>
            </p:cNvSpPr>
            <p:nvPr/>
          </p:nvSpPr>
          <p:spPr bwMode="auto">
            <a:xfrm>
              <a:off x="11074400" y="1041400"/>
              <a:ext cx="41275" cy="328613"/>
            </a:xfrm>
            <a:custGeom>
              <a:avLst/>
              <a:gdLst>
                <a:gd name="T0" fmla="*/ 0 w 26"/>
                <a:gd name="T1" fmla="*/ 2147483647 h 207"/>
                <a:gd name="T2" fmla="*/ 2147483647 w 26"/>
                <a:gd name="T3" fmla="*/ 0 h 207"/>
                <a:gd name="T4" fmla="*/ 2147483647 w 26"/>
                <a:gd name="T5" fmla="*/ 2147483647 h 207"/>
                <a:gd name="T6" fmla="*/ 0 w 26"/>
                <a:gd name="T7" fmla="*/ 2147483647 h 207"/>
                <a:gd name="T8" fmla="*/ 0 w 26"/>
                <a:gd name="T9" fmla="*/ 2147483647 h 207"/>
                <a:gd name="T10" fmla="*/ 0 w 26"/>
                <a:gd name="T11" fmla="*/ 2147483647 h 2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207"/>
                <a:gd name="T20" fmla="*/ 26 w 26"/>
                <a:gd name="T21" fmla="*/ 207 h 2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207">
                  <a:moveTo>
                    <a:pt x="0" y="22"/>
                  </a:moveTo>
                  <a:lnTo>
                    <a:pt x="26" y="0"/>
                  </a:lnTo>
                  <a:lnTo>
                    <a:pt x="26" y="184"/>
                  </a:lnTo>
                  <a:lnTo>
                    <a:pt x="0" y="207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55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5" name="Freeform 320"/>
            <p:cNvSpPr>
              <a:spLocks/>
            </p:cNvSpPr>
            <p:nvPr/>
          </p:nvSpPr>
          <p:spPr bwMode="auto">
            <a:xfrm>
              <a:off x="11074400" y="1041400"/>
              <a:ext cx="41275" cy="328613"/>
            </a:xfrm>
            <a:custGeom>
              <a:avLst/>
              <a:gdLst>
                <a:gd name="T0" fmla="*/ 0 w 26"/>
                <a:gd name="T1" fmla="*/ 2147483647 h 207"/>
                <a:gd name="T2" fmla="*/ 2147483647 w 26"/>
                <a:gd name="T3" fmla="*/ 0 h 207"/>
                <a:gd name="T4" fmla="*/ 2147483647 w 26"/>
                <a:gd name="T5" fmla="*/ 2147483647 h 207"/>
                <a:gd name="T6" fmla="*/ 0 w 26"/>
                <a:gd name="T7" fmla="*/ 2147483647 h 207"/>
                <a:gd name="T8" fmla="*/ 0 w 26"/>
                <a:gd name="T9" fmla="*/ 2147483647 h 207"/>
                <a:gd name="T10" fmla="*/ 0 w 26"/>
                <a:gd name="T11" fmla="*/ 2147483647 h 2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207"/>
                <a:gd name="T20" fmla="*/ 26 w 26"/>
                <a:gd name="T21" fmla="*/ 207 h 2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207">
                  <a:moveTo>
                    <a:pt x="0" y="22"/>
                  </a:moveTo>
                  <a:lnTo>
                    <a:pt x="26" y="0"/>
                  </a:lnTo>
                  <a:lnTo>
                    <a:pt x="26" y="184"/>
                  </a:lnTo>
                  <a:lnTo>
                    <a:pt x="0" y="207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A9A8A8"/>
            </a:solidFill>
            <a:ln w="4">
              <a:solidFill>
                <a:srgbClr val="B7B7B7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6" name="Freeform 321"/>
            <p:cNvSpPr>
              <a:spLocks/>
            </p:cNvSpPr>
            <p:nvPr/>
          </p:nvSpPr>
          <p:spPr bwMode="auto">
            <a:xfrm>
              <a:off x="10763250" y="1198563"/>
              <a:ext cx="112713" cy="46038"/>
            </a:xfrm>
            <a:custGeom>
              <a:avLst/>
              <a:gdLst>
                <a:gd name="T0" fmla="*/ 2147483647 w 71"/>
                <a:gd name="T1" fmla="*/ 2147483647 h 29"/>
                <a:gd name="T2" fmla="*/ 2147483647 w 71"/>
                <a:gd name="T3" fmla="*/ 2147483647 h 29"/>
                <a:gd name="T4" fmla="*/ 2147483647 w 71"/>
                <a:gd name="T5" fmla="*/ 0 h 29"/>
                <a:gd name="T6" fmla="*/ 0 w 71"/>
                <a:gd name="T7" fmla="*/ 2147483647 h 29"/>
                <a:gd name="T8" fmla="*/ 2147483647 w 71"/>
                <a:gd name="T9" fmla="*/ 2147483647 h 29"/>
                <a:gd name="T10" fmla="*/ 2147483647 w 71"/>
                <a:gd name="T11" fmla="*/ 2147483647 h 29"/>
                <a:gd name="T12" fmla="*/ 2147483647 w 71"/>
                <a:gd name="T13" fmla="*/ 2147483647 h 29"/>
                <a:gd name="T14" fmla="*/ 2147483647 w 71"/>
                <a:gd name="T15" fmla="*/ 2147483647 h 29"/>
                <a:gd name="T16" fmla="*/ 2147483647 w 71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29"/>
                <a:gd name="T29" fmla="*/ 71 w 71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29">
                  <a:moveTo>
                    <a:pt x="71" y="8"/>
                  </a:moveTo>
                  <a:lnTo>
                    <a:pt x="18" y="8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18" y="29"/>
                  </a:lnTo>
                  <a:lnTo>
                    <a:pt x="18" y="22"/>
                  </a:lnTo>
                  <a:lnTo>
                    <a:pt x="71" y="22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7" name="Freeform 322"/>
            <p:cNvSpPr>
              <a:spLocks/>
            </p:cNvSpPr>
            <p:nvPr/>
          </p:nvSpPr>
          <p:spPr bwMode="auto">
            <a:xfrm>
              <a:off x="10763250" y="1198563"/>
              <a:ext cx="112713" cy="46038"/>
            </a:xfrm>
            <a:custGeom>
              <a:avLst/>
              <a:gdLst>
                <a:gd name="T0" fmla="*/ 2147483647 w 71"/>
                <a:gd name="T1" fmla="*/ 2147483647 h 29"/>
                <a:gd name="T2" fmla="*/ 2147483647 w 71"/>
                <a:gd name="T3" fmla="*/ 2147483647 h 29"/>
                <a:gd name="T4" fmla="*/ 2147483647 w 71"/>
                <a:gd name="T5" fmla="*/ 0 h 29"/>
                <a:gd name="T6" fmla="*/ 0 w 71"/>
                <a:gd name="T7" fmla="*/ 2147483647 h 29"/>
                <a:gd name="T8" fmla="*/ 2147483647 w 71"/>
                <a:gd name="T9" fmla="*/ 2147483647 h 29"/>
                <a:gd name="T10" fmla="*/ 2147483647 w 71"/>
                <a:gd name="T11" fmla="*/ 2147483647 h 29"/>
                <a:gd name="T12" fmla="*/ 2147483647 w 71"/>
                <a:gd name="T13" fmla="*/ 2147483647 h 29"/>
                <a:gd name="T14" fmla="*/ 2147483647 w 71"/>
                <a:gd name="T15" fmla="*/ 2147483647 h 29"/>
                <a:gd name="T16" fmla="*/ 2147483647 w 71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29"/>
                <a:gd name="T29" fmla="*/ 71 w 71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29">
                  <a:moveTo>
                    <a:pt x="71" y="8"/>
                  </a:moveTo>
                  <a:lnTo>
                    <a:pt x="18" y="8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18" y="29"/>
                  </a:lnTo>
                  <a:lnTo>
                    <a:pt x="18" y="22"/>
                  </a:lnTo>
                  <a:lnTo>
                    <a:pt x="71" y="22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8" name="Freeform 323"/>
            <p:cNvSpPr>
              <a:spLocks/>
            </p:cNvSpPr>
            <p:nvPr/>
          </p:nvSpPr>
          <p:spPr bwMode="auto">
            <a:xfrm>
              <a:off x="10804525" y="1128713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0 w 56"/>
                <a:gd name="T7" fmla="*/ 0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56" y="40"/>
                  </a:moveTo>
                  <a:lnTo>
                    <a:pt x="18" y="5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7" y="16"/>
                  </a:lnTo>
                  <a:lnTo>
                    <a:pt x="45" y="52"/>
                  </a:lnTo>
                  <a:lnTo>
                    <a:pt x="56" y="4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9" name="Freeform 324"/>
            <p:cNvSpPr>
              <a:spLocks/>
            </p:cNvSpPr>
            <p:nvPr/>
          </p:nvSpPr>
          <p:spPr bwMode="auto">
            <a:xfrm>
              <a:off x="10804525" y="1128713"/>
              <a:ext cx="88900" cy="82550"/>
            </a:xfrm>
            <a:custGeom>
              <a:avLst/>
              <a:gdLst>
                <a:gd name="T0" fmla="*/ 2147483647 w 56"/>
                <a:gd name="T1" fmla="*/ 2147483647 h 52"/>
                <a:gd name="T2" fmla="*/ 2147483647 w 56"/>
                <a:gd name="T3" fmla="*/ 2147483647 h 52"/>
                <a:gd name="T4" fmla="*/ 2147483647 w 56"/>
                <a:gd name="T5" fmla="*/ 0 h 52"/>
                <a:gd name="T6" fmla="*/ 0 w 56"/>
                <a:gd name="T7" fmla="*/ 0 h 52"/>
                <a:gd name="T8" fmla="*/ 0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2147483647 h 52"/>
                <a:gd name="T16" fmla="*/ 2147483647 w 56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56" y="40"/>
                  </a:moveTo>
                  <a:lnTo>
                    <a:pt x="18" y="5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7" y="16"/>
                  </a:lnTo>
                  <a:lnTo>
                    <a:pt x="45" y="52"/>
                  </a:lnTo>
                  <a:lnTo>
                    <a:pt x="56" y="4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0" name="Freeform 325"/>
            <p:cNvSpPr>
              <a:spLocks/>
            </p:cNvSpPr>
            <p:nvPr/>
          </p:nvSpPr>
          <p:spPr bwMode="auto">
            <a:xfrm>
              <a:off x="10882313" y="1090613"/>
              <a:ext cx="50800" cy="101600"/>
            </a:xfrm>
            <a:custGeom>
              <a:avLst/>
              <a:gdLst>
                <a:gd name="T0" fmla="*/ 2147483647 w 32"/>
                <a:gd name="T1" fmla="*/ 2147483647 h 64"/>
                <a:gd name="T2" fmla="*/ 2147483647 w 32"/>
                <a:gd name="T3" fmla="*/ 2147483647 h 64"/>
                <a:gd name="T4" fmla="*/ 2147483647 w 32"/>
                <a:gd name="T5" fmla="*/ 2147483647 h 64"/>
                <a:gd name="T6" fmla="*/ 2147483647 w 32"/>
                <a:gd name="T7" fmla="*/ 0 h 64"/>
                <a:gd name="T8" fmla="*/ 0 w 32"/>
                <a:gd name="T9" fmla="*/ 2147483647 h 64"/>
                <a:gd name="T10" fmla="*/ 2147483647 w 32"/>
                <a:gd name="T11" fmla="*/ 2147483647 h 64"/>
                <a:gd name="T12" fmla="*/ 2147483647 w 32"/>
                <a:gd name="T13" fmla="*/ 2147483647 h 64"/>
                <a:gd name="T14" fmla="*/ 2147483647 w 32"/>
                <a:gd name="T15" fmla="*/ 2147483647 h 64"/>
                <a:gd name="T16" fmla="*/ 2147483647 w 32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4"/>
                <a:gd name="T29" fmla="*/ 32 w 3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4">
                  <a:moveTo>
                    <a:pt x="25" y="64"/>
                  </a:moveTo>
                  <a:lnTo>
                    <a:pt x="25" y="14"/>
                  </a:lnTo>
                  <a:lnTo>
                    <a:pt x="32" y="14"/>
                  </a:lnTo>
                  <a:lnTo>
                    <a:pt x="17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7" y="64"/>
                  </a:lnTo>
                  <a:lnTo>
                    <a:pt x="25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1" name="Freeform 326"/>
            <p:cNvSpPr>
              <a:spLocks/>
            </p:cNvSpPr>
            <p:nvPr/>
          </p:nvSpPr>
          <p:spPr bwMode="auto">
            <a:xfrm>
              <a:off x="10882313" y="1090613"/>
              <a:ext cx="50800" cy="101600"/>
            </a:xfrm>
            <a:custGeom>
              <a:avLst/>
              <a:gdLst>
                <a:gd name="T0" fmla="*/ 2147483647 w 32"/>
                <a:gd name="T1" fmla="*/ 2147483647 h 64"/>
                <a:gd name="T2" fmla="*/ 2147483647 w 32"/>
                <a:gd name="T3" fmla="*/ 2147483647 h 64"/>
                <a:gd name="T4" fmla="*/ 2147483647 w 32"/>
                <a:gd name="T5" fmla="*/ 2147483647 h 64"/>
                <a:gd name="T6" fmla="*/ 2147483647 w 32"/>
                <a:gd name="T7" fmla="*/ 0 h 64"/>
                <a:gd name="T8" fmla="*/ 0 w 32"/>
                <a:gd name="T9" fmla="*/ 2147483647 h 64"/>
                <a:gd name="T10" fmla="*/ 2147483647 w 32"/>
                <a:gd name="T11" fmla="*/ 2147483647 h 64"/>
                <a:gd name="T12" fmla="*/ 2147483647 w 32"/>
                <a:gd name="T13" fmla="*/ 2147483647 h 64"/>
                <a:gd name="T14" fmla="*/ 2147483647 w 32"/>
                <a:gd name="T15" fmla="*/ 2147483647 h 64"/>
                <a:gd name="T16" fmla="*/ 2147483647 w 32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4"/>
                <a:gd name="T29" fmla="*/ 32 w 32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4">
                  <a:moveTo>
                    <a:pt x="25" y="64"/>
                  </a:moveTo>
                  <a:lnTo>
                    <a:pt x="25" y="14"/>
                  </a:lnTo>
                  <a:lnTo>
                    <a:pt x="32" y="14"/>
                  </a:lnTo>
                  <a:lnTo>
                    <a:pt x="17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7" y="64"/>
                  </a:lnTo>
                  <a:lnTo>
                    <a:pt x="25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2" name="Freeform 327"/>
            <p:cNvSpPr>
              <a:spLocks/>
            </p:cNvSpPr>
            <p:nvPr/>
          </p:nvSpPr>
          <p:spPr bwMode="auto">
            <a:xfrm>
              <a:off x="10922000" y="1128713"/>
              <a:ext cx="87313" cy="82550"/>
            </a:xfrm>
            <a:custGeom>
              <a:avLst/>
              <a:gdLst>
                <a:gd name="T0" fmla="*/ 2147483647 w 55"/>
                <a:gd name="T1" fmla="*/ 2147483647 h 52"/>
                <a:gd name="T2" fmla="*/ 2147483647 w 55"/>
                <a:gd name="T3" fmla="*/ 2147483647 h 52"/>
                <a:gd name="T4" fmla="*/ 2147483647 w 55"/>
                <a:gd name="T5" fmla="*/ 2147483647 h 52"/>
                <a:gd name="T6" fmla="*/ 2147483647 w 55"/>
                <a:gd name="T7" fmla="*/ 0 h 52"/>
                <a:gd name="T8" fmla="*/ 2147483647 w 55"/>
                <a:gd name="T9" fmla="*/ 0 h 52"/>
                <a:gd name="T10" fmla="*/ 2147483647 w 55"/>
                <a:gd name="T11" fmla="*/ 2147483647 h 52"/>
                <a:gd name="T12" fmla="*/ 0 w 55"/>
                <a:gd name="T13" fmla="*/ 2147483647 h 52"/>
                <a:gd name="T14" fmla="*/ 2147483647 w 55"/>
                <a:gd name="T15" fmla="*/ 2147483647 h 52"/>
                <a:gd name="T16" fmla="*/ 2147483647 w 55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2"/>
                <a:gd name="T29" fmla="*/ 55 w 55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2">
                  <a:moveTo>
                    <a:pt x="11" y="52"/>
                  </a:moveTo>
                  <a:lnTo>
                    <a:pt x="50" y="16"/>
                  </a:lnTo>
                  <a:lnTo>
                    <a:pt x="55" y="21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39" y="5"/>
                  </a:lnTo>
                  <a:lnTo>
                    <a:pt x="0" y="40"/>
                  </a:lnTo>
                  <a:lnTo>
                    <a:pt x="11" y="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3" name="Freeform 328"/>
            <p:cNvSpPr>
              <a:spLocks/>
            </p:cNvSpPr>
            <p:nvPr/>
          </p:nvSpPr>
          <p:spPr bwMode="auto">
            <a:xfrm>
              <a:off x="10922000" y="1128713"/>
              <a:ext cx="87313" cy="82550"/>
            </a:xfrm>
            <a:custGeom>
              <a:avLst/>
              <a:gdLst>
                <a:gd name="T0" fmla="*/ 2147483647 w 55"/>
                <a:gd name="T1" fmla="*/ 2147483647 h 52"/>
                <a:gd name="T2" fmla="*/ 2147483647 w 55"/>
                <a:gd name="T3" fmla="*/ 2147483647 h 52"/>
                <a:gd name="T4" fmla="*/ 2147483647 w 55"/>
                <a:gd name="T5" fmla="*/ 2147483647 h 52"/>
                <a:gd name="T6" fmla="*/ 2147483647 w 55"/>
                <a:gd name="T7" fmla="*/ 0 h 52"/>
                <a:gd name="T8" fmla="*/ 2147483647 w 55"/>
                <a:gd name="T9" fmla="*/ 0 h 52"/>
                <a:gd name="T10" fmla="*/ 2147483647 w 55"/>
                <a:gd name="T11" fmla="*/ 2147483647 h 52"/>
                <a:gd name="T12" fmla="*/ 0 w 55"/>
                <a:gd name="T13" fmla="*/ 2147483647 h 52"/>
                <a:gd name="T14" fmla="*/ 2147483647 w 55"/>
                <a:gd name="T15" fmla="*/ 2147483647 h 52"/>
                <a:gd name="T16" fmla="*/ 2147483647 w 55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2"/>
                <a:gd name="T29" fmla="*/ 55 w 55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2">
                  <a:moveTo>
                    <a:pt x="11" y="52"/>
                  </a:moveTo>
                  <a:lnTo>
                    <a:pt x="50" y="16"/>
                  </a:lnTo>
                  <a:lnTo>
                    <a:pt x="55" y="21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39" y="5"/>
                  </a:lnTo>
                  <a:lnTo>
                    <a:pt x="0" y="40"/>
                  </a:lnTo>
                  <a:lnTo>
                    <a:pt x="11" y="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4" name="Freeform 329"/>
            <p:cNvSpPr>
              <a:spLocks/>
            </p:cNvSpPr>
            <p:nvPr/>
          </p:nvSpPr>
          <p:spPr bwMode="auto">
            <a:xfrm>
              <a:off x="10939463" y="1198563"/>
              <a:ext cx="111125" cy="46038"/>
            </a:xfrm>
            <a:custGeom>
              <a:avLst/>
              <a:gdLst>
                <a:gd name="T0" fmla="*/ 0 w 70"/>
                <a:gd name="T1" fmla="*/ 2147483647 h 29"/>
                <a:gd name="T2" fmla="*/ 2147483647 w 70"/>
                <a:gd name="T3" fmla="*/ 2147483647 h 29"/>
                <a:gd name="T4" fmla="*/ 2147483647 w 70"/>
                <a:gd name="T5" fmla="*/ 2147483647 h 29"/>
                <a:gd name="T6" fmla="*/ 2147483647 w 70"/>
                <a:gd name="T7" fmla="*/ 2147483647 h 29"/>
                <a:gd name="T8" fmla="*/ 2147483647 w 70"/>
                <a:gd name="T9" fmla="*/ 0 h 29"/>
                <a:gd name="T10" fmla="*/ 2147483647 w 70"/>
                <a:gd name="T11" fmla="*/ 2147483647 h 29"/>
                <a:gd name="T12" fmla="*/ 0 w 70"/>
                <a:gd name="T13" fmla="*/ 2147483647 h 29"/>
                <a:gd name="T14" fmla="*/ 0 w 70"/>
                <a:gd name="T15" fmla="*/ 2147483647 h 29"/>
                <a:gd name="T16" fmla="*/ 0 w 70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0"/>
                <a:gd name="T28" fmla="*/ 0 h 29"/>
                <a:gd name="T29" fmla="*/ 70 w 70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0" h="29">
                  <a:moveTo>
                    <a:pt x="0" y="22"/>
                  </a:moveTo>
                  <a:lnTo>
                    <a:pt x="55" y="22"/>
                  </a:lnTo>
                  <a:lnTo>
                    <a:pt x="55" y="29"/>
                  </a:lnTo>
                  <a:lnTo>
                    <a:pt x="70" y="14"/>
                  </a:lnTo>
                  <a:lnTo>
                    <a:pt x="55" y="0"/>
                  </a:lnTo>
                  <a:lnTo>
                    <a:pt x="55" y="8"/>
                  </a:lnTo>
                  <a:lnTo>
                    <a:pt x="0" y="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5" name="Freeform 330"/>
            <p:cNvSpPr>
              <a:spLocks/>
            </p:cNvSpPr>
            <p:nvPr/>
          </p:nvSpPr>
          <p:spPr bwMode="auto">
            <a:xfrm>
              <a:off x="10939463" y="1198563"/>
              <a:ext cx="111125" cy="46038"/>
            </a:xfrm>
            <a:custGeom>
              <a:avLst/>
              <a:gdLst>
                <a:gd name="T0" fmla="*/ 0 w 70"/>
                <a:gd name="T1" fmla="*/ 2147483647 h 29"/>
                <a:gd name="T2" fmla="*/ 2147483647 w 70"/>
                <a:gd name="T3" fmla="*/ 2147483647 h 29"/>
                <a:gd name="T4" fmla="*/ 2147483647 w 70"/>
                <a:gd name="T5" fmla="*/ 2147483647 h 29"/>
                <a:gd name="T6" fmla="*/ 2147483647 w 70"/>
                <a:gd name="T7" fmla="*/ 2147483647 h 29"/>
                <a:gd name="T8" fmla="*/ 2147483647 w 70"/>
                <a:gd name="T9" fmla="*/ 0 h 29"/>
                <a:gd name="T10" fmla="*/ 2147483647 w 70"/>
                <a:gd name="T11" fmla="*/ 2147483647 h 29"/>
                <a:gd name="T12" fmla="*/ 0 w 70"/>
                <a:gd name="T13" fmla="*/ 2147483647 h 29"/>
                <a:gd name="T14" fmla="*/ 0 w 70"/>
                <a:gd name="T15" fmla="*/ 2147483647 h 29"/>
                <a:gd name="T16" fmla="*/ 0 w 70"/>
                <a:gd name="T17" fmla="*/ 2147483647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0"/>
                <a:gd name="T28" fmla="*/ 0 h 29"/>
                <a:gd name="T29" fmla="*/ 70 w 70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0" h="29">
                  <a:moveTo>
                    <a:pt x="0" y="22"/>
                  </a:moveTo>
                  <a:lnTo>
                    <a:pt x="55" y="22"/>
                  </a:lnTo>
                  <a:lnTo>
                    <a:pt x="55" y="29"/>
                  </a:lnTo>
                  <a:lnTo>
                    <a:pt x="70" y="14"/>
                  </a:lnTo>
                  <a:lnTo>
                    <a:pt x="55" y="0"/>
                  </a:lnTo>
                  <a:lnTo>
                    <a:pt x="55" y="8"/>
                  </a:lnTo>
                  <a:lnTo>
                    <a:pt x="0" y="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6" name="Freeform 331"/>
            <p:cNvSpPr>
              <a:spLocks/>
            </p:cNvSpPr>
            <p:nvPr/>
          </p:nvSpPr>
          <p:spPr bwMode="auto">
            <a:xfrm>
              <a:off x="10922000" y="1233488"/>
              <a:ext cx="87313" cy="80963"/>
            </a:xfrm>
            <a:custGeom>
              <a:avLst/>
              <a:gdLst>
                <a:gd name="T0" fmla="*/ 0 w 55"/>
                <a:gd name="T1" fmla="*/ 2147483647 h 51"/>
                <a:gd name="T2" fmla="*/ 2147483647 w 55"/>
                <a:gd name="T3" fmla="*/ 2147483647 h 51"/>
                <a:gd name="T4" fmla="*/ 2147483647 w 55"/>
                <a:gd name="T5" fmla="*/ 2147483647 h 51"/>
                <a:gd name="T6" fmla="*/ 2147483647 w 55"/>
                <a:gd name="T7" fmla="*/ 2147483647 h 51"/>
                <a:gd name="T8" fmla="*/ 2147483647 w 55"/>
                <a:gd name="T9" fmla="*/ 2147483647 h 51"/>
                <a:gd name="T10" fmla="*/ 2147483647 w 55"/>
                <a:gd name="T11" fmla="*/ 2147483647 h 51"/>
                <a:gd name="T12" fmla="*/ 2147483647 w 55"/>
                <a:gd name="T13" fmla="*/ 0 h 51"/>
                <a:gd name="T14" fmla="*/ 0 w 55"/>
                <a:gd name="T15" fmla="*/ 2147483647 h 51"/>
                <a:gd name="T16" fmla="*/ 0 w 55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1"/>
                <a:gd name="T29" fmla="*/ 55 w 55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1">
                  <a:moveTo>
                    <a:pt x="0" y="10"/>
                  </a:moveTo>
                  <a:lnTo>
                    <a:pt x="39" y="46"/>
                  </a:lnTo>
                  <a:lnTo>
                    <a:pt x="33" y="51"/>
                  </a:lnTo>
                  <a:lnTo>
                    <a:pt x="55" y="50"/>
                  </a:lnTo>
                  <a:lnTo>
                    <a:pt x="55" y="31"/>
                  </a:lnTo>
                  <a:lnTo>
                    <a:pt x="50" y="36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7" name="Freeform 332"/>
            <p:cNvSpPr>
              <a:spLocks/>
            </p:cNvSpPr>
            <p:nvPr/>
          </p:nvSpPr>
          <p:spPr bwMode="auto">
            <a:xfrm>
              <a:off x="10922000" y="1233488"/>
              <a:ext cx="87313" cy="80963"/>
            </a:xfrm>
            <a:custGeom>
              <a:avLst/>
              <a:gdLst>
                <a:gd name="T0" fmla="*/ 0 w 55"/>
                <a:gd name="T1" fmla="*/ 2147483647 h 51"/>
                <a:gd name="T2" fmla="*/ 2147483647 w 55"/>
                <a:gd name="T3" fmla="*/ 2147483647 h 51"/>
                <a:gd name="T4" fmla="*/ 2147483647 w 55"/>
                <a:gd name="T5" fmla="*/ 2147483647 h 51"/>
                <a:gd name="T6" fmla="*/ 2147483647 w 55"/>
                <a:gd name="T7" fmla="*/ 2147483647 h 51"/>
                <a:gd name="T8" fmla="*/ 2147483647 w 55"/>
                <a:gd name="T9" fmla="*/ 2147483647 h 51"/>
                <a:gd name="T10" fmla="*/ 2147483647 w 55"/>
                <a:gd name="T11" fmla="*/ 2147483647 h 51"/>
                <a:gd name="T12" fmla="*/ 2147483647 w 55"/>
                <a:gd name="T13" fmla="*/ 0 h 51"/>
                <a:gd name="T14" fmla="*/ 0 w 55"/>
                <a:gd name="T15" fmla="*/ 2147483647 h 51"/>
                <a:gd name="T16" fmla="*/ 0 w 55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5"/>
                <a:gd name="T28" fmla="*/ 0 h 51"/>
                <a:gd name="T29" fmla="*/ 55 w 55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5" h="51">
                  <a:moveTo>
                    <a:pt x="0" y="10"/>
                  </a:moveTo>
                  <a:lnTo>
                    <a:pt x="39" y="46"/>
                  </a:lnTo>
                  <a:lnTo>
                    <a:pt x="33" y="51"/>
                  </a:lnTo>
                  <a:lnTo>
                    <a:pt x="55" y="50"/>
                  </a:lnTo>
                  <a:lnTo>
                    <a:pt x="55" y="31"/>
                  </a:lnTo>
                  <a:lnTo>
                    <a:pt x="50" y="36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8" name="Freeform 333"/>
            <p:cNvSpPr>
              <a:spLocks/>
            </p:cNvSpPr>
            <p:nvPr/>
          </p:nvSpPr>
          <p:spPr bwMode="auto">
            <a:xfrm>
              <a:off x="10882313" y="1249363"/>
              <a:ext cx="50800" cy="103188"/>
            </a:xfrm>
            <a:custGeom>
              <a:avLst/>
              <a:gdLst>
                <a:gd name="T0" fmla="*/ 2147483647 w 32"/>
                <a:gd name="T1" fmla="*/ 0 h 65"/>
                <a:gd name="T2" fmla="*/ 2147483647 w 32"/>
                <a:gd name="T3" fmla="*/ 2147483647 h 65"/>
                <a:gd name="T4" fmla="*/ 0 w 32"/>
                <a:gd name="T5" fmla="*/ 2147483647 h 65"/>
                <a:gd name="T6" fmla="*/ 2147483647 w 32"/>
                <a:gd name="T7" fmla="*/ 2147483647 h 65"/>
                <a:gd name="T8" fmla="*/ 2147483647 w 32"/>
                <a:gd name="T9" fmla="*/ 2147483647 h 65"/>
                <a:gd name="T10" fmla="*/ 2147483647 w 32"/>
                <a:gd name="T11" fmla="*/ 2147483647 h 65"/>
                <a:gd name="T12" fmla="*/ 2147483647 w 32"/>
                <a:gd name="T13" fmla="*/ 0 h 65"/>
                <a:gd name="T14" fmla="*/ 2147483647 w 32"/>
                <a:gd name="T15" fmla="*/ 0 h 65"/>
                <a:gd name="T16" fmla="*/ 2147483647 w 32"/>
                <a:gd name="T17" fmla="*/ 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5"/>
                <a:gd name="T29" fmla="*/ 32 w 32"/>
                <a:gd name="T30" fmla="*/ 65 h 6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5">
                  <a:moveTo>
                    <a:pt x="7" y="0"/>
                  </a:moveTo>
                  <a:lnTo>
                    <a:pt x="7" y="51"/>
                  </a:lnTo>
                  <a:lnTo>
                    <a:pt x="0" y="51"/>
                  </a:lnTo>
                  <a:lnTo>
                    <a:pt x="17" y="65"/>
                  </a:lnTo>
                  <a:lnTo>
                    <a:pt x="32" y="51"/>
                  </a:lnTo>
                  <a:lnTo>
                    <a:pt x="25" y="51"/>
                  </a:lnTo>
                  <a:lnTo>
                    <a:pt x="2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9" name="Freeform 334"/>
            <p:cNvSpPr>
              <a:spLocks/>
            </p:cNvSpPr>
            <p:nvPr/>
          </p:nvSpPr>
          <p:spPr bwMode="auto">
            <a:xfrm>
              <a:off x="10882313" y="1249363"/>
              <a:ext cx="50800" cy="103188"/>
            </a:xfrm>
            <a:custGeom>
              <a:avLst/>
              <a:gdLst>
                <a:gd name="T0" fmla="*/ 2147483647 w 32"/>
                <a:gd name="T1" fmla="*/ 0 h 65"/>
                <a:gd name="T2" fmla="*/ 2147483647 w 32"/>
                <a:gd name="T3" fmla="*/ 2147483647 h 65"/>
                <a:gd name="T4" fmla="*/ 0 w 32"/>
                <a:gd name="T5" fmla="*/ 2147483647 h 65"/>
                <a:gd name="T6" fmla="*/ 2147483647 w 32"/>
                <a:gd name="T7" fmla="*/ 2147483647 h 65"/>
                <a:gd name="T8" fmla="*/ 2147483647 w 32"/>
                <a:gd name="T9" fmla="*/ 2147483647 h 65"/>
                <a:gd name="T10" fmla="*/ 2147483647 w 32"/>
                <a:gd name="T11" fmla="*/ 2147483647 h 65"/>
                <a:gd name="T12" fmla="*/ 2147483647 w 32"/>
                <a:gd name="T13" fmla="*/ 0 h 65"/>
                <a:gd name="T14" fmla="*/ 2147483647 w 32"/>
                <a:gd name="T15" fmla="*/ 0 h 65"/>
                <a:gd name="T16" fmla="*/ 2147483647 w 32"/>
                <a:gd name="T17" fmla="*/ 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65"/>
                <a:gd name="T29" fmla="*/ 32 w 32"/>
                <a:gd name="T30" fmla="*/ 65 h 6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65">
                  <a:moveTo>
                    <a:pt x="7" y="0"/>
                  </a:moveTo>
                  <a:lnTo>
                    <a:pt x="7" y="51"/>
                  </a:lnTo>
                  <a:lnTo>
                    <a:pt x="0" y="51"/>
                  </a:lnTo>
                  <a:lnTo>
                    <a:pt x="17" y="65"/>
                  </a:lnTo>
                  <a:lnTo>
                    <a:pt x="32" y="51"/>
                  </a:lnTo>
                  <a:lnTo>
                    <a:pt x="25" y="51"/>
                  </a:lnTo>
                  <a:lnTo>
                    <a:pt x="2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0" name="Freeform 335"/>
            <p:cNvSpPr>
              <a:spLocks/>
            </p:cNvSpPr>
            <p:nvPr/>
          </p:nvSpPr>
          <p:spPr bwMode="auto">
            <a:xfrm>
              <a:off x="10804525" y="1233488"/>
              <a:ext cx="88900" cy="80963"/>
            </a:xfrm>
            <a:custGeom>
              <a:avLst/>
              <a:gdLst>
                <a:gd name="T0" fmla="*/ 2147483647 w 56"/>
                <a:gd name="T1" fmla="*/ 0 h 51"/>
                <a:gd name="T2" fmla="*/ 2147483647 w 56"/>
                <a:gd name="T3" fmla="*/ 2147483647 h 51"/>
                <a:gd name="T4" fmla="*/ 0 w 56"/>
                <a:gd name="T5" fmla="*/ 2147483647 h 51"/>
                <a:gd name="T6" fmla="*/ 0 w 56"/>
                <a:gd name="T7" fmla="*/ 2147483647 h 51"/>
                <a:gd name="T8" fmla="*/ 2147483647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0 h 51"/>
                <a:gd name="T16" fmla="*/ 2147483647 w 56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45" y="0"/>
                  </a:moveTo>
                  <a:lnTo>
                    <a:pt x="7" y="36"/>
                  </a:lnTo>
                  <a:lnTo>
                    <a:pt x="0" y="31"/>
                  </a:lnTo>
                  <a:lnTo>
                    <a:pt x="0" y="51"/>
                  </a:lnTo>
                  <a:lnTo>
                    <a:pt x="23" y="51"/>
                  </a:lnTo>
                  <a:lnTo>
                    <a:pt x="18" y="46"/>
                  </a:lnTo>
                  <a:lnTo>
                    <a:pt x="56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1" name="Freeform 336"/>
            <p:cNvSpPr>
              <a:spLocks/>
            </p:cNvSpPr>
            <p:nvPr/>
          </p:nvSpPr>
          <p:spPr bwMode="auto">
            <a:xfrm>
              <a:off x="10804525" y="1233488"/>
              <a:ext cx="88900" cy="80963"/>
            </a:xfrm>
            <a:custGeom>
              <a:avLst/>
              <a:gdLst>
                <a:gd name="T0" fmla="*/ 2147483647 w 56"/>
                <a:gd name="T1" fmla="*/ 0 h 51"/>
                <a:gd name="T2" fmla="*/ 2147483647 w 56"/>
                <a:gd name="T3" fmla="*/ 2147483647 h 51"/>
                <a:gd name="T4" fmla="*/ 0 w 56"/>
                <a:gd name="T5" fmla="*/ 2147483647 h 51"/>
                <a:gd name="T6" fmla="*/ 0 w 56"/>
                <a:gd name="T7" fmla="*/ 2147483647 h 51"/>
                <a:gd name="T8" fmla="*/ 2147483647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0 h 51"/>
                <a:gd name="T16" fmla="*/ 2147483647 w 56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45" y="0"/>
                  </a:moveTo>
                  <a:lnTo>
                    <a:pt x="7" y="36"/>
                  </a:lnTo>
                  <a:lnTo>
                    <a:pt x="0" y="31"/>
                  </a:lnTo>
                  <a:lnTo>
                    <a:pt x="0" y="51"/>
                  </a:lnTo>
                  <a:lnTo>
                    <a:pt x="23" y="51"/>
                  </a:lnTo>
                  <a:lnTo>
                    <a:pt x="18" y="46"/>
                  </a:lnTo>
                  <a:lnTo>
                    <a:pt x="56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2" name="Freeform 337"/>
            <p:cNvSpPr>
              <a:spLocks/>
            </p:cNvSpPr>
            <p:nvPr/>
          </p:nvSpPr>
          <p:spPr bwMode="auto">
            <a:xfrm>
              <a:off x="10768013" y="1200150"/>
              <a:ext cx="112713" cy="47625"/>
            </a:xfrm>
            <a:custGeom>
              <a:avLst/>
              <a:gdLst>
                <a:gd name="T0" fmla="*/ 2147483647 w 71"/>
                <a:gd name="T1" fmla="*/ 2147483647 h 30"/>
                <a:gd name="T2" fmla="*/ 2147483647 w 71"/>
                <a:gd name="T3" fmla="*/ 2147483647 h 30"/>
                <a:gd name="T4" fmla="*/ 2147483647 w 71"/>
                <a:gd name="T5" fmla="*/ 0 h 30"/>
                <a:gd name="T6" fmla="*/ 0 w 71"/>
                <a:gd name="T7" fmla="*/ 2147483647 h 30"/>
                <a:gd name="T8" fmla="*/ 2147483647 w 71"/>
                <a:gd name="T9" fmla="*/ 2147483647 h 30"/>
                <a:gd name="T10" fmla="*/ 2147483647 w 71"/>
                <a:gd name="T11" fmla="*/ 2147483647 h 30"/>
                <a:gd name="T12" fmla="*/ 2147483647 w 71"/>
                <a:gd name="T13" fmla="*/ 2147483647 h 30"/>
                <a:gd name="T14" fmla="*/ 2147483647 w 71"/>
                <a:gd name="T15" fmla="*/ 2147483647 h 30"/>
                <a:gd name="T16" fmla="*/ 2147483647 w 71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0"/>
                <a:gd name="T29" fmla="*/ 71 w 7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0">
                  <a:moveTo>
                    <a:pt x="71" y="8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16" y="30"/>
                  </a:lnTo>
                  <a:lnTo>
                    <a:pt x="16" y="23"/>
                  </a:lnTo>
                  <a:lnTo>
                    <a:pt x="71" y="23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3" name="Freeform 338"/>
            <p:cNvSpPr>
              <a:spLocks/>
            </p:cNvSpPr>
            <p:nvPr/>
          </p:nvSpPr>
          <p:spPr bwMode="auto">
            <a:xfrm>
              <a:off x="10768013" y="1200150"/>
              <a:ext cx="112713" cy="47625"/>
            </a:xfrm>
            <a:custGeom>
              <a:avLst/>
              <a:gdLst>
                <a:gd name="T0" fmla="*/ 2147483647 w 71"/>
                <a:gd name="T1" fmla="*/ 2147483647 h 30"/>
                <a:gd name="T2" fmla="*/ 2147483647 w 71"/>
                <a:gd name="T3" fmla="*/ 2147483647 h 30"/>
                <a:gd name="T4" fmla="*/ 2147483647 w 71"/>
                <a:gd name="T5" fmla="*/ 0 h 30"/>
                <a:gd name="T6" fmla="*/ 0 w 71"/>
                <a:gd name="T7" fmla="*/ 2147483647 h 30"/>
                <a:gd name="T8" fmla="*/ 2147483647 w 71"/>
                <a:gd name="T9" fmla="*/ 2147483647 h 30"/>
                <a:gd name="T10" fmla="*/ 2147483647 w 71"/>
                <a:gd name="T11" fmla="*/ 2147483647 h 30"/>
                <a:gd name="T12" fmla="*/ 2147483647 w 71"/>
                <a:gd name="T13" fmla="*/ 2147483647 h 30"/>
                <a:gd name="T14" fmla="*/ 2147483647 w 71"/>
                <a:gd name="T15" fmla="*/ 2147483647 h 30"/>
                <a:gd name="T16" fmla="*/ 2147483647 w 71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"/>
                <a:gd name="T28" fmla="*/ 0 h 30"/>
                <a:gd name="T29" fmla="*/ 71 w 7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" h="30">
                  <a:moveTo>
                    <a:pt x="71" y="8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16" y="30"/>
                  </a:lnTo>
                  <a:lnTo>
                    <a:pt x="16" y="23"/>
                  </a:lnTo>
                  <a:lnTo>
                    <a:pt x="71" y="23"/>
                  </a:lnTo>
                  <a:lnTo>
                    <a:pt x="7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4" name="Freeform 339"/>
            <p:cNvSpPr>
              <a:spLocks/>
            </p:cNvSpPr>
            <p:nvPr/>
          </p:nvSpPr>
          <p:spPr bwMode="auto">
            <a:xfrm>
              <a:off x="10809288" y="1131888"/>
              <a:ext cx="88900" cy="80963"/>
            </a:xfrm>
            <a:custGeom>
              <a:avLst/>
              <a:gdLst>
                <a:gd name="T0" fmla="*/ 2147483647 w 56"/>
                <a:gd name="T1" fmla="*/ 2147483647 h 51"/>
                <a:gd name="T2" fmla="*/ 2147483647 w 56"/>
                <a:gd name="T3" fmla="*/ 2147483647 h 51"/>
                <a:gd name="T4" fmla="*/ 2147483647 w 56"/>
                <a:gd name="T5" fmla="*/ 0 h 51"/>
                <a:gd name="T6" fmla="*/ 0 w 56"/>
                <a:gd name="T7" fmla="*/ 0 h 51"/>
                <a:gd name="T8" fmla="*/ 0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2147483647 h 51"/>
                <a:gd name="T16" fmla="*/ 2147483647 w 56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56" y="41"/>
                  </a:moveTo>
                  <a:lnTo>
                    <a:pt x="16" y="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15"/>
                  </a:lnTo>
                  <a:lnTo>
                    <a:pt x="45" y="51"/>
                  </a:lnTo>
                  <a:lnTo>
                    <a:pt x="56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5" name="Freeform 340"/>
            <p:cNvSpPr>
              <a:spLocks/>
            </p:cNvSpPr>
            <p:nvPr/>
          </p:nvSpPr>
          <p:spPr bwMode="auto">
            <a:xfrm>
              <a:off x="10809288" y="1131888"/>
              <a:ext cx="88900" cy="80963"/>
            </a:xfrm>
            <a:custGeom>
              <a:avLst/>
              <a:gdLst>
                <a:gd name="T0" fmla="*/ 2147483647 w 56"/>
                <a:gd name="T1" fmla="*/ 2147483647 h 51"/>
                <a:gd name="T2" fmla="*/ 2147483647 w 56"/>
                <a:gd name="T3" fmla="*/ 2147483647 h 51"/>
                <a:gd name="T4" fmla="*/ 2147483647 w 56"/>
                <a:gd name="T5" fmla="*/ 0 h 51"/>
                <a:gd name="T6" fmla="*/ 0 w 56"/>
                <a:gd name="T7" fmla="*/ 0 h 51"/>
                <a:gd name="T8" fmla="*/ 0 w 56"/>
                <a:gd name="T9" fmla="*/ 2147483647 h 51"/>
                <a:gd name="T10" fmla="*/ 2147483647 w 56"/>
                <a:gd name="T11" fmla="*/ 2147483647 h 51"/>
                <a:gd name="T12" fmla="*/ 2147483647 w 56"/>
                <a:gd name="T13" fmla="*/ 2147483647 h 51"/>
                <a:gd name="T14" fmla="*/ 2147483647 w 56"/>
                <a:gd name="T15" fmla="*/ 2147483647 h 51"/>
                <a:gd name="T16" fmla="*/ 2147483647 w 56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1"/>
                <a:gd name="T29" fmla="*/ 56 w 56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1">
                  <a:moveTo>
                    <a:pt x="56" y="41"/>
                  </a:moveTo>
                  <a:lnTo>
                    <a:pt x="16" y="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5" y="15"/>
                  </a:lnTo>
                  <a:lnTo>
                    <a:pt x="45" y="51"/>
                  </a:lnTo>
                  <a:lnTo>
                    <a:pt x="56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6" name="Freeform 341"/>
            <p:cNvSpPr>
              <a:spLocks/>
            </p:cNvSpPr>
            <p:nvPr/>
          </p:nvSpPr>
          <p:spPr bwMode="auto">
            <a:xfrm>
              <a:off x="10885488" y="1092200"/>
              <a:ext cx="49213" cy="104775"/>
            </a:xfrm>
            <a:custGeom>
              <a:avLst/>
              <a:gdLst>
                <a:gd name="T0" fmla="*/ 2147483647 w 31"/>
                <a:gd name="T1" fmla="*/ 2147483647 h 66"/>
                <a:gd name="T2" fmla="*/ 2147483647 w 31"/>
                <a:gd name="T3" fmla="*/ 2147483647 h 66"/>
                <a:gd name="T4" fmla="*/ 2147483647 w 31"/>
                <a:gd name="T5" fmla="*/ 2147483647 h 66"/>
                <a:gd name="T6" fmla="*/ 2147483647 w 31"/>
                <a:gd name="T7" fmla="*/ 0 h 66"/>
                <a:gd name="T8" fmla="*/ 0 w 31"/>
                <a:gd name="T9" fmla="*/ 2147483647 h 66"/>
                <a:gd name="T10" fmla="*/ 2147483647 w 31"/>
                <a:gd name="T11" fmla="*/ 2147483647 h 66"/>
                <a:gd name="T12" fmla="*/ 2147483647 w 31"/>
                <a:gd name="T13" fmla="*/ 2147483647 h 66"/>
                <a:gd name="T14" fmla="*/ 2147483647 w 31"/>
                <a:gd name="T15" fmla="*/ 2147483647 h 66"/>
                <a:gd name="T16" fmla="*/ 2147483647 w 31"/>
                <a:gd name="T17" fmla="*/ 2147483647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6"/>
                <a:gd name="T29" fmla="*/ 31 w 31"/>
                <a:gd name="T30" fmla="*/ 66 h 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6">
                  <a:moveTo>
                    <a:pt x="24" y="66"/>
                  </a:moveTo>
                  <a:lnTo>
                    <a:pt x="24" y="14"/>
                  </a:lnTo>
                  <a:lnTo>
                    <a:pt x="31" y="14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8" y="66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7" name="Freeform 342"/>
            <p:cNvSpPr>
              <a:spLocks/>
            </p:cNvSpPr>
            <p:nvPr/>
          </p:nvSpPr>
          <p:spPr bwMode="auto">
            <a:xfrm>
              <a:off x="10885488" y="1092200"/>
              <a:ext cx="49213" cy="104775"/>
            </a:xfrm>
            <a:custGeom>
              <a:avLst/>
              <a:gdLst>
                <a:gd name="T0" fmla="*/ 2147483647 w 31"/>
                <a:gd name="T1" fmla="*/ 2147483647 h 66"/>
                <a:gd name="T2" fmla="*/ 2147483647 w 31"/>
                <a:gd name="T3" fmla="*/ 2147483647 h 66"/>
                <a:gd name="T4" fmla="*/ 2147483647 w 31"/>
                <a:gd name="T5" fmla="*/ 2147483647 h 66"/>
                <a:gd name="T6" fmla="*/ 2147483647 w 31"/>
                <a:gd name="T7" fmla="*/ 0 h 66"/>
                <a:gd name="T8" fmla="*/ 0 w 31"/>
                <a:gd name="T9" fmla="*/ 2147483647 h 66"/>
                <a:gd name="T10" fmla="*/ 2147483647 w 31"/>
                <a:gd name="T11" fmla="*/ 2147483647 h 66"/>
                <a:gd name="T12" fmla="*/ 2147483647 w 31"/>
                <a:gd name="T13" fmla="*/ 2147483647 h 66"/>
                <a:gd name="T14" fmla="*/ 2147483647 w 31"/>
                <a:gd name="T15" fmla="*/ 2147483647 h 66"/>
                <a:gd name="T16" fmla="*/ 2147483647 w 31"/>
                <a:gd name="T17" fmla="*/ 2147483647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6"/>
                <a:gd name="T29" fmla="*/ 31 w 31"/>
                <a:gd name="T30" fmla="*/ 66 h 6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6">
                  <a:moveTo>
                    <a:pt x="24" y="66"/>
                  </a:moveTo>
                  <a:lnTo>
                    <a:pt x="24" y="14"/>
                  </a:lnTo>
                  <a:lnTo>
                    <a:pt x="31" y="14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8" y="66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8" name="Freeform 343"/>
            <p:cNvSpPr>
              <a:spLocks/>
            </p:cNvSpPr>
            <p:nvPr/>
          </p:nvSpPr>
          <p:spPr bwMode="auto">
            <a:xfrm>
              <a:off x="10923588" y="1131888"/>
              <a:ext cx="90488" cy="80963"/>
            </a:xfrm>
            <a:custGeom>
              <a:avLst/>
              <a:gdLst>
                <a:gd name="T0" fmla="*/ 2147483647 w 57"/>
                <a:gd name="T1" fmla="*/ 2147483647 h 51"/>
                <a:gd name="T2" fmla="*/ 2147483647 w 57"/>
                <a:gd name="T3" fmla="*/ 2147483647 h 51"/>
                <a:gd name="T4" fmla="*/ 2147483647 w 57"/>
                <a:gd name="T5" fmla="*/ 2147483647 h 51"/>
                <a:gd name="T6" fmla="*/ 2147483647 w 57"/>
                <a:gd name="T7" fmla="*/ 0 h 51"/>
                <a:gd name="T8" fmla="*/ 2147483647 w 57"/>
                <a:gd name="T9" fmla="*/ 0 h 51"/>
                <a:gd name="T10" fmla="*/ 2147483647 w 57"/>
                <a:gd name="T11" fmla="*/ 2147483647 h 51"/>
                <a:gd name="T12" fmla="*/ 0 w 57"/>
                <a:gd name="T13" fmla="*/ 2147483647 h 51"/>
                <a:gd name="T14" fmla="*/ 2147483647 w 57"/>
                <a:gd name="T15" fmla="*/ 2147483647 h 51"/>
                <a:gd name="T16" fmla="*/ 2147483647 w 57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1"/>
                <a:gd name="T29" fmla="*/ 57 w 57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1">
                  <a:moveTo>
                    <a:pt x="11" y="51"/>
                  </a:moveTo>
                  <a:lnTo>
                    <a:pt x="51" y="15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39" y="5"/>
                  </a:lnTo>
                  <a:lnTo>
                    <a:pt x="0" y="4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9" name="Freeform 344"/>
            <p:cNvSpPr>
              <a:spLocks/>
            </p:cNvSpPr>
            <p:nvPr/>
          </p:nvSpPr>
          <p:spPr bwMode="auto">
            <a:xfrm>
              <a:off x="10923588" y="1131888"/>
              <a:ext cx="90488" cy="80963"/>
            </a:xfrm>
            <a:custGeom>
              <a:avLst/>
              <a:gdLst>
                <a:gd name="T0" fmla="*/ 2147483647 w 57"/>
                <a:gd name="T1" fmla="*/ 2147483647 h 51"/>
                <a:gd name="T2" fmla="*/ 2147483647 w 57"/>
                <a:gd name="T3" fmla="*/ 2147483647 h 51"/>
                <a:gd name="T4" fmla="*/ 2147483647 w 57"/>
                <a:gd name="T5" fmla="*/ 2147483647 h 51"/>
                <a:gd name="T6" fmla="*/ 2147483647 w 57"/>
                <a:gd name="T7" fmla="*/ 0 h 51"/>
                <a:gd name="T8" fmla="*/ 2147483647 w 57"/>
                <a:gd name="T9" fmla="*/ 0 h 51"/>
                <a:gd name="T10" fmla="*/ 2147483647 w 57"/>
                <a:gd name="T11" fmla="*/ 2147483647 h 51"/>
                <a:gd name="T12" fmla="*/ 0 w 57"/>
                <a:gd name="T13" fmla="*/ 2147483647 h 51"/>
                <a:gd name="T14" fmla="*/ 2147483647 w 57"/>
                <a:gd name="T15" fmla="*/ 2147483647 h 51"/>
                <a:gd name="T16" fmla="*/ 2147483647 w 57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1"/>
                <a:gd name="T29" fmla="*/ 57 w 57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1">
                  <a:moveTo>
                    <a:pt x="11" y="51"/>
                  </a:moveTo>
                  <a:lnTo>
                    <a:pt x="51" y="15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34" y="0"/>
                  </a:lnTo>
                  <a:lnTo>
                    <a:pt x="39" y="5"/>
                  </a:lnTo>
                  <a:lnTo>
                    <a:pt x="0" y="41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0" name="Freeform 345"/>
            <p:cNvSpPr>
              <a:spLocks/>
            </p:cNvSpPr>
            <p:nvPr/>
          </p:nvSpPr>
          <p:spPr bwMode="auto">
            <a:xfrm>
              <a:off x="10941050" y="1200150"/>
              <a:ext cx="114300" cy="47625"/>
            </a:xfrm>
            <a:custGeom>
              <a:avLst/>
              <a:gdLst>
                <a:gd name="T0" fmla="*/ 0 w 72"/>
                <a:gd name="T1" fmla="*/ 2147483647 h 30"/>
                <a:gd name="T2" fmla="*/ 2147483647 w 72"/>
                <a:gd name="T3" fmla="*/ 2147483647 h 30"/>
                <a:gd name="T4" fmla="*/ 2147483647 w 72"/>
                <a:gd name="T5" fmla="*/ 2147483647 h 30"/>
                <a:gd name="T6" fmla="*/ 2147483647 w 72"/>
                <a:gd name="T7" fmla="*/ 2147483647 h 30"/>
                <a:gd name="T8" fmla="*/ 2147483647 w 72"/>
                <a:gd name="T9" fmla="*/ 0 h 30"/>
                <a:gd name="T10" fmla="*/ 2147483647 w 72"/>
                <a:gd name="T11" fmla="*/ 2147483647 h 30"/>
                <a:gd name="T12" fmla="*/ 0 w 72"/>
                <a:gd name="T13" fmla="*/ 2147483647 h 30"/>
                <a:gd name="T14" fmla="*/ 0 w 72"/>
                <a:gd name="T15" fmla="*/ 2147483647 h 30"/>
                <a:gd name="T16" fmla="*/ 0 w 72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30"/>
                <a:gd name="T29" fmla="*/ 72 w 7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30">
                  <a:moveTo>
                    <a:pt x="0" y="23"/>
                  </a:moveTo>
                  <a:lnTo>
                    <a:pt x="57" y="23"/>
                  </a:lnTo>
                  <a:lnTo>
                    <a:pt x="57" y="30"/>
                  </a:lnTo>
                  <a:lnTo>
                    <a:pt x="72" y="14"/>
                  </a:lnTo>
                  <a:lnTo>
                    <a:pt x="57" y="0"/>
                  </a:lnTo>
                  <a:lnTo>
                    <a:pt x="57" y="8"/>
                  </a:lnTo>
                  <a:lnTo>
                    <a:pt x="0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1" name="Freeform 346"/>
            <p:cNvSpPr>
              <a:spLocks/>
            </p:cNvSpPr>
            <p:nvPr/>
          </p:nvSpPr>
          <p:spPr bwMode="auto">
            <a:xfrm>
              <a:off x="10941050" y="1200150"/>
              <a:ext cx="114300" cy="47625"/>
            </a:xfrm>
            <a:custGeom>
              <a:avLst/>
              <a:gdLst>
                <a:gd name="T0" fmla="*/ 0 w 72"/>
                <a:gd name="T1" fmla="*/ 2147483647 h 30"/>
                <a:gd name="T2" fmla="*/ 2147483647 w 72"/>
                <a:gd name="T3" fmla="*/ 2147483647 h 30"/>
                <a:gd name="T4" fmla="*/ 2147483647 w 72"/>
                <a:gd name="T5" fmla="*/ 2147483647 h 30"/>
                <a:gd name="T6" fmla="*/ 2147483647 w 72"/>
                <a:gd name="T7" fmla="*/ 2147483647 h 30"/>
                <a:gd name="T8" fmla="*/ 2147483647 w 72"/>
                <a:gd name="T9" fmla="*/ 0 h 30"/>
                <a:gd name="T10" fmla="*/ 2147483647 w 72"/>
                <a:gd name="T11" fmla="*/ 2147483647 h 30"/>
                <a:gd name="T12" fmla="*/ 0 w 72"/>
                <a:gd name="T13" fmla="*/ 2147483647 h 30"/>
                <a:gd name="T14" fmla="*/ 0 w 72"/>
                <a:gd name="T15" fmla="*/ 2147483647 h 30"/>
                <a:gd name="T16" fmla="*/ 0 w 72"/>
                <a:gd name="T17" fmla="*/ 214748364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30"/>
                <a:gd name="T29" fmla="*/ 72 w 7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30">
                  <a:moveTo>
                    <a:pt x="0" y="23"/>
                  </a:moveTo>
                  <a:lnTo>
                    <a:pt x="57" y="23"/>
                  </a:lnTo>
                  <a:lnTo>
                    <a:pt x="57" y="30"/>
                  </a:lnTo>
                  <a:lnTo>
                    <a:pt x="72" y="14"/>
                  </a:lnTo>
                  <a:lnTo>
                    <a:pt x="57" y="0"/>
                  </a:lnTo>
                  <a:lnTo>
                    <a:pt x="57" y="8"/>
                  </a:lnTo>
                  <a:lnTo>
                    <a:pt x="0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2" name="Freeform 347"/>
            <p:cNvSpPr>
              <a:spLocks/>
            </p:cNvSpPr>
            <p:nvPr/>
          </p:nvSpPr>
          <p:spPr bwMode="auto">
            <a:xfrm>
              <a:off x="10923588" y="1236663"/>
              <a:ext cx="90488" cy="82550"/>
            </a:xfrm>
            <a:custGeom>
              <a:avLst/>
              <a:gdLst>
                <a:gd name="T0" fmla="*/ 0 w 57"/>
                <a:gd name="T1" fmla="*/ 2147483647 h 52"/>
                <a:gd name="T2" fmla="*/ 2147483647 w 57"/>
                <a:gd name="T3" fmla="*/ 2147483647 h 52"/>
                <a:gd name="T4" fmla="*/ 2147483647 w 57"/>
                <a:gd name="T5" fmla="*/ 2147483647 h 52"/>
                <a:gd name="T6" fmla="*/ 2147483647 w 57"/>
                <a:gd name="T7" fmla="*/ 2147483647 h 52"/>
                <a:gd name="T8" fmla="*/ 2147483647 w 57"/>
                <a:gd name="T9" fmla="*/ 2147483647 h 52"/>
                <a:gd name="T10" fmla="*/ 2147483647 w 57"/>
                <a:gd name="T11" fmla="*/ 2147483647 h 52"/>
                <a:gd name="T12" fmla="*/ 2147483647 w 57"/>
                <a:gd name="T13" fmla="*/ 0 h 52"/>
                <a:gd name="T14" fmla="*/ 0 w 57"/>
                <a:gd name="T15" fmla="*/ 2147483647 h 52"/>
                <a:gd name="T16" fmla="*/ 0 w 57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2"/>
                <a:gd name="T29" fmla="*/ 57 w 57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2">
                  <a:moveTo>
                    <a:pt x="0" y="11"/>
                  </a:moveTo>
                  <a:lnTo>
                    <a:pt x="39" y="45"/>
                  </a:lnTo>
                  <a:lnTo>
                    <a:pt x="34" y="52"/>
                  </a:lnTo>
                  <a:lnTo>
                    <a:pt x="57" y="49"/>
                  </a:lnTo>
                  <a:lnTo>
                    <a:pt x="57" y="31"/>
                  </a:lnTo>
                  <a:lnTo>
                    <a:pt x="51" y="3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3" name="Freeform 348"/>
            <p:cNvSpPr>
              <a:spLocks/>
            </p:cNvSpPr>
            <p:nvPr/>
          </p:nvSpPr>
          <p:spPr bwMode="auto">
            <a:xfrm>
              <a:off x="10923588" y="1236663"/>
              <a:ext cx="90488" cy="82550"/>
            </a:xfrm>
            <a:custGeom>
              <a:avLst/>
              <a:gdLst>
                <a:gd name="T0" fmla="*/ 0 w 57"/>
                <a:gd name="T1" fmla="*/ 2147483647 h 52"/>
                <a:gd name="T2" fmla="*/ 2147483647 w 57"/>
                <a:gd name="T3" fmla="*/ 2147483647 h 52"/>
                <a:gd name="T4" fmla="*/ 2147483647 w 57"/>
                <a:gd name="T5" fmla="*/ 2147483647 h 52"/>
                <a:gd name="T6" fmla="*/ 2147483647 w 57"/>
                <a:gd name="T7" fmla="*/ 2147483647 h 52"/>
                <a:gd name="T8" fmla="*/ 2147483647 w 57"/>
                <a:gd name="T9" fmla="*/ 2147483647 h 52"/>
                <a:gd name="T10" fmla="*/ 2147483647 w 57"/>
                <a:gd name="T11" fmla="*/ 2147483647 h 52"/>
                <a:gd name="T12" fmla="*/ 2147483647 w 57"/>
                <a:gd name="T13" fmla="*/ 0 h 52"/>
                <a:gd name="T14" fmla="*/ 0 w 57"/>
                <a:gd name="T15" fmla="*/ 2147483647 h 52"/>
                <a:gd name="T16" fmla="*/ 0 w 57"/>
                <a:gd name="T17" fmla="*/ 2147483647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52"/>
                <a:gd name="T29" fmla="*/ 57 w 57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52">
                  <a:moveTo>
                    <a:pt x="0" y="11"/>
                  </a:moveTo>
                  <a:lnTo>
                    <a:pt x="39" y="45"/>
                  </a:lnTo>
                  <a:lnTo>
                    <a:pt x="34" y="52"/>
                  </a:lnTo>
                  <a:lnTo>
                    <a:pt x="57" y="49"/>
                  </a:lnTo>
                  <a:lnTo>
                    <a:pt x="57" y="31"/>
                  </a:lnTo>
                  <a:lnTo>
                    <a:pt x="51" y="3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4" name="Freeform 349"/>
            <p:cNvSpPr>
              <a:spLocks/>
            </p:cNvSpPr>
            <p:nvPr/>
          </p:nvSpPr>
          <p:spPr bwMode="auto">
            <a:xfrm>
              <a:off x="10885488" y="1254125"/>
              <a:ext cx="49213" cy="101600"/>
            </a:xfrm>
            <a:custGeom>
              <a:avLst/>
              <a:gdLst>
                <a:gd name="T0" fmla="*/ 2147483647 w 31"/>
                <a:gd name="T1" fmla="*/ 0 h 64"/>
                <a:gd name="T2" fmla="*/ 2147483647 w 31"/>
                <a:gd name="T3" fmla="*/ 2147483647 h 64"/>
                <a:gd name="T4" fmla="*/ 0 w 31"/>
                <a:gd name="T5" fmla="*/ 2147483647 h 64"/>
                <a:gd name="T6" fmla="*/ 2147483647 w 31"/>
                <a:gd name="T7" fmla="*/ 2147483647 h 64"/>
                <a:gd name="T8" fmla="*/ 2147483647 w 31"/>
                <a:gd name="T9" fmla="*/ 2147483647 h 64"/>
                <a:gd name="T10" fmla="*/ 2147483647 w 31"/>
                <a:gd name="T11" fmla="*/ 2147483647 h 64"/>
                <a:gd name="T12" fmla="*/ 2147483647 w 31"/>
                <a:gd name="T13" fmla="*/ 0 h 64"/>
                <a:gd name="T14" fmla="*/ 2147483647 w 31"/>
                <a:gd name="T15" fmla="*/ 0 h 64"/>
                <a:gd name="T16" fmla="*/ 2147483647 w 31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4"/>
                <a:gd name="T29" fmla="*/ 31 w 31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4">
                  <a:moveTo>
                    <a:pt x="8" y="0"/>
                  </a:moveTo>
                  <a:lnTo>
                    <a:pt x="8" y="50"/>
                  </a:lnTo>
                  <a:lnTo>
                    <a:pt x="0" y="50"/>
                  </a:lnTo>
                  <a:lnTo>
                    <a:pt x="16" y="64"/>
                  </a:lnTo>
                  <a:lnTo>
                    <a:pt x="31" y="50"/>
                  </a:lnTo>
                  <a:lnTo>
                    <a:pt x="24" y="50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5" name="Freeform 350"/>
            <p:cNvSpPr>
              <a:spLocks/>
            </p:cNvSpPr>
            <p:nvPr/>
          </p:nvSpPr>
          <p:spPr bwMode="auto">
            <a:xfrm>
              <a:off x="10885488" y="1254125"/>
              <a:ext cx="49213" cy="101600"/>
            </a:xfrm>
            <a:custGeom>
              <a:avLst/>
              <a:gdLst>
                <a:gd name="T0" fmla="*/ 2147483647 w 31"/>
                <a:gd name="T1" fmla="*/ 0 h 64"/>
                <a:gd name="T2" fmla="*/ 2147483647 w 31"/>
                <a:gd name="T3" fmla="*/ 2147483647 h 64"/>
                <a:gd name="T4" fmla="*/ 0 w 31"/>
                <a:gd name="T5" fmla="*/ 2147483647 h 64"/>
                <a:gd name="T6" fmla="*/ 2147483647 w 31"/>
                <a:gd name="T7" fmla="*/ 2147483647 h 64"/>
                <a:gd name="T8" fmla="*/ 2147483647 w 31"/>
                <a:gd name="T9" fmla="*/ 2147483647 h 64"/>
                <a:gd name="T10" fmla="*/ 2147483647 w 31"/>
                <a:gd name="T11" fmla="*/ 2147483647 h 64"/>
                <a:gd name="T12" fmla="*/ 2147483647 w 31"/>
                <a:gd name="T13" fmla="*/ 0 h 64"/>
                <a:gd name="T14" fmla="*/ 2147483647 w 31"/>
                <a:gd name="T15" fmla="*/ 0 h 64"/>
                <a:gd name="T16" fmla="*/ 2147483647 w 31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64"/>
                <a:gd name="T29" fmla="*/ 31 w 31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64">
                  <a:moveTo>
                    <a:pt x="8" y="0"/>
                  </a:moveTo>
                  <a:lnTo>
                    <a:pt x="8" y="50"/>
                  </a:lnTo>
                  <a:lnTo>
                    <a:pt x="0" y="50"/>
                  </a:lnTo>
                  <a:lnTo>
                    <a:pt x="16" y="64"/>
                  </a:lnTo>
                  <a:lnTo>
                    <a:pt x="31" y="50"/>
                  </a:lnTo>
                  <a:lnTo>
                    <a:pt x="24" y="50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6" name="Freeform 351"/>
            <p:cNvSpPr>
              <a:spLocks/>
            </p:cNvSpPr>
            <p:nvPr/>
          </p:nvSpPr>
          <p:spPr bwMode="auto">
            <a:xfrm>
              <a:off x="10809288" y="1236663"/>
              <a:ext cx="88900" cy="82550"/>
            </a:xfrm>
            <a:custGeom>
              <a:avLst/>
              <a:gdLst>
                <a:gd name="T0" fmla="*/ 2147483647 w 56"/>
                <a:gd name="T1" fmla="*/ 0 h 52"/>
                <a:gd name="T2" fmla="*/ 2147483647 w 56"/>
                <a:gd name="T3" fmla="*/ 2147483647 h 52"/>
                <a:gd name="T4" fmla="*/ 0 w 56"/>
                <a:gd name="T5" fmla="*/ 2147483647 h 52"/>
                <a:gd name="T6" fmla="*/ 0 w 56"/>
                <a:gd name="T7" fmla="*/ 2147483647 h 52"/>
                <a:gd name="T8" fmla="*/ 2147483647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0 h 52"/>
                <a:gd name="T16" fmla="*/ 2147483647 w 5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45" y="0"/>
                  </a:moveTo>
                  <a:lnTo>
                    <a:pt x="5" y="36"/>
                  </a:lnTo>
                  <a:lnTo>
                    <a:pt x="0" y="31"/>
                  </a:lnTo>
                  <a:lnTo>
                    <a:pt x="0" y="52"/>
                  </a:lnTo>
                  <a:lnTo>
                    <a:pt x="22" y="52"/>
                  </a:lnTo>
                  <a:lnTo>
                    <a:pt x="16" y="45"/>
                  </a:lnTo>
                  <a:lnTo>
                    <a:pt x="56" y="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7" name="Freeform 352"/>
            <p:cNvSpPr>
              <a:spLocks/>
            </p:cNvSpPr>
            <p:nvPr/>
          </p:nvSpPr>
          <p:spPr bwMode="auto">
            <a:xfrm>
              <a:off x="10809288" y="1236663"/>
              <a:ext cx="88900" cy="82550"/>
            </a:xfrm>
            <a:custGeom>
              <a:avLst/>
              <a:gdLst>
                <a:gd name="T0" fmla="*/ 2147483647 w 56"/>
                <a:gd name="T1" fmla="*/ 0 h 52"/>
                <a:gd name="T2" fmla="*/ 2147483647 w 56"/>
                <a:gd name="T3" fmla="*/ 2147483647 h 52"/>
                <a:gd name="T4" fmla="*/ 0 w 56"/>
                <a:gd name="T5" fmla="*/ 2147483647 h 52"/>
                <a:gd name="T6" fmla="*/ 0 w 56"/>
                <a:gd name="T7" fmla="*/ 2147483647 h 52"/>
                <a:gd name="T8" fmla="*/ 2147483647 w 56"/>
                <a:gd name="T9" fmla="*/ 2147483647 h 52"/>
                <a:gd name="T10" fmla="*/ 2147483647 w 56"/>
                <a:gd name="T11" fmla="*/ 2147483647 h 52"/>
                <a:gd name="T12" fmla="*/ 2147483647 w 56"/>
                <a:gd name="T13" fmla="*/ 2147483647 h 52"/>
                <a:gd name="T14" fmla="*/ 2147483647 w 56"/>
                <a:gd name="T15" fmla="*/ 0 h 52"/>
                <a:gd name="T16" fmla="*/ 2147483647 w 5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52"/>
                <a:gd name="T29" fmla="*/ 56 w 56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52">
                  <a:moveTo>
                    <a:pt x="45" y="0"/>
                  </a:moveTo>
                  <a:lnTo>
                    <a:pt x="5" y="36"/>
                  </a:lnTo>
                  <a:lnTo>
                    <a:pt x="0" y="31"/>
                  </a:lnTo>
                  <a:lnTo>
                    <a:pt x="0" y="52"/>
                  </a:lnTo>
                  <a:lnTo>
                    <a:pt x="22" y="52"/>
                  </a:lnTo>
                  <a:lnTo>
                    <a:pt x="16" y="45"/>
                  </a:lnTo>
                  <a:lnTo>
                    <a:pt x="56" y="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8" name="Oval 353"/>
            <p:cNvSpPr>
              <a:spLocks noChangeArrowheads="1"/>
            </p:cNvSpPr>
            <p:nvPr/>
          </p:nvSpPr>
          <p:spPr bwMode="auto">
            <a:xfrm>
              <a:off x="10858500" y="1179513"/>
              <a:ext cx="93663" cy="857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9" name="Oval 354"/>
            <p:cNvSpPr>
              <a:spLocks noChangeArrowheads="1"/>
            </p:cNvSpPr>
            <p:nvPr/>
          </p:nvSpPr>
          <p:spPr bwMode="auto">
            <a:xfrm>
              <a:off x="10864850" y="1184275"/>
              <a:ext cx="93663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0" name="Oval 355"/>
            <p:cNvSpPr>
              <a:spLocks noChangeArrowheads="1"/>
            </p:cNvSpPr>
            <p:nvPr/>
          </p:nvSpPr>
          <p:spPr bwMode="auto">
            <a:xfrm>
              <a:off x="10861675" y="1182688"/>
              <a:ext cx="95250" cy="87313"/>
            </a:xfrm>
            <a:prstGeom prst="ellipse">
              <a:avLst/>
            </a:prstGeom>
            <a:solidFill>
              <a:srgbClr val="144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1" name="Freeform 356"/>
            <p:cNvSpPr>
              <a:spLocks/>
            </p:cNvSpPr>
            <p:nvPr/>
          </p:nvSpPr>
          <p:spPr bwMode="auto">
            <a:xfrm>
              <a:off x="10750550" y="901700"/>
              <a:ext cx="323850" cy="158750"/>
            </a:xfrm>
            <a:custGeom>
              <a:avLst/>
              <a:gdLst>
                <a:gd name="T0" fmla="*/ 0 w 204"/>
                <a:gd name="T1" fmla="*/ 0 h 100"/>
                <a:gd name="T2" fmla="*/ 0 w 204"/>
                <a:gd name="T3" fmla="*/ 2147483647 h 100"/>
                <a:gd name="T4" fmla="*/ 2147483647 w 204"/>
                <a:gd name="T5" fmla="*/ 2147483647 h 100"/>
                <a:gd name="T6" fmla="*/ 2147483647 w 204"/>
                <a:gd name="T7" fmla="*/ 0 h 100"/>
                <a:gd name="T8" fmla="*/ 0 w 204"/>
                <a:gd name="T9" fmla="*/ 0 h 100"/>
                <a:gd name="T10" fmla="*/ 0 w 204"/>
                <a:gd name="T11" fmla="*/ 0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00"/>
                <a:gd name="T20" fmla="*/ 204 w 204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00">
                  <a:moveTo>
                    <a:pt x="0" y="0"/>
                  </a:moveTo>
                  <a:lnTo>
                    <a:pt x="0" y="100"/>
                  </a:lnTo>
                  <a:lnTo>
                    <a:pt x="204" y="100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20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2" name="Freeform 357"/>
            <p:cNvSpPr>
              <a:spLocks/>
            </p:cNvSpPr>
            <p:nvPr/>
          </p:nvSpPr>
          <p:spPr bwMode="auto">
            <a:xfrm>
              <a:off x="10750550" y="901700"/>
              <a:ext cx="323850" cy="158750"/>
            </a:xfrm>
            <a:custGeom>
              <a:avLst/>
              <a:gdLst>
                <a:gd name="T0" fmla="*/ 0 w 204"/>
                <a:gd name="T1" fmla="*/ 0 h 100"/>
                <a:gd name="T2" fmla="*/ 0 w 204"/>
                <a:gd name="T3" fmla="*/ 2147483647 h 100"/>
                <a:gd name="T4" fmla="*/ 2147483647 w 204"/>
                <a:gd name="T5" fmla="*/ 2147483647 h 100"/>
                <a:gd name="T6" fmla="*/ 2147483647 w 204"/>
                <a:gd name="T7" fmla="*/ 0 h 100"/>
                <a:gd name="T8" fmla="*/ 0 w 204"/>
                <a:gd name="T9" fmla="*/ 0 h 100"/>
                <a:gd name="T10" fmla="*/ 0 w 204"/>
                <a:gd name="T11" fmla="*/ 0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100"/>
                <a:gd name="T20" fmla="*/ 204 w 204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100">
                  <a:moveTo>
                    <a:pt x="0" y="0"/>
                  </a:moveTo>
                  <a:lnTo>
                    <a:pt x="0" y="100"/>
                  </a:lnTo>
                  <a:lnTo>
                    <a:pt x="204" y="100"/>
                  </a:lnTo>
                  <a:lnTo>
                    <a:pt x="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7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3" name="Freeform 358"/>
            <p:cNvSpPr>
              <a:spLocks/>
            </p:cNvSpPr>
            <p:nvPr/>
          </p:nvSpPr>
          <p:spPr bwMode="auto">
            <a:xfrm>
              <a:off x="10750550" y="866775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54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4" name="Freeform 359"/>
            <p:cNvSpPr>
              <a:spLocks/>
            </p:cNvSpPr>
            <p:nvPr/>
          </p:nvSpPr>
          <p:spPr bwMode="auto">
            <a:xfrm>
              <a:off x="10750550" y="866775"/>
              <a:ext cx="365125" cy="34925"/>
            </a:xfrm>
            <a:custGeom>
              <a:avLst/>
              <a:gdLst>
                <a:gd name="T0" fmla="*/ 0 w 230"/>
                <a:gd name="T1" fmla="*/ 2147483647 h 22"/>
                <a:gd name="T2" fmla="*/ 2147483647 w 230"/>
                <a:gd name="T3" fmla="*/ 0 h 22"/>
                <a:gd name="T4" fmla="*/ 2147483647 w 230"/>
                <a:gd name="T5" fmla="*/ 0 h 22"/>
                <a:gd name="T6" fmla="*/ 2147483647 w 230"/>
                <a:gd name="T7" fmla="*/ 2147483647 h 22"/>
                <a:gd name="T8" fmla="*/ 0 w 230"/>
                <a:gd name="T9" fmla="*/ 2147483647 h 22"/>
                <a:gd name="T10" fmla="*/ 0 w 230"/>
                <a:gd name="T11" fmla="*/ 2147483647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0"/>
                <a:gd name="T19" fmla="*/ 0 h 22"/>
                <a:gd name="T20" fmla="*/ 230 w 23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0" h="22">
                  <a:moveTo>
                    <a:pt x="0" y="22"/>
                  </a:moveTo>
                  <a:lnTo>
                    <a:pt x="26" y="0"/>
                  </a:lnTo>
                  <a:lnTo>
                    <a:pt x="230" y="0"/>
                  </a:lnTo>
                  <a:lnTo>
                    <a:pt x="20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46A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5" name="Freeform 360"/>
            <p:cNvSpPr>
              <a:spLocks/>
            </p:cNvSpPr>
            <p:nvPr/>
          </p:nvSpPr>
          <p:spPr bwMode="auto">
            <a:xfrm>
              <a:off x="11074400" y="866775"/>
              <a:ext cx="41275" cy="193675"/>
            </a:xfrm>
            <a:custGeom>
              <a:avLst/>
              <a:gdLst>
                <a:gd name="T0" fmla="*/ 0 w 26"/>
                <a:gd name="T1" fmla="*/ 2147483647 h 122"/>
                <a:gd name="T2" fmla="*/ 2147483647 w 26"/>
                <a:gd name="T3" fmla="*/ 0 h 122"/>
                <a:gd name="T4" fmla="*/ 2147483647 w 26"/>
                <a:gd name="T5" fmla="*/ 2147483647 h 122"/>
                <a:gd name="T6" fmla="*/ 0 w 26"/>
                <a:gd name="T7" fmla="*/ 2147483647 h 122"/>
                <a:gd name="T8" fmla="*/ 0 w 26"/>
                <a:gd name="T9" fmla="*/ 2147483647 h 122"/>
                <a:gd name="T10" fmla="*/ 0 w 26"/>
                <a:gd name="T11" fmla="*/ 2147483647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122"/>
                <a:gd name="T20" fmla="*/ 26 w 26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122">
                  <a:moveTo>
                    <a:pt x="0" y="22"/>
                  </a:moveTo>
                  <a:lnTo>
                    <a:pt x="26" y="0"/>
                  </a:lnTo>
                  <a:lnTo>
                    <a:pt x="26" y="100"/>
                  </a:lnTo>
                  <a:lnTo>
                    <a:pt x="0" y="1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7811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6" name="Freeform 361"/>
            <p:cNvSpPr>
              <a:spLocks/>
            </p:cNvSpPr>
            <p:nvPr/>
          </p:nvSpPr>
          <p:spPr bwMode="auto">
            <a:xfrm>
              <a:off x="11074400" y="866775"/>
              <a:ext cx="41275" cy="193675"/>
            </a:xfrm>
            <a:custGeom>
              <a:avLst/>
              <a:gdLst>
                <a:gd name="T0" fmla="*/ 0 w 26"/>
                <a:gd name="T1" fmla="*/ 2147483647 h 122"/>
                <a:gd name="T2" fmla="*/ 2147483647 w 26"/>
                <a:gd name="T3" fmla="*/ 0 h 122"/>
                <a:gd name="T4" fmla="*/ 2147483647 w 26"/>
                <a:gd name="T5" fmla="*/ 2147483647 h 122"/>
                <a:gd name="T6" fmla="*/ 0 w 26"/>
                <a:gd name="T7" fmla="*/ 2147483647 h 122"/>
                <a:gd name="T8" fmla="*/ 0 w 26"/>
                <a:gd name="T9" fmla="*/ 2147483647 h 122"/>
                <a:gd name="T10" fmla="*/ 0 w 26"/>
                <a:gd name="T11" fmla="*/ 2147483647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122"/>
                <a:gd name="T20" fmla="*/ 26 w 26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122">
                  <a:moveTo>
                    <a:pt x="0" y="22"/>
                  </a:moveTo>
                  <a:lnTo>
                    <a:pt x="26" y="0"/>
                  </a:lnTo>
                  <a:lnTo>
                    <a:pt x="26" y="100"/>
                  </a:lnTo>
                  <a:lnTo>
                    <a:pt x="0" y="1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144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7" name="Rectangle 362"/>
            <p:cNvSpPr>
              <a:spLocks noChangeArrowheads="1"/>
            </p:cNvSpPr>
            <p:nvPr/>
          </p:nvSpPr>
          <p:spPr bwMode="auto">
            <a:xfrm>
              <a:off x="10769600" y="922338"/>
              <a:ext cx="71438" cy="30163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8" name="Rectangle 363"/>
            <p:cNvSpPr>
              <a:spLocks noChangeArrowheads="1"/>
            </p:cNvSpPr>
            <p:nvPr/>
          </p:nvSpPr>
          <p:spPr bwMode="auto">
            <a:xfrm>
              <a:off x="10971213" y="922338"/>
              <a:ext cx="68263" cy="30163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39" name="Rectangle 364"/>
            <p:cNvSpPr>
              <a:spLocks noChangeArrowheads="1"/>
            </p:cNvSpPr>
            <p:nvPr/>
          </p:nvSpPr>
          <p:spPr bwMode="auto">
            <a:xfrm>
              <a:off x="10769600" y="1017588"/>
              <a:ext cx="71438" cy="31750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0" name="Rectangle 365"/>
            <p:cNvSpPr>
              <a:spLocks noChangeArrowheads="1"/>
            </p:cNvSpPr>
            <p:nvPr/>
          </p:nvSpPr>
          <p:spPr bwMode="auto">
            <a:xfrm>
              <a:off x="10971213" y="1017588"/>
              <a:ext cx="68263" cy="31750"/>
            </a:xfrm>
            <a:prstGeom prst="rect">
              <a:avLst/>
            </a:prstGeom>
            <a:solidFill>
              <a:srgbClr val="010101"/>
            </a:solidFill>
            <a:ln w="0" cap="sq">
              <a:solidFill>
                <a:srgbClr val="01010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1" name="Rectangle 366"/>
            <p:cNvSpPr>
              <a:spLocks noChangeArrowheads="1"/>
            </p:cNvSpPr>
            <p:nvPr/>
          </p:nvSpPr>
          <p:spPr bwMode="auto">
            <a:xfrm>
              <a:off x="10774363" y="923925"/>
              <a:ext cx="69850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2" name="Rectangle 367"/>
            <p:cNvSpPr>
              <a:spLocks noChangeArrowheads="1"/>
            </p:cNvSpPr>
            <p:nvPr/>
          </p:nvSpPr>
          <p:spPr bwMode="auto">
            <a:xfrm>
              <a:off x="10974388" y="923925"/>
              <a:ext cx="68263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3" name="Rectangle 368"/>
            <p:cNvSpPr>
              <a:spLocks noChangeArrowheads="1"/>
            </p:cNvSpPr>
            <p:nvPr/>
          </p:nvSpPr>
          <p:spPr bwMode="auto">
            <a:xfrm>
              <a:off x="10774363" y="1020763"/>
              <a:ext cx="69850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4" name="Rectangle 369"/>
            <p:cNvSpPr>
              <a:spLocks noChangeArrowheads="1"/>
            </p:cNvSpPr>
            <p:nvPr/>
          </p:nvSpPr>
          <p:spPr bwMode="auto">
            <a:xfrm>
              <a:off x="10974388" y="1020763"/>
              <a:ext cx="68263" cy="33338"/>
            </a:xfrm>
            <a:prstGeom prst="rect">
              <a:avLst/>
            </a:prstGeom>
            <a:solidFill>
              <a:srgbClr val="FFFFFF"/>
            </a:solidFill>
            <a:ln w="0" cap="sq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45" name="Line 370"/>
            <p:cNvSpPr>
              <a:spLocks noChangeShapeType="1"/>
            </p:cNvSpPr>
            <p:nvPr/>
          </p:nvSpPr>
          <p:spPr bwMode="auto">
            <a:xfrm>
              <a:off x="10844213" y="941388"/>
              <a:ext cx="136525" cy="1588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46" name="Line 371"/>
            <p:cNvSpPr>
              <a:spLocks noChangeShapeType="1"/>
            </p:cNvSpPr>
            <p:nvPr/>
          </p:nvSpPr>
          <p:spPr bwMode="auto">
            <a:xfrm>
              <a:off x="10844213" y="1038225"/>
              <a:ext cx="136525" cy="1588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47" name="Line 372"/>
            <p:cNvSpPr>
              <a:spLocks noChangeShapeType="1"/>
            </p:cNvSpPr>
            <p:nvPr/>
          </p:nvSpPr>
          <p:spPr bwMode="auto">
            <a:xfrm>
              <a:off x="10826750" y="949325"/>
              <a:ext cx="174625" cy="66675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48" name="Line 373"/>
            <p:cNvSpPr>
              <a:spLocks noChangeShapeType="1"/>
            </p:cNvSpPr>
            <p:nvPr/>
          </p:nvSpPr>
          <p:spPr bwMode="auto">
            <a:xfrm flipV="1">
              <a:off x="10823575" y="949325"/>
              <a:ext cx="168275" cy="6350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</p:grpSp>
      <p:pic>
        <p:nvPicPr>
          <p:cNvPr id="751" name="Picture 60" descr="스위치_0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744" y="2207661"/>
            <a:ext cx="80010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4" name="Text Box 89"/>
          <p:cNvSpPr txBox="1">
            <a:spLocks noChangeArrowheads="1"/>
          </p:cNvSpPr>
          <p:nvPr/>
        </p:nvSpPr>
        <p:spPr bwMode="auto">
          <a:xfrm>
            <a:off x="8002798" y="2223907"/>
            <a:ext cx="97472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800" dirty="0" smtClean="0">
                <a:latin typeface="+mn-ea"/>
                <a:ea typeface="+mn-ea"/>
              </a:rPr>
              <a:t>DMZ L3</a:t>
            </a:r>
          </a:p>
        </p:txBody>
      </p:sp>
      <p:sp>
        <p:nvSpPr>
          <p:cNvPr id="1243" name="Text Box 89"/>
          <p:cNvSpPr txBox="1">
            <a:spLocks noChangeArrowheads="1"/>
          </p:cNvSpPr>
          <p:nvPr/>
        </p:nvSpPr>
        <p:spPr bwMode="auto">
          <a:xfrm>
            <a:off x="2035732" y="5407144"/>
            <a:ext cx="912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/>
            <a:r>
              <a:rPr lang="en-US" altLang="ko-KR" sz="600" dirty="0" smtClean="0">
                <a:latin typeface="+mn-ea"/>
                <a:ea typeface="+mn-ea"/>
              </a:rPr>
              <a:t>※ </a:t>
            </a:r>
            <a:r>
              <a:rPr lang="ko-KR" altLang="en-US" sz="600" dirty="0" err="1" smtClean="0">
                <a:latin typeface="+mn-ea"/>
                <a:ea typeface="+mn-ea"/>
              </a:rPr>
              <a:t>클라우드</a:t>
            </a:r>
            <a:r>
              <a:rPr lang="ko-KR" altLang="en-US" sz="600" dirty="0" smtClean="0">
                <a:latin typeface="+mn-ea"/>
                <a:ea typeface="+mn-ea"/>
              </a:rPr>
              <a:t> 자원은 협의 후 필요한 수량 만큼 생성</a:t>
            </a:r>
            <a:endParaRPr lang="ko-KR" altLang="en-US" sz="600" dirty="0">
              <a:latin typeface="+mn-ea"/>
              <a:ea typeface="+mn-ea"/>
            </a:endParaRPr>
          </a:p>
        </p:txBody>
      </p:sp>
      <p:pic>
        <p:nvPicPr>
          <p:cNvPr id="1251" name="Picture 11" descr="C:\Users\wslee\Desktop\28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gray">
          <a:xfrm>
            <a:off x="8007011" y="2555093"/>
            <a:ext cx="385633" cy="44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Picture 11" descr="C:\Users\wslee\Desktop\28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gray">
          <a:xfrm>
            <a:off x="8342277" y="2555093"/>
            <a:ext cx="385633" cy="444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Text Box 89"/>
          <p:cNvSpPr txBox="1">
            <a:spLocks noChangeArrowheads="1"/>
          </p:cNvSpPr>
          <p:nvPr/>
        </p:nvSpPr>
        <p:spPr bwMode="auto">
          <a:xfrm>
            <a:off x="7883216" y="3021593"/>
            <a:ext cx="97472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dirty="0" smtClean="0">
                <a:latin typeface="+mn-ea"/>
                <a:ea typeface="+mn-ea"/>
              </a:rPr>
              <a:t>Legacy</a:t>
            </a:r>
          </a:p>
        </p:txBody>
      </p:sp>
      <p:cxnSp>
        <p:nvCxnSpPr>
          <p:cNvPr id="1258" name="직선 연결선 1257"/>
          <p:cNvCxnSpPr/>
          <p:nvPr/>
        </p:nvCxnSpPr>
        <p:spPr>
          <a:xfrm flipV="1">
            <a:off x="8535093" y="2434147"/>
            <a:ext cx="0" cy="21135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직선 연결선 1260"/>
          <p:cNvCxnSpPr/>
          <p:nvPr/>
        </p:nvCxnSpPr>
        <p:spPr>
          <a:xfrm flipV="1">
            <a:off x="8229730" y="2488389"/>
            <a:ext cx="0" cy="15711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직선 연결선 1263"/>
          <p:cNvCxnSpPr/>
          <p:nvPr/>
        </p:nvCxnSpPr>
        <p:spPr>
          <a:xfrm>
            <a:off x="8053367" y="2488389"/>
            <a:ext cx="17567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직선 연결선 1266"/>
          <p:cNvCxnSpPr/>
          <p:nvPr/>
        </p:nvCxnSpPr>
        <p:spPr>
          <a:xfrm flipV="1">
            <a:off x="8050885" y="2230286"/>
            <a:ext cx="0" cy="25810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1. </a:t>
            </a:r>
            <a:r>
              <a:rPr lang="ko-KR" altLang="en-US" dirty="0" smtClean="0">
                <a:latin typeface="+mn-ea"/>
                <a:ea typeface="+mn-ea"/>
              </a:rPr>
              <a:t>시스템 구성 </a:t>
            </a:r>
            <a:r>
              <a:rPr lang="ko-KR" altLang="en-US" smtClean="0">
                <a:latin typeface="+mn-ea"/>
                <a:ea typeface="+mn-ea"/>
              </a:rPr>
              <a:t>및 기능 </a:t>
            </a:r>
            <a:r>
              <a:rPr lang="en-US" altLang="ko-KR" smtClean="0">
                <a:latin typeface="+mn-ea"/>
                <a:ea typeface="+mn-ea"/>
              </a:rPr>
              <a:t>&gt; 1.4 </a:t>
            </a:r>
            <a:r>
              <a:rPr lang="ko-KR" altLang="en-US" smtClean="0">
                <a:latin typeface="+mn-ea"/>
                <a:ea typeface="+mn-ea"/>
              </a:rPr>
              <a:t>논리구성도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4" name="제목 29"/>
          <p:cNvSpPr txBox="1">
            <a:spLocks/>
          </p:cNvSpPr>
          <p:nvPr/>
        </p:nvSpPr>
        <p:spPr bwMode="gray">
          <a:xfrm>
            <a:off x="424136" y="1193847"/>
            <a:ext cx="12241360" cy="21788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8000"/>
              </a:lnSpc>
              <a:spcBef>
                <a:spcPts val="0"/>
              </a:spcBef>
              <a:spcAft>
                <a:spcPts val="551"/>
              </a:spcAft>
              <a:defRPr/>
            </a:pPr>
            <a:r>
              <a:rPr lang="ko-KR" altLang="en-US" sz="1200" dirty="0" err="1" smtClean="0">
                <a:solidFill>
                  <a:srgbClr val="4D4D4D"/>
                </a:solidFill>
                <a:latin typeface="+mn-ea"/>
                <a:ea typeface="+mn-ea"/>
              </a:rPr>
              <a:t>제안사가</a:t>
            </a:r>
            <a:r>
              <a:rPr lang="ko-KR" altLang="en-US" sz="1200" dirty="0" smtClean="0">
                <a:solidFill>
                  <a:srgbClr val="4D4D4D"/>
                </a:solidFill>
                <a:latin typeface="+mn-ea"/>
                <a:ea typeface="+mn-ea"/>
              </a:rPr>
              <a:t> 제안하는 빅데이터 </a:t>
            </a:r>
            <a:r>
              <a:rPr lang="ko-KR" altLang="en-US" sz="1200" dirty="0" smtClean="0">
                <a:solidFill>
                  <a:srgbClr val="4D4D4D"/>
                </a:solidFill>
                <a:latin typeface="+mn-ea"/>
                <a:ea typeface="+mn-ea"/>
              </a:rPr>
              <a:t>플랫폼의 </a:t>
            </a:r>
            <a:r>
              <a:rPr lang="ko-KR" altLang="en-US" sz="1200" dirty="0" smtClean="0">
                <a:solidFill>
                  <a:srgbClr val="4D4D4D"/>
                </a:solidFill>
                <a:latin typeface="+mn-ea"/>
                <a:ea typeface="+mn-ea"/>
              </a:rPr>
              <a:t>주요 </a:t>
            </a:r>
            <a:r>
              <a:rPr lang="ko-KR" altLang="en-US" sz="1200" dirty="0" err="1" smtClean="0">
                <a:solidFill>
                  <a:srgbClr val="4D4D4D"/>
                </a:solidFill>
                <a:latin typeface="+mn-ea"/>
                <a:ea typeface="+mn-ea"/>
              </a:rPr>
              <a:t>프로세스별</a:t>
            </a:r>
            <a:r>
              <a:rPr lang="ko-KR" altLang="en-US" sz="1200" dirty="0" smtClean="0">
                <a:solidFill>
                  <a:srgbClr val="4D4D4D"/>
                </a:solidFill>
                <a:latin typeface="+mn-ea"/>
                <a:ea typeface="+mn-ea"/>
              </a:rPr>
              <a:t> </a:t>
            </a:r>
            <a:r>
              <a:rPr lang="ko-KR" altLang="en-US" sz="1200" dirty="0" smtClean="0">
                <a:solidFill>
                  <a:srgbClr val="4D4D4D"/>
                </a:solidFill>
                <a:latin typeface="+mn-ea"/>
                <a:ea typeface="+mn-ea"/>
              </a:rPr>
              <a:t>기능은 다음과 같습니다</a:t>
            </a:r>
            <a:r>
              <a:rPr lang="en-US" altLang="ko-KR" sz="1200" dirty="0" smtClean="0">
                <a:solidFill>
                  <a:srgbClr val="4D4D4D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rgbClr val="4D4D4D"/>
              </a:solidFill>
              <a:latin typeface="+mn-ea"/>
              <a:ea typeface="+mn-ea"/>
            </a:endParaRP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>
            <a:off x="468119" y="3476242"/>
            <a:ext cx="1663700" cy="4254981"/>
          </a:xfrm>
          <a:prstGeom prst="roundRect">
            <a:avLst>
              <a:gd name="adj" fmla="val 4755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>
                <a:srgbClr val="CC0000"/>
              </a:buClr>
              <a:buFont typeface="Wingdings" panose="05000000000000000000" pitchFamily="2" charset="2"/>
              <a:buNone/>
            </a:pPr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37" name="Text Box 76"/>
          <p:cNvSpPr txBox="1">
            <a:spLocks noChangeArrowheads="1"/>
          </p:cNvSpPr>
          <p:nvPr/>
        </p:nvSpPr>
        <p:spPr bwMode="auto">
          <a:xfrm>
            <a:off x="498281" y="3963565"/>
            <a:ext cx="653955" cy="30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90000" rIns="18000" bIns="90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0"/>
            <a:r>
              <a:rPr kumimoji="0" lang="ko-KR" altLang="en-US" sz="800" smtClean="0">
                <a:latin typeface="+mn-ea"/>
                <a:ea typeface="+mn-ea"/>
              </a:rPr>
              <a:t>크롤링 </a:t>
            </a:r>
            <a:r>
              <a:rPr kumimoji="0" lang="en-US" altLang="ko-KR" sz="800" smtClean="0">
                <a:latin typeface="+mn-ea"/>
                <a:ea typeface="+mn-ea"/>
              </a:rPr>
              <a:t>Site</a:t>
            </a:r>
            <a:endParaRPr kumimoji="0" lang="en-US" altLang="ko-KR" sz="800">
              <a:latin typeface="+mn-ea"/>
              <a:ea typeface="+mn-ea"/>
            </a:endParaRPr>
          </a:p>
        </p:txBody>
      </p:sp>
      <p:sp>
        <p:nvSpPr>
          <p:cNvPr id="39" name="AutoShape 56"/>
          <p:cNvSpPr>
            <a:spLocks noChangeArrowheads="1"/>
          </p:cNvSpPr>
          <p:nvPr/>
        </p:nvSpPr>
        <p:spPr bwMode="auto">
          <a:xfrm>
            <a:off x="468119" y="1614587"/>
            <a:ext cx="1663700" cy="1749219"/>
          </a:xfrm>
          <a:prstGeom prst="roundRect">
            <a:avLst>
              <a:gd name="adj" fmla="val 4755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>
                <a:srgbClr val="CC0000"/>
              </a:buClr>
              <a:buFont typeface="Wingdings" panose="05000000000000000000" pitchFamily="2" charset="2"/>
              <a:buNone/>
            </a:pPr>
            <a:endParaRPr lang="ko-KR" altLang="en-US" sz="1600">
              <a:latin typeface="+mn-ea"/>
              <a:ea typeface="+mn-ea"/>
            </a:endParaRPr>
          </a:p>
        </p:txBody>
      </p:sp>
      <p:grpSp>
        <p:nvGrpSpPr>
          <p:cNvPr id="40" name="Group 78"/>
          <p:cNvGrpSpPr>
            <a:grpSpLocks/>
          </p:cNvGrpSpPr>
          <p:nvPr/>
        </p:nvGrpSpPr>
        <p:grpSpPr bwMode="auto">
          <a:xfrm>
            <a:off x="430021" y="1655865"/>
            <a:ext cx="491893" cy="602812"/>
            <a:chOff x="1145" y="2205"/>
            <a:chExt cx="352" cy="435"/>
          </a:xfrm>
        </p:grpSpPr>
        <p:graphicFrame>
          <p:nvGraphicFramePr>
            <p:cNvPr id="41" name="Object 79"/>
            <p:cNvGraphicFramePr>
              <a:graphicFrameLocks noChangeAspect="1"/>
            </p:cNvGraphicFramePr>
            <p:nvPr/>
          </p:nvGraphicFramePr>
          <p:xfrm>
            <a:off x="1266" y="2205"/>
            <a:ext cx="148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0" name="Visio" r:id="rId3" imgW="593729" imgH="773918" progId="Visio.Drawing.11">
                    <p:embed/>
                  </p:oleObj>
                </mc:Choice>
                <mc:Fallback>
                  <p:oleObj name="Visio" r:id="rId3" imgW="593729" imgH="7739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6" y="2205"/>
                          <a:ext cx="148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Text Box 80"/>
            <p:cNvSpPr txBox="1">
              <a:spLocks noChangeArrowheads="1"/>
            </p:cNvSpPr>
            <p:nvPr/>
          </p:nvSpPr>
          <p:spPr bwMode="auto">
            <a:xfrm>
              <a:off x="1145" y="2396"/>
              <a:ext cx="352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+mn-ea"/>
                  <a:ea typeface="+mn-ea"/>
                </a:rPr>
                <a:t>국방부</a:t>
              </a:r>
              <a:endParaRPr lang="en-US" altLang="ko-KR" sz="800" smtClean="0">
                <a:latin typeface="+mn-ea"/>
                <a:ea typeface="+mn-ea"/>
              </a:endParaRPr>
            </a:p>
            <a:p>
              <a:pPr eaLnBrk="1" hangingPunct="1"/>
              <a:r>
                <a:rPr lang="ko-KR" altLang="en-US" sz="800" smtClean="0">
                  <a:latin typeface="+mn-ea"/>
                  <a:ea typeface="+mn-ea"/>
                </a:rPr>
                <a:t>이용자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43" name="Oval 81"/>
            <p:cNvSpPr>
              <a:spLocks noChangeArrowheads="1"/>
            </p:cNvSpPr>
            <p:nvPr/>
          </p:nvSpPr>
          <p:spPr bwMode="auto">
            <a:xfrm>
              <a:off x="1347" y="2323"/>
              <a:ext cx="91" cy="91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900" b="1">
                  <a:latin typeface="+mn-ea"/>
                  <a:ea typeface="+mn-ea"/>
                </a:rPr>
                <a:t>H</a:t>
              </a:r>
            </a:p>
          </p:txBody>
        </p:sp>
      </p:grpSp>
      <p:sp>
        <p:nvSpPr>
          <p:cNvPr id="46" name="Rectangle 62"/>
          <p:cNvSpPr>
            <a:spLocks noChangeArrowheads="1"/>
          </p:cNvSpPr>
          <p:nvPr/>
        </p:nvSpPr>
        <p:spPr bwMode="auto">
          <a:xfrm>
            <a:off x="1023744" y="1693961"/>
            <a:ext cx="1022350" cy="622301"/>
          </a:xfrm>
          <a:prstGeom prst="rect">
            <a:avLst/>
          </a:prstGeom>
          <a:solidFill>
            <a:srgbClr val="99CCFF"/>
          </a:solidFill>
          <a:ln w="9525" algn="ctr">
            <a:solidFill>
              <a:srgbClr val="0066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r>
              <a:rPr lang="en-US" altLang="ko-KR" sz="800">
                <a:latin typeface="+mn-ea"/>
              </a:rPr>
              <a:t>&lt;&lt;</a:t>
            </a:r>
            <a:r>
              <a:rPr lang="ko-KR" altLang="en-US" sz="800">
                <a:latin typeface="+mn-ea"/>
              </a:rPr>
              <a:t>웹 클라이언트</a:t>
            </a:r>
            <a:r>
              <a:rPr lang="en-US" altLang="ko-KR" sz="800">
                <a:latin typeface="+mn-ea"/>
              </a:rPr>
              <a:t>&gt;&gt;</a:t>
            </a:r>
          </a:p>
          <a:p>
            <a:pPr algn="ctr">
              <a:defRPr/>
            </a:pPr>
            <a:r>
              <a:rPr lang="ko-KR" altLang="en-US" sz="800">
                <a:latin typeface="+mn-ea"/>
              </a:rPr>
              <a:t>웹 브라우저</a:t>
            </a:r>
          </a:p>
        </p:txBody>
      </p:sp>
      <p:sp>
        <p:nvSpPr>
          <p:cNvPr id="48" name="Rectangle 62"/>
          <p:cNvSpPr>
            <a:spLocks noChangeArrowheads="1"/>
          </p:cNvSpPr>
          <p:nvPr/>
        </p:nvSpPr>
        <p:spPr bwMode="auto">
          <a:xfrm>
            <a:off x="1022156" y="3636798"/>
            <a:ext cx="1069975" cy="312738"/>
          </a:xfrm>
          <a:prstGeom prst="rect">
            <a:avLst/>
          </a:prstGeom>
          <a:solidFill>
            <a:srgbClr val="D6EBFC"/>
          </a:solidFill>
          <a:ln w="9525" algn="ctr">
            <a:solidFill>
              <a:srgbClr val="0066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r>
              <a:rPr lang="en-US" altLang="ko-KR" sz="800" smtClean="0">
                <a:latin typeface="+mn-ea"/>
              </a:rPr>
              <a:t>&lt;&lt;</a:t>
            </a:r>
            <a:r>
              <a:rPr lang="ko-KR" altLang="en-US" sz="800" smtClean="0">
                <a:latin typeface="+mn-ea"/>
              </a:rPr>
              <a:t>대상서버</a:t>
            </a:r>
            <a:r>
              <a:rPr lang="en-US" altLang="ko-KR" sz="800" smtClean="0">
                <a:latin typeface="+mn-ea"/>
              </a:rPr>
              <a:t>&gt;&gt;</a:t>
            </a:r>
            <a:endParaRPr lang="en-US" altLang="ko-KR" sz="800">
              <a:latin typeface="+mn-ea"/>
            </a:endParaRPr>
          </a:p>
          <a:p>
            <a:pPr algn="ctr">
              <a:defRPr/>
            </a:pPr>
            <a:r>
              <a:rPr lang="ko-KR" altLang="en-US" sz="800" smtClean="0">
                <a:latin typeface="+mn-ea"/>
              </a:rPr>
              <a:t>보안정책</a:t>
            </a:r>
            <a:endParaRPr lang="ko-KR" altLang="en-US" sz="800">
              <a:latin typeface="+mn-ea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auto">
          <a:xfrm>
            <a:off x="3997131" y="1576488"/>
            <a:ext cx="635000" cy="4473456"/>
          </a:xfrm>
          <a:prstGeom prst="cube">
            <a:avLst>
              <a:gd name="adj" fmla="val 7931"/>
            </a:avLst>
          </a:prstGeom>
          <a:solidFill>
            <a:srgbClr val="D6EBFC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&lt;&lt;</a:t>
            </a:r>
            <a:r>
              <a:rPr lang="ko-KR" altLang="en-US" sz="800" b="1" smtClean="0">
                <a:latin typeface="+mn-ea"/>
                <a:ea typeface="+mn-ea"/>
              </a:rPr>
              <a:t>수집서버</a:t>
            </a:r>
            <a:r>
              <a:rPr lang="en-US" altLang="ko-KR" sz="800" b="1">
                <a:latin typeface="+mn-ea"/>
                <a:ea typeface="+mn-ea"/>
              </a:rPr>
              <a:t>&gt;&gt;</a:t>
            </a:r>
          </a:p>
        </p:txBody>
      </p:sp>
      <p:sp>
        <p:nvSpPr>
          <p:cNvPr id="88" name="AutoShape 67"/>
          <p:cNvSpPr>
            <a:spLocks noChangeArrowheads="1"/>
          </p:cNvSpPr>
          <p:nvPr/>
        </p:nvSpPr>
        <p:spPr bwMode="auto">
          <a:xfrm>
            <a:off x="979294" y="8096349"/>
            <a:ext cx="801687" cy="682665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89" name="AutoShape 68"/>
          <p:cNvSpPr>
            <a:spLocks noChangeArrowheads="1"/>
          </p:cNvSpPr>
          <p:nvPr/>
        </p:nvSpPr>
        <p:spPr bwMode="auto">
          <a:xfrm>
            <a:off x="979294" y="8086824"/>
            <a:ext cx="801687" cy="184150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HDFS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19" name="Rectangle 99"/>
          <p:cNvSpPr>
            <a:spLocks noChangeArrowheads="1"/>
          </p:cNvSpPr>
          <p:nvPr/>
        </p:nvSpPr>
        <p:spPr bwMode="auto">
          <a:xfrm>
            <a:off x="977706" y="804237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155" name="AutoShape 136"/>
          <p:cNvSpPr>
            <a:spLocks noChangeArrowheads="1"/>
          </p:cNvSpPr>
          <p:nvPr/>
        </p:nvSpPr>
        <p:spPr bwMode="auto">
          <a:xfrm>
            <a:off x="7761481" y="8096349"/>
            <a:ext cx="674687" cy="928687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9999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56" name="AutoShape 137" descr="밝은 상향 대각선"/>
          <p:cNvSpPr>
            <a:spLocks noChangeArrowheads="1"/>
          </p:cNvSpPr>
          <p:nvPr/>
        </p:nvSpPr>
        <p:spPr bwMode="auto">
          <a:xfrm>
            <a:off x="7761481" y="8096349"/>
            <a:ext cx="674687" cy="188912"/>
          </a:xfrm>
          <a:prstGeom prst="roundRect">
            <a:avLst>
              <a:gd name="adj" fmla="val 16667"/>
            </a:avLst>
          </a:prstGeom>
          <a:pattFill prst="ltUpDiag">
            <a:fgClr>
              <a:srgbClr val="9999FF"/>
            </a:fgClr>
            <a:bgClr>
              <a:srgbClr val="FFFFFF"/>
            </a:bgClr>
          </a:pattFill>
          <a:ln w="9525" algn="ctr">
            <a:solidFill>
              <a:srgbClr val="9999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Tableau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57" name="Text Box 138"/>
          <p:cNvSpPr txBox="1">
            <a:spLocks noChangeArrowheads="1"/>
          </p:cNvSpPr>
          <p:nvPr/>
        </p:nvSpPr>
        <p:spPr bwMode="auto">
          <a:xfrm>
            <a:off x="7720206" y="8305180"/>
            <a:ext cx="7873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8900" indent="-88900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데이터탐색</a:t>
            </a:r>
            <a:endParaRPr lang="en-US" altLang="ko-KR" sz="800" smtClean="0">
              <a:latin typeface="+mn-ea"/>
              <a:ea typeface="+mn-ea"/>
              <a:sym typeface="Wingdings 2" panose="05020102010507070707" pitchFamily="18" charset="2"/>
            </a:endParaRPr>
          </a:p>
          <a:p>
            <a:pPr marL="88900" indent="-88900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시각화</a:t>
            </a:r>
            <a:endParaRPr lang="en-US" altLang="ko-KR" sz="800" smtClean="0">
              <a:latin typeface="+mn-ea"/>
              <a:ea typeface="+mn-ea"/>
            </a:endParaRPr>
          </a:p>
          <a:p>
            <a:pPr marL="88900" indent="-88900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퍼블리싱</a:t>
            </a:r>
            <a:endParaRPr lang="en-US" altLang="ko-KR" sz="800" smtClean="0">
              <a:latin typeface="+mn-ea"/>
              <a:ea typeface="+mn-ea"/>
            </a:endParaRPr>
          </a:p>
        </p:txBody>
      </p:sp>
      <p:sp>
        <p:nvSpPr>
          <p:cNvPr id="159" name="Rectangle 141"/>
          <p:cNvSpPr>
            <a:spLocks noChangeArrowheads="1"/>
          </p:cNvSpPr>
          <p:nvPr/>
        </p:nvSpPr>
        <p:spPr bwMode="auto">
          <a:xfrm>
            <a:off x="7759893" y="8058249"/>
            <a:ext cx="119063" cy="11747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50000">
                <a:srgbClr val="761847"/>
              </a:gs>
              <a:gs pos="100000">
                <a:srgbClr val="FF3399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7" name="AutoShape 240"/>
          <p:cNvSpPr>
            <a:spLocks noChangeArrowheads="1"/>
          </p:cNvSpPr>
          <p:nvPr/>
        </p:nvSpPr>
        <p:spPr bwMode="auto">
          <a:xfrm>
            <a:off x="1071805" y="2050384"/>
            <a:ext cx="353001" cy="195263"/>
          </a:xfrm>
          <a:prstGeom prst="roundRect">
            <a:avLst>
              <a:gd name="adj" fmla="val 16667"/>
            </a:avLst>
          </a:prstGeom>
          <a:solidFill>
            <a:srgbClr val="F8F8F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ACL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258" name="AutoShape 241"/>
          <p:cNvSpPr>
            <a:spLocks noChangeArrowheads="1"/>
          </p:cNvSpPr>
          <p:nvPr/>
        </p:nvSpPr>
        <p:spPr bwMode="auto">
          <a:xfrm>
            <a:off x="2135589" y="2385623"/>
            <a:ext cx="2681989" cy="314325"/>
          </a:xfrm>
          <a:prstGeom prst="leftRightArrow">
            <a:avLst>
              <a:gd name="adj1" fmla="val 63528"/>
              <a:gd name="adj2" fmla="val 27641"/>
            </a:avLst>
          </a:prstGeom>
          <a:gradFill rotWithShape="1">
            <a:gsLst>
              <a:gs pos="0">
                <a:srgbClr val="D6EBFC">
                  <a:alpha val="67999"/>
                </a:srgbClr>
              </a:gs>
              <a:gs pos="100000">
                <a:srgbClr val="D6EBFC">
                  <a:gamma/>
                  <a:tint val="0"/>
                  <a:invGamma/>
                  <a:alpha val="53000"/>
                </a:srgbClr>
              </a:gs>
            </a:gsLst>
            <a:lin ang="5400000" scaled="1"/>
          </a:gra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rgbClr val="FF0000"/>
                </a:solidFill>
                <a:latin typeface="+mn-ea"/>
                <a:ea typeface="+mn-ea"/>
              </a:rPr>
              <a:t>KERBEROS Authentication</a:t>
            </a:r>
            <a:endParaRPr lang="ko-KR" altLang="en-US" sz="80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59" name="Picture 242" descr="XP-ke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93" y="1856144"/>
            <a:ext cx="23812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4" name="AutoShape 358"/>
          <p:cNvSpPr>
            <a:spLocks noChangeArrowheads="1"/>
          </p:cNvSpPr>
          <p:nvPr/>
        </p:nvSpPr>
        <p:spPr bwMode="auto">
          <a:xfrm>
            <a:off x="8583092" y="7977287"/>
            <a:ext cx="3843582" cy="1062037"/>
          </a:xfrm>
          <a:prstGeom prst="roundRect">
            <a:avLst>
              <a:gd name="adj" fmla="val 1824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 smtClean="0">
                <a:latin typeface="+mn-ea"/>
                <a:ea typeface="+mn-ea"/>
              </a:rPr>
              <a:t>&lt;&lt;</a:t>
            </a:r>
            <a:r>
              <a:rPr lang="ko-KR" altLang="en-US" sz="800" b="1" smtClean="0">
                <a:latin typeface="+mn-ea"/>
                <a:ea typeface="+mn-ea"/>
              </a:rPr>
              <a:t>주요 기술 </a:t>
            </a:r>
            <a:r>
              <a:rPr lang="ko-KR" altLang="en-US" sz="800" b="1">
                <a:latin typeface="+mn-ea"/>
                <a:ea typeface="+mn-ea"/>
              </a:rPr>
              <a:t>규격</a:t>
            </a:r>
            <a:r>
              <a:rPr lang="en-US" altLang="ko-KR" sz="800" b="1" smtClean="0">
                <a:latin typeface="+mn-ea"/>
                <a:ea typeface="+mn-ea"/>
              </a:rPr>
              <a:t>&gt;&gt;</a:t>
            </a:r>
            <a:endParaRPr lang="en-US" altLang="ko-KR" sz="800" b="1">
              <a:latin typeface="+mn-ea"/>
              <a:ea typeface="+mn-ea"/>
            </a:endParaRPr>
          </a:p>
        </p:txBody>
      </p:sp>
      <p:sp>
        <p:nvSpPr>
          <p:cNvPr id="365" name="AutoShape 359"/>
          <p:cNvSpPr>
            <a:spLocks noChangeArrowheads="1"/>
          </p:cNvSpPr>
          <p:nvPr/>
        </p:nvSpPr>
        <p:spPr bwMode="auto">
          <a:xfrm>
            <a:off x="8635767" y="8222643"/>
            <a:ext cx="1210003" cy="784225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366" name="Rectangle 360"/>
          <p:cNvSpPr>
            <a:spLocks noChangeArrowheads="1"/>
          </p:cNvSpPr>
          <p:nvPr/>
        </p:nvSpPr>
        <p:spPr bwMode="auto">
          <a:xfrm>
            <a:off x="8635767" y="8187718"/>
            <a:ext cx="1210003" cy="18415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50000">
                <a:srgbClr val="D6EBFC"/>
              </a:gs>
              <a:gs pos="100000">
                <a:srgbClr val="006699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1.</a:t>
            </a:r>
            <a:r>
              <a:rPr lang="ko-KR" altLang="en-US" sz="800" smtClean="0">
                <a:latin typeface="+mn-ea"/>
                <a:ea typeface="+mn-ea"/>
              </a:rPr>
              <a:t>국방 정보화 업무훈령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70" name="Text Box 364"/>
          <p:cNvSpPr txBox="1">
            <a:spLocks noChangeArrowheads="1"/>
          </p:cNvSpPr>
          <p:nvPr/>
        </p:nvSpPr>
        <p:spPr bwMode="auto">
          <a:xfrm>
            <a:off x="8633458" y="8351217"/>
            <a:ext cx="12522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 2" panose="05020102010507070707" pitchFamily="18" charset="2"/>
              <a:buChar char="¡"/>
            </a:pPr>
            <a:r>
              <a:rPr lang="ko-KR" altLang="en-US" sz="800">
                <a:latin typeface="+mn-ea"/>
                <a:ea typeface="+mn-ea"/>
              </a:rPr>
              <a:t>정보시스템의 </a:t>
            </a:r>
            <a:r>
              <a:rPr lang="ko-KR" altLang="en-US" sz="800" smtClean="0">
                <a:latin typeface="+mn-ea"/>
                <a:ea typeface="+mn-ea"/>
              </a:rPr>
              <a:t>응용</a:t>
            </a:r>
            <a:r>
              <a:rPr lang="en-US" altLang="ko-KR" sz="800" smtClean="0">
                <a:latin typeface="+mn-ea"/>
                <a:ea typeface="+mn-ea"/>
              </a:rPr>
              <a:t>SW</a:t>
            </a: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</a:t>
            </a:r>
            <a:r>
              <a:rPr lang="ko-KR" altLang="en-US" sz="800" smtClean="0">
                <a:latin typeface="+mn-ea"/>
                <a:ea typeface="+mn-ea"/>
              </a:rPr>
              <a:t>전장관리정보체계 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</a:t>
            </a:r>
            <a:r>
              <a:rPr lang="ko-KR" altLang="en-US" sz="800" smtClean="0">
                <a:latin typeface="+mn-ea"/>
                <a:ea typeface="+mn-ea"/>
              </a:rPr>
              <a:t>자원관리정보체계 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</a:t>
            </a:r>
            <a:r>
              <a:rPr lang="ko-KR" altLang="en-US" sz="800" smtClean="0">
                <a:latin typeface="+mn-ea"/>
                <a:ea typeface="+mn-ea"/>
              </a:rPr>
              <a:t>국방</a:t>
            </a:r>
            <a:r>
              <a:rPr lang="en-US" altLang="ko-KR" sz="800">
                <a:latin typeface="+mn-ea"/>
                <a:ea typeface="+mn-ea"/>
              </a:rPr>
              <a:t>M&amp;S</a:t>
            </a:r>
            <a:r>
              <a:rPr lang="ko-KR" altLang="en-US" sz="800">
                <a:latin typeface="+mn-ea"/>
                <a:ea typeface="+mn-ea"/>
              </a:rPr>
              <a:t>체계</a:t>
            </a:r>
          </a:p>
        </p:txBody>
      </p:sp>
      <p:sp>
        <p:nvSpPr>
          <p:cNvPr id="226" name="Rectangle 62"/>
          <p:cNvSpPr>
            <a:spLocks noChangeArrowheads="1"/>
          </p:cNvSpPr>
          <p:nvPr/>
        </p:nvSpPr>
        <p:spPr bwMode="auto">
          <a:xfrm>
            <a:off x="901738" y="6918022"/>
            <a:ext cx="1101114" cy="734323"/>
          </a:xfrm>
          <a:prstGeom prst="rect">
            <a:avLst/>
          </a:prstGeom>
          <a:solidFill>
            <a:srgbClr val="F8F8F8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r>
              <a:rPr lang="ko-KR" altLang="en-US" sz="800" smtClean="0">
                <a:latin typeface="+mn-ea"/>
              </a:rPr>
              <a:t>머신데이터</a:t>
            </a:r>
            <a:endParaRPr lang="en-US" altLang="ko-KR" sz="800">
              <a:latin typeface="+mn-ea"/>
            </a:endParaRPr>
          </a:p>
        </p:txBody>
      </p:sp>
      <p:sp>
        <p:nvSpPr>
          <p:cNvPr id="227" name="Rectangle 62"/>
          <p:cNvSpPr>
            <a:spLocks noChangeArrowheads="1"/>
          </p:cNvSpPr>
          <p:nvPr/>
        </p:nvSpPr>
        <p:spPr bwMode="auto">
          <a:xfrm>
            <a:off x="901738" y="6130664"/>
            <a:ext cx="1101114" cy="734322"/>
          </a:xfrm>
          <a:prstGeom prst="rect">
            <a:avLst/>
          </a:prstGeom>
          <a:solidFill>
            <a:srgbClr val="F8F8F8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r>
              <a:rPr lang="ko-KR" altLang="en-US" sz="800" smtClean="0">
                <a:latin typeface="+mn-ea"/>
              </a:rPr>
              <a:t>웹데이터</a:t>
            </a:r>
            <a:endParaRPr lang="en-US" altLang="ko-KR" sz="800">
              <a:latin typeface="+mn-ea"/>
            </a:endParaRPr>
          </a:p>
        </p:txBody>
      </p:sp>
      <p:sp>
        <p:nvSpPr>
          <p:cNvPr id="240" name="AutoShape 223"/>
          <p:cNvSpPr>
            <a:spLocks noChangeArrowheads="1"/>
          </p:cNvSpPr>
          <p:nvPr/>
        </p:nvSpPr>
        <p:spPr bwMode="auto">
          <a:xfrm>
            <a:off x="961502" y="6359326"/>
            <a:ext cx="977872" cy="184046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인터넷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247" name="AutoShape 230"/>
          <p:cNvSpPr>
            <a:spLocks noChangeArrowheads="1"/>
          </p:cNvSpPr>
          <p:nvPr/>
        </p:nvSpPr>
        <p:spPr bwMode="auto">
          <a:xfrm>
            <a:off x="965529" y="6589847"/>
            <a:ext cx="975078" cy="184046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인트라넷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250" name="AutoShape 233"/>
          <p:cNvSpPr>
            <a:spLocks noChangeArrowheads="1"/>
          </p:cNvSpPr>
          <p:nvPr/>
        </p:nvSpPr>
        <p:spPr bwMode="auto">
          <a:xfrm>
            <a:off x="961502" y="7146685"/>
            <a:ext cx="977872" cy="182186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M2M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251" name="AutoShape 234"/>
          <p:cNvSpPr>
            <a:spLocks noChangeArrowheads="1"/>
          </p:cNvSpPr>
          <p:nvPr/>
        </p:nvSpPr>
        <p:spPr bwMode="auto">
          <a:xfrm>
            <a:off x="961502" y="7375347"/>
            <a:ext cx="977872" cy="182186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IoT</a:t>
            </a:r>
            <a:r>
              <a:rPr lang="ko-KR" altLang="en-US" sz="800" smtClean="0">
                <a:latin typeface="+mn-ea"/>
                <a:ea typeface="+mn-ea"/>
              </a:rPr>
              <a:t>데이터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82" name="Rectangle 62"/>
          <p:cNvSpPr>
            <a:spLocks noChangeArrowheads="1"/>
          </p:cNvSpPr>
          <p:nvPr/>
        </p:nvSpPr>
        <p:spPr bwMode="auto">
          <a:xfrm>
            <a:off x="901738" y="5630147"/>
            <a:ext cx="1101114" cy="461043"/>
          </a:xfrm>
          <a:prstGeom prst="rect">
            <a:avLst/>
          </a:prstGeom>
          <a:solidFill>
            <a:srgbClr val="F8F8F8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r>
              <a:rPr lang="ko-KR" altLang="en-US" sz="800" smtClean="0">
                <a:latin typeface="+mn-ea"/>
              </a:rPr>
              <a:t>서버데이터</a:t>
            </a:r>
            <a:endParaRPr lang="en-US" altLang="ko-KR" sz="800">
              <a:latin typeface="+mn-ea"/>
            </a:endParaRPr>
          </a:p>
        </p:txBody>
      </p:sp>
      <p:sp>
        <p:nvSpPr>
          <p:cNvPr id="383" name="AutoShape 378"/>
          <p:cNvSpPr>
            <a:spLocks noChangeArrowheads="1"/>
          </p:cNvSpPr>
          <p:nvPr/>
        </p:nvSpPr>
        <p:spPr bwMode="auto">
          <a:xfrm>
            <a:off x="963516" y="5860668"/>
            <a:ext cx="977872" cy="184046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로그정보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49" name="AutoShape 10"/>
          <p:cNvSpPr>
            <a:spLocks noChangeArrowheads="1"/>
          </p:cNvSpPr>
          <p:nvPr/>
        </p:nvSpPr>
        <p:spPr bwMode="auto">
          <a:xfrm>
            <a:off x="4830590" y="1576487"/>
            <a:ext cx="6178722" cy="6252146"/>
          </a:xfrm>
          <a:prstGeom prst="cube">
            <a:avLst>
              <a:gd name="adj" fmla="val 940"/>
            </a:avLst>
          </a:prstGeom>
          <a:solidFill>
            <a:srgbClr val="D6EBFC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 smtClean="0">
                <a:latin typeface="+mn-ea"/>
                <a:ea typeface="+mn-ea"/>
              </a:rPr>
              <a:t>&lt;&lt;</a:t>
            </a:r>
            <a:r>
              <a:rPr lang="ko-KR" altLang="en-US" sz="800" b="1" smtClean="0">
                <a:latin typeface="+mn-ea"/>
                <a:ea typeface="+mn-ea"/>
              </a:rPr>
              <a:t>빅데이터 하둡서버</a:t>
            </a:r>
            <a:r>
              <a:rPr lang="en-US" altLang="ko-KR" sz="800" b="1">
                <a:latin typeface="+mn-ea"/>
                <a:ea typeface="+mn-ea"/>
              </a:rPr>
              <a:t>&gt;&gt;</a:t>
            </a:r>
          </a:p>
        </p:txBody>
      </p:sp>
      <p:sp>
        <p:nvSpPr>
          <p:cNvPr id="61" name="AutoShape 40"/>
          <p:cNvSpPr>
            <a:spLocks noChangeArrowheads="1"/>
          </p:cNvSpPr>
          <p:nvPr/>
        </p:nvSpPr>
        <p:spPr bwMode="auto">
          <a:xfrm>
            <a:off x="5287118" y="1978124"/>
            <a:ext cx="3798905" cy="1962150"/>
          </a:xfrm>
          <a:prstGeom prst="roundRect">
            <a:avLst>
              <a:gd name="adj" fmla="val 1824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latin typeface="+mn-ea"/>
                <a:ea typeface="+mn-ea"/>
              </a:rPr>
              <a:t>&lt;&lt;</a:t>
            </a:r>
            <a:r>
              <a:rPr lang="ko-KR" altLang="en-US" sz="800" b="1">
                <a:latin typeface="+mn-ea"/>
                <a:ea typeface="+mn-ea"/>
              </a:rPr>
              <a:t>이용자 용 서비스</a:t>
            </a:r>
            <a:r>
              <a:rPr lang="en-US" altLang="ko-KR" sz="800" b="1">
                <a:latin typeface="+mn-ea"/>
                <a:ea typeface="+mn-ea"/>
              </a:rPr>
              <a:t>&gt;&gt;</a:t>
            </a:r>
          </a:p>
        </p:txBody>
      </p:sp>
      <p:sp>
        <p:nvSpPr>
          <p:cNvPr id="62" name="Rectangle 41"/>
          <p:cNvSpPr>
            <a:spLocks noChangeArrowheads="1"/>
          </p:cNvSpPr>
          <p:nvPr/>
        </p:nvSpPr>
        <p:spPr bwMode="auto">
          <a:xfrm>
            <a:off x="8084738" y="2174974"/>
            <a:ext cx="935596" cy="1660525"/>
          </a:xfrm>
          <a:prstGeom prst="rect">
            <a:avLst/>
          </a:prstGeom>
          <a:solidFill>
            <a:srgbClr val="F3FA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r>
              <a:rPr lang="en-US" altLang="ko-KR" sz="900" b="1" smtClean="0">
                <a:latin typeface="+mn-ea"/>
              </a:rPr>
              <a:t>R Studio</a:t>
            </a:r>
            <a:endParaRPr lang="ko-KR" altLang="en-US" sz="900" b="1">
              <a:latin typeface="+mn-ea"/>
            </a:endParaRPr>
          </a:p>
        </p:txBody>
      </p:sp>
      <p:sp>
        <p:nvSpPr>
          <p:cNvPr id="63" name="Rectangle 42"/>
          <p:cNvSpPr>
            <a:spLocks noChangeArrowheads="1"/>
          </p:cNvSpPr>
          <p:nvPr/>
        </p:nvSpPr>
        <p:spPr bwMode="auto">
          <a:xfrm>
            <a:off x="8033624" y="2238474"/>
            <a:ext cx="146676" cy="61913"/>
          </a:xfrm>
          <a:prstGeom prst="rect">
            <a:avLst/>
          </a:prstGeom>
          <a:solidFill>
            <a:srgbClr val="F3FA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endParaRPr lang="ko-KR" altLang="en-US" sz="1000">
              <a:latin typeface="+mn-ea"/>
            </a:endParaRPr>
          </a:p>
        </p:txBody>
      </p:sp>
      <p:sp>
        <p:nvSpPr>
          <p:cNvPr id="64" name="Rectangle 43"/>
          <p:cNvSpPr>
            <a:spLocks noChangeArrowheads="1"/>
          </p:cNvSpPr>
          <p:nvPr/>
        </p:nvSpPr>
        <p:spPr bwMode="auto">
          <a:xfrm>
            <a:off x="8033624" y="2363887"/>
            <a:ext cx="146676" cy="61912"/>
          </a:xfrm>
          <a:prstGeom prst="rect">
            <a:avLst/>
          </a:prstGeom>
          <a:solidFill>
            <a:srgbClr val="F3FA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endParaRPr lang="ko-KR" altLang="en-US" sz="1000">
              <a:latin typeface="+mn-ea"/>
            </a:endParaRPr>
          </a:p>
        </p:txBody>
      </p:sp>
      <p:sp>
        <p:nvSpPr>
          <p:cNvPr id="65" name="Rectangle 44"/>
          <p:cNvSpPr>
            <a:spLocks noChangeArrowheads="1"/>
          </p:cNvSpPr>
          <p:nvPr/>
        </p:nvSpPr>
        <p:spPr bwMode="auto">
          <a:xfrm>
            <a:off x="8133755" y="2736056"/>
            <a:ext cx="810541" cy="192088"/>
          </a:xfrm>
          <a:prstGeom prst="rect">
            <a:avLst/>
          </a:prstGeom>
          <a:solidFill>
            <a:srgbClr val="99CCFF">
              <a:alpha val="50000"/>
            </a:srgbClr>
          </a:solidFill>
          <a:ln w="6350" algn="ctr">
            <a:solidFill>
              <a:srgbClr val="006699"/>
            </a:solidFill>
            <a:miter lim="800000"/>
            <a:headEnd/>
            <a:tailEnd/>
          </a:ln>
        </p:spPr>
        <p:txBody>
          <a:bodyPr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데이터로딩</a:t>
            </a:r>
            <a:endParaRPr lang="en-US" altLang="ko-KR" sz="800">
              <a:latin typeface="+mn-ea"/>
              <a:ea typeface="+mn-ea"/>
            </a:endParaRPr>
          </a:p>
        </p:txBody>
      </p:sp>
      <p:sp>
        <p:nvSpPr>
          <p:cNvPr id="66" name="Rectangle 45"/>
          <p:cNvSpPr>
            <a:spLocks noChangeArrowheads="1"/>
          </p:cNvSpPr>
          <p:nvPr/>
        </p:nvSpPr>
        <p:spPr bwMode="auto">
          <a:xfrm>
            <a:off x="8133755" y="2496344"/>
            <a:ext cx="810541" cy="190500"/>
          </a:xfrm>
          <a:prstGeom prst="rect">
            <a:avLst/>
          </a:prstGeom>
          <a:solidFill>
            <a:srgbClr val="99CCFF">
              <a:alpha val="50000"/>
            </a:srgbClr>
          </a:solidFill>
          <a:ln w="6350" algn="ctr">
            <a:solidFill>
              <a:srgbClr val="006699"/>
            </a:solidFill>
            <a:miter lim="800000"/>
            <a:headEnd/>
            <a:tailEnd/>
          </a:ln>
        </p:spPr>
        <p:txBody>
          <a:bodyPr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DB</a:t>
            </a:r>
            <a:r>
              <a:rPr lang="ko-KR" altLang="en-US" sz="800" smtClean="0">
                <a:latin typeface="+mn-ea"/>
                <a:ea typeface="+mn-ea"/>
              </a:rPr>
              <a:t>연결</a:t>
            </a:r>
            <a:endParaRPr lang="ko-KR" altLang="en-US" sz="80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152932" y="1979712"/>
            <a:ext cx="1614958" cy="1962150"/>
            <a:chOff x="9348800" y="1979712"/>
            <a:chExt cx="1419089" cy="1962150"/>
          </a:xfrm>
        </p:grpSpPr>
        <p:sp>
          <p:nvSpPr>
            <p:cNvPr id="67" name="AutoShape 46"/>
            <p:cNvSpPr>
              <a:spLocks noChangeArrowheads="1"/>
            </p:cNvSpPr>
            <p:nvPr/>
          </p:nvSpPr>
          <p:spPr bwMode="auto">
            <a:xfrm>
              <a:off x="9348800" y="1979712"/>
              <a:ext cx="1419089" cy="1962150"/>
            </a:xfrm>
            <a:prstGeom prst="roundRect">
              <a:avLst>
                <a:gd name="adj" fmla="val 1824"/>
              </a:avLst>
            </a:prstGeom>
            <a:solidFill>
              <a:srgbClr val="D6EBFC"/>
            </a:solidFill>
            <a:ln w="9525" algn="ctr">
              <a:solidFill>
                <a:srgbClr val="006699"/>
              </a:solidFill>
              <a:round/>
              <a:headEnd/>
              <a:tailEnd/>
            </a:ln>
          </p:spPr>
          <p:txBody>
            <a:bodyPr wrap="none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800" b="1">
                  <a:latin typeface="+mn-ea"/>
                  <a:ea typeface="+mn-ea"/>
                </a:rPr>
                <a:t>&lt;&lt;</a:t>
              </a:r>
              <a:r>
                <a:rPr lang="ko-KR" altLang="en-US" sz="800" b="1">
                  <a:latin typeface="+mn-ea"/>
                  <a:ea typeface="+mn-ea"/>
                </a:rPr>
                <a:t>관리자 용 서비스</a:t>
              </a:r>
              <a:r>
                <a:rPr lang="en-US" altLang="ko-KR" sz="800" b="1">
                  <a:latin typeface="+mn-ea"/>
                  <a:ea typeface="+mn-ea"/>
                </a:rPr>
                <a:t>&gt;&gt;</a:t>
              </a:r>
            </a:p>
          </p:txBody>
        </p:sp>
        <p:sp>
          <p:nvSpPr>
            <p:cNvPr id="68" name="Rectangle 47"/>
            <p:cNvSpPr>
              <a:spLocks noChangeArrowheads="1"/>
            </p:cNvSpPr>
            <p:nvPr/>
          </p:nvSpPr>
          <p:spPr bwMode="auto">
            <a:xfrm>
              <a:off x="9488142" y="2178149"/>
              <a:ext cx="1188075" cy="1687513"/>
            </a:xfrm>
            <a:prstGeom prst="rect">
              <a:avLst/>
            </a:prstGeom>
            <a:solidFill>
              <a:srgbClr val="F3FAFF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/>
            <a:lstStyle/>
            <a:p>
              <a:pPr algn="ctr">
                <a:defRPr/>
              </a:pPr>
              <a:r>
                <a:rPr lang="en-US" altLang="ko-KR" sz="900" b="1" smtClean="0">
                  <a:latin typeface="+mn-ea"/>
                </a:rPr>
                <a:t>Ambari</a:t>
              </a:r>
              <a:endParaRPr lang="ko-KR" altLang="en-US" sz="900" b="1">
                <a:latin typeface="+mn-ea"/>
              </a:endParaRPr>
            </a:p>
          </p:txBody>
        </p:sp>
        <p:sp>
          <p:nvSpPr>
            <p:cNvPr id="69" name="Rectangle 48"/>
            <p:cNvSpPr>
              <a:spLocks noChangeArrowheads="1"/>
            </p:cNvSpPr>
            <p:nvPr/>
          </p:nvSpPr>
          <p:spPr bwMode="auto">
            <a:xfrm>
              <a:off x="9414804" y="2241649"/>
              <a:ext cx="146676" cy="61913"/>
            </a:xfrm>
            <a:prstGeom prst="rect">
              <a:avLst/>
            </a:prstGeom>
            <a:solidFill>
              <a:srgbClr val="F3FAFF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/>
            <a:lstStyle/>
            <a:p>
              <a:pPr algn="ctr">
                <a:defRPr/>
              </a:pPr>
              <a:endParaRPr lang="ko-KR" altLang="en-US" sz="1000">
                <a:latin typeface="+mn-ea"/>
              </a:endParaRPr>
            </a:p>
          </p:txBody>
        </p:sp>
        <p:sp>
          <p:nvSpPr>
            <p:cNvPr id="70" name="Rectangle 49"/>
            <p:cNvSpPr>
              <a:spLocks noChangeArrowheads="1"/>
            </p:cNvSpPr>
            <p:nvPr/>
          </p:nvSpPr>
          <p:spPr bwMode="auto">
            <a:xfrm>
              <a:off x="9414804" y="2365474"/>
              <a:ext cx="146676" cy="63500"/>
            </a:xfrm>
            <a:prstGeom prst="rect">
              <a:avLst/>
            </a:prstGeom>
            <a:solidFill>
              <a:srgbClr val="F3FAFF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/>
            <a:lstStyle/>
            <a:p>
              <a:pPr algn="ctr">
                <a:defRPr/>
              </a:pPr>
              <a:endParaRPr lang="ko-KR" altLang="en-US" sz="1000">
                <a:latin typeface="+mn-ea"/>
              </a:endParaRPr>
            </a:p>
          </p:txBody>
        </p:sp>
        <p:sp>
          <p:nvSpPr>
            <p:cNvPr id="71" name="Rectangle 50"/>
            <p:cNvSpPr>
              <a:spLocks noChangeArrowheads="1"/>
            </p:cNvSpPr>
            <p:nvPr/>
          </p:nvSpPr>
          <p:spPr bwMode="auto">
            <a:xfrm>
              <a:off x="9623818" y="2648049"/>
              <a:ext cx="914891" cy="187325"/>
            </a:xfrm>
            <a:prstGeom prst="rect">
              <a:avLst/>
            </a:prstGeom>
            <a:solidFill>
              <a:srgbClr val="99CCFF">
                <a:alpha val="50000"/>
              </a:srgbClr>
            </a:solidFill>
            <a:ln w="6350" algn="ctr">
              <a:solidFill>
                <a:srgbClr val="006699"/>
              </a:solidFill>
              <a:miter lim="800000"/>
              <a:headEnd/>
              <a:tailEnd/>
            </a:ln>
          </p:spPr>
          <p:txBody>
            <a:bodyPr lIns="36000" r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>
                  <a:latin typeface="+mn-ea"/>
                  <a:ea typeface="+mn-ea"/>
                </a:rPr>
                <a:t>사용 내역 및 통계</a:t>
              </a:r>
            </a:p>
          </p:txBody>
        </p:sp>
        <p:sp>
          <p:nvSpPr>
            <p:cNvPr id="72" name="Rectangle 51"/>
            <p:cNvSpPr>
              <a:spLocks noChangeArrowheads="1"/>
            </p:cNvSpPr>
            <p:nvPr/>
          </p:nvSpPr>
          <p:spPr bwMode="auto">
            <a:xfrm>
              <a:off x="9623818" y="2884587"/>
              <a:ext cx="914891" cy="185737"/>
            </a:xfrm>
            <a:prstGeom prst="rect">
              <a:avLst/>
            </a:prstGeom>
            <a:solidFill>
              <a:srgbClr val="99CCFF">
                <a:alpha val="50000"/>
              </a:srgbClr>
            </a:solidFill>
            <a:ln w="6350" algn="ctr">
              <a:solidFill>
                <a:srgbClr val="006699"/>
              </a:solidFill>
              <a:miter lim="800000"/>
              <a:headEnd/>
              <a:tailEnd/>
            </a:ln>
          </p:spPr>
          <p:txBody>
            <a:bodyPr lIns="36000" r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>
                  <a:latin typeface="+mn-ea"/>
                  <a:ea typeface="+mn-ea"/>
                </a:rPr>
                <a:t>권한 관리</a:t>
              </a:r>
            </a:p>
          </p:txBody>
        </p:sp>
        <p:sp>
          <p:nvSpPr>
            <p:cNvPr id="73" name="Rectangle 52"/>
            <p:cNvSpPr>
              <a:spLocks noChangeArrowheads="1"/>
            </p:cNvSpPr>
            <p:nvPr/>
          </p:nvSpPr>
          <p:spPr bwMode="auto">
            <a:xfrm>
              <a:off x="9623818" y="3119537"/>
              <a:ext cx="914891" cy="187325"/>
            </a:xfrm>
            <a:prstGeom prst="rect">
              <a:avLst/>
            </a:prstGeom>
            <a:solidFill>
              <a:srgbClr val="99CCFF">
                <a:alpha val="50000"/>
              </a:srgbClr>
            </a:solidFill>
            <a:ln w="6350" algn="ctr">
              <a:solidFill>
                <a:srgbClr val="006699"/>
              </a:solidFill>
              <a:miter lim="800000"/>
              <a:headEnd/>
              <a:tailEnd/>
            </a:ln>
          </p:spPr>
          <p:txBody>
            <a:bodyPr lIns="36000" r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>
                  <a:latin typeface="+mn-ea"/>
                  <a:ea typeface="+mn-ea"/>
                </a:rPr>
                <a:t>시스템 관리</a:t>
              </a:r>
            </a:p>
          </p:txBody>
        </p:sp>
        <p:sp>
          <p:nvSpPr>
            <p:cNvPr id="74" name="Rectangle 53"/>
            <p:cNvSpPr>
              <a:spLocks noChangeArrowheads="1"/>
            </p:cNvSpPr>
            <p:nvPr/>
          </p:nvSpPr>
          <p:spPr bwMode="auto">
            <a:xfrm>
              <a:off x="9623818" y="2413099"/>
              <a:ext cx="914891" cy="187325"/>
            </a:xfrm>
            <a:prstGeom prst="rect">
              <a:avLst/>
            </a:prstGeom>
            <a:solidFill>
              <a:srgbClr val="99CCFF">
                <a:alpha val="50000"/>
              </a:srgbClr>
            </a:solidFill>
            <a:ln w="6350" algn="ctr">
              <a:solidFill>
                <a:srgbClr val="006699"/>
              </a:solidFill>
              <a:miter lim="800000"/>
              <a:headEnd/>
              <a:tailEnd/>
            </a:ln>
          </p:spPr>
          <p:txBody>
            <a:bodyPr lIns="36000" r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 smtClean="0">
                  <a:latin typeface="+mn-ea"/>
                  <a:ea typeface="+mn-ea"/>
                </a:rPr>
                <a:t>모니터링</a:t>
              </a:r>
              <a:endParaRPr lang="ko-KR" altLang="en-US" sz="800">
                <a:latin typeface="+mn-ea"/>
                <a:ea typeface="+mn-ea"/>
              </a:endParaRPr>
            </a:p>
          </p:txBody>
        </p:sp>
        <p:sp>
          <p:nvSpPr>
            <p:cNvPr id="75" name="Rectangle 54"/>
            <p:cNvSpPr>
              <a:spLocks noChangeArrowheads="1"/>
            </p:cNvSpPr>
            <p:nvPr/>
          </p:nvSpPr>
          <p:spPr bwMode="auto">
            <a:xfrm>
              <a:off x="9623818" y="3354487"/>
              <a:ext cx="914891" cy="187325"/>
            </a:xfrm>
            <a:prstGeom prst="rect">
              <a:avLst/>
            </a:prstGeom>
            <a:solidFill>
              <a:srgbClr val="99CCFF">
                <a:alpha val="50000"/>
              </a:srgbClr>
            </a:solidFill>
            <a:ln w="6350" algn="ctr">
              <a:solidFill>
                <a:srgbClr val="006699"/>
              </a:solidFill>
              <a:miter lim="800000"/>
              <a:headEnd/>
              <a:tailEnd/>
            </a:ln>
          </p:spPr>
          <p:txBody>
            <a:bodyPr lIns="36000" r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 smtClean="0">
                  <a:latin typeface="+mn-ea"/>
                  <a:ea typeface="+mn-ea"/>
                </a:rPr>
                <a:t>보안</a:t>
              </a:r>
              <a:r>
                <a:rPr lang="en-US" altLang="ko-KR" sz="800" smtClean="0">
                  <a:latin typeface="+mn-ea"/>
                  <a:ea typeface="+mn-ea"/>
                </a:rPr>
                <a:t> </a:t>
              </a:r>
              <a:r>
                <a:rPr lang="ko-KR" altLang="en-US" sz="800"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76" name="Rectangle 55"/>
            <p:cNvSpPr>
              <a:spLocks noChangeArrowheads="1"/>
            </p:cNvSpPr>
            <p:nvPr/>
          </p:nvSpPr>
          <p:spPr bwMode="auto">
            <a:xfrm>
              <a:off x="9623818" y="3591024"/>
              <a:ext cx="914891" cy="187325"/>
            </a:xfrm>
            <a:prstGeom prst="rect">
              <a:avLst/>
            </a:prstGeom>
            <a:solidFill>
              <a:srgbClr val="99CCFF">
                <a:alpha val="50000"/>
              </a:srgbClr>
            </a:solidFill>
            <a:ln w="6350" algn="ctr">
              <a:solidFill>
                <a:srgbClr val="006699"/>
              </a:solidFill>
              <a:miter lim="800000"/>
              <a:headEnd/>
              <a:tailEnd/>
            </a:ln>
          </p:spPr>
          <p:txBody>
            <a:bodyPr lIns="36000" r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>
                  <a:latin typeface="+mn-ea"/>
                  <a:ea typeface="+mn-ea"/>
                </a:rPr>
                <a:t>증명서 관리</a:t>
              </a:r>
            </a:p>
          </p:txBody>
        </p:sp>
      </p:grpSp>
      <p:sp>
        <p:nvSpPr>
          <p:cNvPr id="77" name="AutoShape 56"/>
          <p:cNvSpPr>
            <a:spLocks noChangeArrowheads="1"/>
          </p:cNvSpPr>
          <p:nvPr/>
        </p:nvSpPr>
        <p:spPr bwMode="auto">
          <a:xfrm>
            <a:off x="5012101" y="4129187"/>
            <a:ext cx="5768029" cy="3181350"/>
          </a:xfrm>
          <a:prstGeom prst="roundRect">
            <a:avLst>
              <a:gd name="adj" fmla="val 1824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latin typeface="+mn-ea"/>
                <a:ea typeface="+mn-ea"/>
              </a:rPr>
              <a:t>&lt;&lt;Process&gt;&gt;</a:t>
            </a:r>
          </a:p>
        </p:txBody>
      </p:sp>
      <p:sp>
        <p:nvSpPr>
          <p:cNvPr id="81" name="AutoShape 60"/>
          <p:cNvSpPr>
            <a:spLocks noChangeArrowheads="1"/>
          </p:cNvSpPr>
          <p:nvPr/>
        </p:nvSpPr>
        <p:spPr bwMode="auto">
          <a:xfrm>
            <a:off x="5241283" y="4405412"/>
            <a:ext cx="5447175" cy="1260473"/>
          </a:xfrm>
          <a:prstGeom prst="roundRect">
            <a:avLst>
              <a:gd name="adj" fmla="val 6597"/>
            </a:avLst>
          </a:prstGeom>
          <a:solidFill>
            <a:schemeClr val="bg1"/>
          </a:solidFill>
          <a:ln w="9525" algn="ctr">
            <a:solidFill>
              <a:srgbClr val="333399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 smtClean="0">
                <a:latin typeface="+mn-ea"/>
                <a:ea typeface="+mn-ea"/>
              </a:rPr>
              <a:t>&lt;&lt;</a:t>
            </a:r>
            <a:r>
              <a:rPr lang="ko-KR" altLang="en-US" sz="800" b="1" smtClean="0">
                <a:latin typeface="+mn-ea"/>
                <a:ea typeface="+mn-ea"/>
              </a:rPr>
              <a:t>데이터 저장</a:t>
            </a:r>
            <a:r>
              <a:rPr lang="en-US" altLang="ko-KR" sz="800" b="1" smtClean="0">
                <a:latin typeface="+mn-ea"/>
                <a:ea typeface="+mn-ea"/>
              </a:rPr>
              <a:t>&gt;&gt;</a:t>
            </a:r>
            <a:endParaRPr lang="en-US" altLang="ko-KR" sz="800" b="1">
              <a:latin typeface="+mn-ea"/>
              <a:ea typeface="+mn-ea"/>
            </a:endParaRPr>
          </a:p>
        </p:txBody>
      </p:sp>
      <p:sp>
        <p:nvSpPr>
          <p:cNvPr id="199" name="Rectangle 182"/>
          <p:cNvSpPr>
            <a:spLocks noChangeArrowheads="1"/>
          </p:cNvSpPr>
          <p:nvPr/>
        </p:nvSpPr>
        <p:spPr bwMode="auto">
          <a:xfrm>
            <a:off x="10917640" y="7585174"/>
            <a:ext cx="91672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201" name="AutoShape 184"/>
          <p:cNvSpPr>
            <a:spLocks noChangeArrowheads="1"/>
          </p:cNvSpPr>
          <p:nvPr/>
        </p:nvSpPr>
        <p:spPr bwMode="auto">
          <a:xfrm>
            <a:off x="5233568" y="5742770"/>
            <a:ext cx="5447175" cy="1528079"/>
          </a:xfrm>
          <a:prstGeom prst="roundRect">
            <a:avLst>
              <a:gd name="adj" fmla="val 6597"/>
            </a:avLst>
          </a:prstGeom>
          <a:solidFill>
            <a:schemeClr val="bg1"/>
          </a:solidFill>
          <a:ln w="9525" algn="ctr">
            <a:solidFill>
              <a:srgbClr val="333399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00" b="1" smtClean="0">
                <a:latin typeface="+mn-ea"/>
                <a:ea typeface="+mn-ea"/>
              </a:rPr>
              <a:t>&lt;&lt;</a:t>
            </a:r>
            <a:r>
              <a:rPr lang="ko-KR" altLang="en-US" sz="800" b="1" smtClean="0">
                <a:latin typeface="+mn-ea"/>
                <a:ea typeface="+mn-ea"/>
              </a:rPr>
              <a:t>데이터 분석</a:t>
            </a:r>
            <a:r>
              <a:rPr lang="en-US" altLang="ko-KR" sz="800" b="1" smtClean="0">
                <a:latin typeface="+mn-ea"/>
                <a:ea typeface="+mn-ea"/>
              </a:rPr>
              <a:t>&gt;&gt;</a:t>
            </a:r>
            <a:endParaRPr lang="en-US" altLang="ko-KR" sz="800" b="1">
              <a:latin typeface="+mn-ea"/>
              <a:ea typeface="+mn-ea"/>
            </a:endParaRPr>
          </a:p>
        </p:txBody>
      </p:sp>
      <p:sp>
        <p:nvSpPr>
          <p:cNvPr id="280" name="Rectangle 263"/>
          <p:cNvSpPr>
            <a:spLocks noChangeArrowheads="1"/>
          </p:cNvSpPr>
          <p:nvPr/>
        </p:nvSpPr>
        <p:spPr bwMode="auto">
          <a:xfrm>
            <a:off x="5241283" y="5951637"/>
            <a:ext cx="91672" cy="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295" name="AutoShape 278"/>
          <p:cNvSpPr>
            <a:spLocks noChangeArrowheads="1"/>
          </p:cNvSpPr>
          <p:nvPr/>
        </p:nvSpPr>
        <p:spPr bwMode="auto">
          <a:xfrm>
            <a:off x="5470463" y="2135287"/>
            <a:ext cx="2517326" cy="1687512"/>
          </a:xfrm>
          <a:prstGeom prst="roundRect">
            <a:avLst>
              <a:gd name="adj" fmla="val 5042"/>
            </a:avLst>
          </a:prstGeom>
          <a:solidFill>
            <a:srgbClr val="99CCFF"/>
          </a:solidFill>
          <a:ln w="9525" algn="ctr">
            <a:solidFill>
              <a:srgbClr val="000099"/>
            </a:solidFill>
            <a:round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296" name="AutoShape 279"/>
          <p:cNvSpPr>
            <a:spLocks noChangeArrowheads="1"/>
          </p:cNvSpPr>
          <p:nvPr/>
        </p:nvSpPr>
        <p:spPr bwMode="auto">
          <a:xfrm>
            <a:off x="4636162" y="1880588"/>
            <a:ext cx="650957" cy="431800"/>
          </a:xfrm>
          <a:prstGeom prst="homePlate">
            <a:avLst>
              <a:gd name="adj" fmla="val 13500"/>
            </a:avLst>
          </a:prstGeom>
          <a:solidFill>
            <a:srgbClr val="99CCFF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latin typeface="+mn-ea"/>
                <a:ea typeface="+mn-ea"/>
              </a:rPr>
              <a:t>WEB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</a:rPr>
              <a:t>게이트웨이</a:t>
            </a:r>
          </a:p>
        </p:txBody>
      </p:sp>
      <p:sp>
        <p:nvSpPr>
          <p:cNvPr id="298" name="Rectangle 281"/>
          <p:cNvSpPr>
            <a:spLocks noChangeArrowheads="1"/>
          </p:cNvSpPr>
          <p:nvPr/>
        </p:nvSpPr>
        <p:spPr bwMode="auto">
          <a:xfrm>
            <a:off x="5563970" y="2252762"/>
            <a:ext cx="2332147" cy="1452562"/>
          </a:xfrm>
          <a:prstGeom prst="rect">
            <a:avLst/>
          </a:prstGeom>
          <a:solidFill>
            <a:srgbClr val="F3FA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r>
              <a:rPr lang="en-US" altLang="ko-KR" sz="1000" b="1" smtClean="0">
                <a:latin typeface="+mn-ea"/>
              </a:rPr>
              <a:t>ECO System</a:t>
            </a:r>
            <a:endParaRPr lang="ko-KR" altLang="en-US" sz="1000" b="1">
              <a:latin typeface="+mn-ea"/>
            </a:endParaRPr>
          </a:p>
          <a:p>
            <a:pPr algn="ctr">
              <a:defRPr/>
            </a:pPr>
            <a:endParaRPr lang="ko-KR" altLang="en-US" sz="1000" b="1">
              <a:latin typeface="+mn-ea"/>
            </a:endParaRPr>
          </a:p>
        </p:txBody>
      </p:sp>
      <p:sp>
        <p:nvSpPr>
          <p:cNvPr id="299" name="Rectangle 282"/>
          <p:cNvSpPr>
            <a:spLocks noChangeArrowheads="1"/>
          </p:cNvSpPr>
          <p:nvPr/>
        </p:nvSpPr>
        <p:spPr bwMode="auto">
          <a:xfrm>
            <a:off x="5490632" y="2316262"/>
            <a:ext cx="146676" cy="61912"/>
          </a:xfrm>
          <a:prstGeom prst="rect">
            <a:avLst/>
          </a:prstGeom>
          <a:solidFill>
            <a:srgbClr val="F3FA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endParaRPr lang="ko-KR" altLang="en-US" sz="1200">
              <a:latin typeface="+mn-ea"/>
            </a:endParaRPr>
          </a:p>
        </p:txBody>
      </p:sp>
      <p:sp>
        <p:nvSpPr>
          <p:cNvPr id="300" name="Rectangle 283"/>
          <p:cNvSpPr>
            <a:spLocks noChangeArrowheads="1"/>
          </p:cNvSpPr>
          <p:nvPr/>
        </p:nvSpPr>
        <p:spPr bwMode="auto">
          <a:xfrm>
            <a:off x="5490632" y="2440087"/>
            <a:ext cx="146676" cy="63500"/>
          </a:xfrm>
          <a:prstGeom prst="rect">
            <a:avLst/>
          </a:prstGeom>
          <a:solidFill>
            <a:srgbClr val="F3FA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endParaRPr lang="ko-KR" altLang="en-US" sz="1200">
              <a:latin typeface="+mn-ea"/>
            </a:endParaRPr>
          </a:p>
        </p:txBody>
      </p:sp>
      <p:sp>
        <p:nvSpPr>
          <p:cNvPr id="301" name="Rectangle 284"/>
          <p:cNvSpPr>
            <a:spLocks noChangeArrowheads="1"/>
          </p:cNvSpPr>
          <p:nvPr/>
        </p:nvSpPr>
        <p:spPr bwMode="auto">
          <a:xfrm>
            <a:off x="5699645" y="2449612"/>
            <a:ext cx="2104799" cy="1169462"/>
          </a:xfrm>
          <a:prstGeom prst="rect">
            <a:avLst/>
          </a:prstGeom>
          <a:solidFill>
            <a:srgbClr val="99CCFF">
              <a:alpha val="50000"/>
            </a:srgbClr>
          </a:solidFill>
          <a:ln w="6350" algn="ctr">
            <a:solidFill>
              <a:srgbClr val="006699"/>
            </a:solidFill>
            <a:miter lim="800000"/>
            <a:headEnd/>
            <a:tailEnd/>
          </a:ln>
        </p:spPr>
        <p:txBody>
          <a:bodyPr lIns="36000" rIns="36000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HUE</a:t>
            </a:r>
            <a:r>
              <a:rPr lang="ko-KR" altLang="en-US" sz="800" smtClean="0">
                <a:latin typeface="+mn-ea"/>
                <a:ea typeface="+mn-ea"/>
              </a:rPr>
              <a:t> 서비스 인터페이스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05" name="AutoShape 288"/>
          <p:cNvSpPr>
            <a:spLocks noChangeArrowheads="1"/>
          </p:cNvSpPr>
          <p:nvPr/>
        </p:nvSpPr>
        <p:spPr bwMode="auto">
          <a:xfrm>
            <a:off x="6805420" y="2646462"/>
            <a:ext cx="934854" cy="187325"/>
          </a:xfrm>
          <a:prstGeom prst="roundRect">
            <a:avLst>
              <a:gd name="adj" fmla="val 10194"/>
            </a:avLst>
          </a:prstGeom>
          <a:solidFill>
            <a:srgbClr val="F8F8F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Pig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08" name="AutoShape 291"/>
          <p:cNvSpPr>
            <a:spLocks noChangeArrowheads="1"/>
          </p:cNvSpPr>
          <p:nvPr/>
        </p:nvSpPr>
        <p:spPr bwMode="auto">
          <a:xfrm>
            <a:off x="6803587" y="2881412"/>
            <a:ext cx="934854" cy="188912"/>
          </a:xfrm>
          <a:prstGeom prst="roundRect">
            <a:avLst>
              <a:gd name="adj" fmla="val 10194"/>
            </a:avLst>
          </a:prstGeom>
          <a:solidFill>
            <a:srgbClr val="F8F8F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FIleBrowser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09" name="AutoShape 292"/>
          <p:cNvSpPr>
            <a:spLocks noChangeArrowheads="1"/>
          </p:cNvSpPr>
          <p:nvPr/>
        </p:nvSpPr>
        <p:spPr bwMode="auto">
          <a:xfrm>
            <a:off x="6803587" y="3116362"/>
            <a:ext cx="934854" cy="188912"/>
          </a:xfrm>
          <a:prstGeom prst="roundRect">
            <a:avLst>
              <a:gd name="adj" fmla="val 10194"/>
            </a:avLst>
          </a:prstGeom>
          <a:solidFill>
            <a:srgbClr val="F8F8F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Oozie Editor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10" name="AutoShape 293"/>
          <p:cNvSpPr>
            <a:spLocks noChangeArrowheads="1"/>
          </p:cNvSpPr>
          <p:nvPr/>
        </p:nvSpPr>
        <p:spPr bwMode="auto">
          <a:xfrm>
            <a:off x="6805420" y="3352899"/>
            <a:ext cx="934854" cy="187325"/>
          </a:xfrm>
          <a:prstGeom prst="roundRect">
            <a:avLst>
              <a:gd name="adj" fmla="val 10194"/>
            </a:avLst>
          </a:prstGeom>
          <a:solidFill>
            <a:srgbClr val="F8F8F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HELP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59" name="Rectangle 353"/>
          <p:cNvSpPr>
            <a:spLocks noChangeArrowheads="1"/>
          </p:cNvSpPr>
          <p:nvPr/>
        </p:nvSpPr>
        <p:spPr bwMode="auto">
          <a:xfrm>
            <a:off x="5241283" y="5583337"/>
            <a:ext cx="89838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392" name="Group 390"/>
          <p:cNvGrpSpPr>
            <a:grpSpLocks/>
          </p:cNvGrpSpPr>
          <p:nvPr/>
        </p:nvGrpSpPr>
        <p:grpSpPr bwMode="auto">
          <a:xfrm>
            <a:off x="5252283" y="3900587"/>
            <a:ext cx="1833449" cy="273050"/>
            <a:chOff x="4079" y="2566"/>
            <a:chExt cx="1000" cy="172"/>
          </a:xfrm>
        </p:grpSpPr>
        <p:grpSp>
          <p:nvGrpSpPr>
            <p:cNvPr id="393" name="Group 391"/>
            <p:cNvGrpSpPr>
              <a:grpSpLocks/>
            </p:cNvGrpSpPr>
            <p:nvPr/>
          </p:nvGrpSpPr>
          <p:grpSpPr bwMode="auto">
            <a:xfrm flipV="1">
              <a:off x="4079" y="2595"/>
              <a:ext cx="1000" cy="143"/>
              <a:chOff x="1271" y="3034"/>
              <a:chExt cx="1680" cy="496"/>
            </a:xfrm>
          </p:grpSpPr>
          <p:sp>
            <p:nvSpPr>
              <p:cNvPr id="395" name="Freeform 392"/>
              <p:cNvSpPr>
                <a:spLocks/>
              </p:cNvSpPr>
              <p:nvPr/>
            </p:nvSpPr>
            <p:spPr bwMode="auto">
              <a:xfrm rot="10800000" flipV="1">
                <a:off x="1271" y="3034"/>
                <a:ext cx="1680" cy="472"/>
              </a:xfrm>
              <a:custGeom>
                <a:avLst/>
                <a:gdLst>
                  <a:gd name="T0" fmla="*/ 0 w 3840"/>
                  <a:gd name="T1" fmla="*/ 672 h 672"/>
                  <a:gd name="T2" fmla="*/ 948 w 3840"/>
                  <a:gd name="T3" fmla="*/ 444 h 672"/>
                  <a:gd name="T4" fmla="*/ 1488 w 3840"/>
                  <a:gd name="T5" fmla="*/ 192 h 672"/>
                  <a:gd name="T6" fmla="*/ 1056 w 3840"/>
                  <a:gd name="T7" fmla="*/ 192 h 672"/>
                  <a:gd name="T8" fmla="*/ 1920 w 3840"/>
                  <a:gd name="T9" fmla="*/ 0 h 672"/>
                  <a:gd name="T10" fmla="*/ 2736 w 3840"/>
                  <a:gd name="T11" fmla="*/ 192 h 672"/>
                  <a:gd name="T12" fmla="*/ 2352 w 3840"/>
                  <a:gd name="T13" fmla="*/ 192 h 672"/>
                  <a:gd name="T14" fmla="*/ 2790 w 3840"/>
                  <a:gd name="T15" fmla="*/ 420 h 672"/>
                  <a:gd name="T16" fmla="*/ 3840 w 3840"/>
                  <a:gd name="T17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0" h="672">
                    <a:moveTo>
                      <a:pt x="0" y="672"/>
                    </a:moveTo>
                    <a:cubicBezTo>
                      <a:pt x="158" y="634"/>
                      <a:pt x="700" y="524"/>
                      <a:pt x="948" y="444"/>
                    </a:cubicBezTo>
                    <a:cubicBezTo>
                      <a:pt x="1196" y="364"/>
                      <a:pt x="1470" y="234"/>
                      <a:pt x="1488" y="192"/>
                    </a:cubicBezTo>
                    <a:lnTo>
                      <a:pt x="1056" y="192"/>
                    </a:lnTo>
                    <a:lnTo>
                      <a:pt x="1920" y="0"/>
                    </a:lnTo>
                    <a:lnTo>
                      <a:pt x="2736" y="192"/>
                    </a:lnTo>
                    <a:lnTo>
                      <a:pt x="2352" y="192"/>
                    </a:lnTo>
                    <a:cubicBezTo>
                      <a:pt x="2361" y="230"/>
                      <a:pt x="2542" y="340"/>
                      <a:pt x="2790" y="420"/>
                    </a:cubicBezTo>
                    <a:cubicBezTo>
                      <a:pt x="3038" y="500"/>
                      <a:pt x="3621" y="619"/>
                      <a:pt x="3840" y="672"/>
                    </a:cubicBezTo>
                  </a:path>
                </a:pathLst>
              </a:custGeom>
              <a:gradFill rotWithShape="0">
                <a:gsLst>
                  <a:gs pos="0">
                    <a:srgbClr val="7FAAD5"/>
                  </a:gs>
                  <a:gs pos="100000">
                    <a:srgbClr val="7FAAD5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66CC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396" name="Freeform 393"/>
              <p:cNvSpPr>
                <a:spLocks/>
              </p:cNvSpPr>
              <p:nvPr/>
            </p:nvSpPr>
            <p:spPr bwMode="auto">
              <a:xfrm rot="10800000" flipV="1">
                <a:off x="1271" y="3058"/>
                <a:ext cx="1680" cy="472"/>
              </a:xfrm>
              <a:custGeom>
                <a:avLst/>
                <a:gdLst>
                  <a:gd name="T0" fmla="*/ 0 w 3840"/>
                  <a:gd name="T1" fmla="*/ 672 h 672"/>
                  <a:gd name="T2" fmla="*/ 948 w 3840"/>
                  <a:gd name="T3" fmla="*/ 444 h 672"/>
                  <a:gd name="T4" fmla="*/ 1488 w 3840"/>
                  <a:gd name="T5" fmla="*/ 192 h 672"/>
                  <a:gd name="T6" fmla="*/ 1056 w 3840"/>
                  <a:gd name="T7" fmla="*/ 192 h 672"/>
                  <a:gd name="T8" fmla="*/ 1920 w 3840"/>
                  <a:gd name="T9" fmla="*/ 0 h 672"/>
                  <a:gd name="T10" fmla="*/ 2736 w 3840"/>
                  <a:gd name="T11" fmla="*/ 192 h 672"/>
                  <a:gd name="T12" fmla="*/ 2352 w 3840"/>
                  <a:gd name="T13" fmla="*/ 192 h 672"/>
                  <a:gd name="T14" fmla="*/ 2790 w 3840"/>
                  <a:gd name="T15" fmla="*/ 420 h 672"/>
                  <a:gd name="T16" fmla="*/ 3840 w 3840"/>
                  <a:gd name="T17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0" h="672">
                    <a:moveTo>
                      <a:pt x="0" y="672"/>
                    </a:moveTo>
                    <a:cubicBezTo>
                      <a:pt x="158" y="634"/>
                      <a:pt x="700" y="524"/>
                      <a:pt x="948" y="444"/>
                    </a:cubicBezTo>
                    <a:cubicBezTo>
                      <a:pt x="1196" y="364"/>
                      <a:pt x="1470" y="234"/>
                      <a:pt x="1488" y="192"/>
                    </a:cubicBezTo>
                    <a:lnTo>
                      <a:pt x="1056" y="192"/>
                    </a:lnTo>
                    <a:lnTo>
                      <a:pt x="1920" y="0"/>
                    </a:lnTo>
                    <a:lnTo>
                      <a:pt x="2736" y="192"/>
                    </a:lnTo>
                    <a:lnTo>
                      <a:pt x="2352" y="192"/>
                    </a:lnTo>
                    <a:cubicBezTo>
                      <a:pt x="2361" y="230"/>
                      <a:pt x="2542" y="340"/>
                      <a:pt x="2790" y="420"/>
                    </a:cubicBezTo>
                    <a:cubicBezTo>
                      <a:pt x="3038" y="500"/>
                      <a:pt x="3621" y="619"/>
                      <a:pt x="3840" y="672"/>
                    </a:cubicBezTo>
                  </a:path>
                </a:pathLst>
              </a:custGeom>
              <a:gradFill rotWithShape="0">
                <a:gsLst>
                  <a:gs pos="0">
                    <a:srgbClr val="5B92C9">
                      <a:gamma/>
                      <a:tint val="0"/>
                      <a:invGamma/>
                    </a:srgbClr>
                  </a:gs>
                  <a:gs pos="100000">
                    <a:srgbClr val="5B92C9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66CC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394" name="AutoShape 73"/>
            <p:cNvSpPr>
              <a:spLocks noChangeArrowheads="1"/>
            </p:cNvSpPr>
            <p:nvPr/>
          </p:nvSpPr>
          <p:spPr bwMode="auto">
            <a:xfrm>
              <a:off x="4222" y="2566"/>
              <a:ext cx="774" cy="119"/>
            </a:xfrm>
            <a:prstGeom prst="downArrow">
              <a:avLst>
                <a:gd name="adj1" fmla="val 82019"/>
                <a:gd name="adj2" fmla="val 25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3C4E5"/>
                  </a:solidFill>
                </a14:hiddenFill>
              </a:ext>
              <a:ext uri="{91240B29-F687-4F45-9708-019B960494DF}">
                <a14:hiddenLine xmlns:a14="http://schemas.microsoft.com/office/drawing/2010/main" w="2540" algn="ctr">
                  <a:solidFill>
                    <a:srgbClr val="0066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+mn-ea"/>
                  <a:ea typeface="+mn-ea"/>
                </a:rPr>
                <a:t>저장</a:t>
              </a:r>
              <a:r>
                <a:rPr lang="en-US" altLang="ko-KR" sz="800" smtClean="0">
                  <a:latin typeface="+mn-ea"/>
                  <a:ea typeface="+mn-ea"/>
                </a:rPr>
                <a:t>/</a:t>
              </a:r>
              <a:r>
                <a:rPr lang="ko-KR" altLang="en-US" sz="800" smtClean="0">
                  <a:latin typeface="+mn-ea"/>
                  <a:ea typeface="+mn-ea"/>
                </a:rPr>
                <a:t>분석 </a:t>
              </a:r>
              <a:r>
                <a:rPr lang="ko-KR" altLang="en-US" sz="800">
                  <a:latin typeface="+mn-ea"/>
                  <a:ea typeface="+mn-ea"/>
                </a:rPr>
                <a:t>프로세스</a:t>
              </a:r>
            </a:p>
          </p:txBody>
        </p:sp>
      </p:grpSp>
      <p:sp>
        <p:nvSpPr>
          <p:cNvPr id="401" name="Rectangle 382"/>
          <p:cNvSpPr>
            <a:spLocks noChangeArrowheads="1"/>
          </p:cNvSpPr>
          <p:nvPr/>
        </p:nvSpPr>
        <p:spPr bwMode="auto">
          <a:xfrm>
            <a:off x="599881" y="829002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2" name="Rectangle 383"/>
          <p:cNvSpPr>
            <a:spLocks noChangeArrowheads="1"/>
          </p:cNvSpPr>
          <p:nvPr/>
        </p:nvSpPr>
        <p:spPr bwMode="auto">
          <a:xfrm>
            <a:off x="599881" y="8666262"/>
            <a:ext cx="119063" cy="11747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50000">
                <a:srgbClr val="761847"/>
              </a:gs>
              <a:gs pos="100000">
                <a:srgbClr val="FF3399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3" name="Text Box 385"/>
          <p:cNvSpPr txBox="1">
            <a:spLocks noChangeArrowheads="1"/>
          </p:cNvSpPr>
          <p:nvPr/>
        </p:nvSpPr>
        <p:spPr bwMode="auto">
          <a:xfrm>
            <a:off x="501456" y="8782149"/>
            <a:ext cx="454025" cy="26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600" smtClean="0">
                <a:latin typeface="+mn-ea"/>
                <a:ea typeface="+mn-ea"/>
              </a:rPr>
              <a:t>상용</a:t>
            </a:r>
            <a:endParaRPr lang="en-US" altLang="ko-KR" sz="600">
              <a:latin typeface="+mn-ea"/>
              <a:ea typeface="+mn-ea"/>
            </a:endParaRPr>
          </a:p>
          <a:p>
            <a:pPr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600" smtClean="0">
                <a:latin typeface="+mn-ea"/>
                <a:ea typeface="+mn-ea"/>
              </a:rPr>
              <a:t>시각화</a:t>
            </a:r>
            <a:endParaRPr lang="ko-KR" altLang="en-US" sz="600">
              <a:latin typeface="+mn-ea"/>
              <a:ea typeface="+mn-ea"/>
            </a:endParaRPr>
          </a:p>
        </p:txBody>
      </p:sp>
      <p:sp>
        <p:nvSpPr>
          <p:cNvPr id="404" name="Text Box 386"/>
          <p:cNvSpPr txBox="1">
            <a:spLocks noChangeArrowheads="1"/>
          </p:cNvSpPr>
          <p:nvPr/>
        </p:nvSpPr>
        <p:spPr bwMode="auto">
          <a:xfrm>
            <a:off x="466531" y="8021737"/>
            <a:ext cx="4540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900">
                <a:latin typeface="+mn-ea"/>
                <a:ea typeface="+mn-ea"/>
              </a:rPr>
              <a:t>범 례</a:t>
            </a:r>
          </a:p>
        </p:txBody>
      </p:sp>
      <p:sp>
        <p:nvSpPr>
          <p:cNvPr id="405" name="Rectangle 403"/>
          <p:cNvSpPr>
            <a:spLocks noChangeArrowheads="1"/>
          </p:cNvSpPr>
          <p:nvPr/>
        </p:nvSpPr>
        <p:spPr bwMode="auto">
          <a:xfrm>
            <a:off x="522094" y="8043962"/>
            <a:ext cx="377825" cy="9826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406" name="Text Box 384"/>
          <p:cNvSpPr txBox="1">
            <a:spLocks noChangeArrowheads="1"/>
          </p:cNvSpPr>
          <p:nvPr/>
        </p:nvSpPr>
        <p:spPr bwMode="auto">
          <a:xfrm>
            <a:off x="485581" y="8470999"/>
            <a:ext cx="530225" cy="14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ko-KR" altLang="en-US" sz="600" smtClean="0">
                <a:latin typeface="+mn-ea"/>
                <a:ea typeface="+mn-ea"/>
              </a:rPr>
              <a:t>하둡에코</a:t>
            </a:r>
            <a:endParaRPr lang="ko-KR" altLang="en-US" sz="600">
              <a:latin typeface="+mn-ea"/>
              <a:ea typeface="+mn-ea"/>
            </a:endParaRPr>
          </a:p>
        </p:txBody>
      </p:sp>
      <p:sp>
        <p:nvSpPr>
          <p:cNvPr id="38" name="Rectangle 62"/>
          <p:cNvSpPr>
            <a:spLocks noChangeArrowheads="1"/>
          </p:cNvSpPr>
          <p:nvPr/>
        </p:nvSpPr>
        <p:spPr bwMode="auto">
          <a:xfrm>
            <a:off x="545906" y="4294007"/>
            <a:ext cx="1538288" cy="1261788"/>
          </a:xfrm>
          <a:prstGeom prst="rect">
            <a:avLst/>
          </a:prstGeom>
          <a:solidFill>
            <a:srgbClr val="F8F8F8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r>
              <a:rPr lang="ko-KR" altLang="en-US" sz="800" smtClean="0">
                <a:latin typeface="+mn-ea"/>
              </a:rPr>
              <a:t>개인정보비식별 솔루션</a:t>
            </a:r>
            <a:endParaRPr lang="ko-KR" altLang="en-US" sz="800">
              <a:latin typeface="+mn-ea"/>
            </a:endParaRPr>
          </a:p>
        </p:txBody>
      </p:sp>
      <p:sp>
        <p:nvSpPr>
          <p:cNvPr id="278" name="AutoShape 261"/>
          <p:cNvSpPr>
            <a:spLocks noChangeArrowheads="1"/>
          </p:cNvSpPr>
          <p:nvPr/>
        </p:nvSpPr>
        <p:spPr bwMode="auto">
          <a:xfrm>
            <a:off x="625281" y="4798354"/>
            <a:ext cx="873125" cy="656375"/>
          </a:xfrm>
          <a:prstGeom prst="roundRect">
            <a:avLst>
              <a:gd name="adj" fmla="val 7051"/>
            </a:avLst>
          </a:prstGeom>
          <a:solidFill>
            <a:srgbClr val="99CCFF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290" name="AutoShape 273"/>
          <p:cNvSpPr>
            <a:spLocks noChangeArrowheads="1"/>
          </p:cNvSpPr>
          <p:nvPr/>
        </p:nvSpPr>
        <p:spPr bwMode="auto">
          <a:xfrm>
            <a:off x="1424806" y="4931534"/>
            <a:ext cx="871538" cy="157163"/>
          </a:xfrm>
          <a:prstGeom prst="plus">
            <a:avLst>
              <a:gd name="adj" fmla="val 16079"/>
            </a:avLst>
          </a:prstGeom>
          <a:solidFill>
            <a:srgbClr val="F3FAFF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ko-KR" altLang="en-US" sz="800" smtClean="0">
                <a:latin typeface="+mn-ea"/>
              </a:rPr>
              <a:t>내부망 어댑터</a:t>
            </a:r>
            <a:endParaRPr lang="ko-KR" altLang="en-US" sz="800">
              <a:latin typeface="+mn-ea"/>
            </a:endParaRPr>
          </a:p>
        </p:txBody>
      </p:sp>
      <p:sp>
        <p:nvSpPr>
          <p:cNvPr id="291" name="AutoShape 274"/>
          <p:cNvSpPr>
            <a:spLocks noChangeArrowheads="1"/>
          </p:cNvSpPr>
          <p:nvPr/>
        </p:nvSpPr>
        <p:spPr bwMode="auto">
          <a:xfrm>
            <a:off x="1424806" y="5221154"/>
            <a:ext cx="871538" cy="155575"/>
          </a:xfrm>
          <a:prstGeom prst="plus">
            <a:avLst>
              <a:gd name="adj" fmla="val 16079"/>
            </a:avLst>
          </a:prstGeom>
          <a:solidFill>
            <a:srgbClr val="F3FAFF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ko-KR" altLang="en-US" sz="800" smtClean="0">
                <a:latin typeface="+mn-ea"/>
              </a:rPr>
              <a:t>외부망 </a:t>
            </a:r>
            <a:r>
              <a:rPr lang="ko-KR" altLang="en-US" sz="800">
                <a:latin typeface="+mn-ea"/>
              </a:rPr>
              <a:t>어댑터</a:t>
            </a:r>
          </a:p>
        </p:txBody>
      </p:sp>
      <p:sp>
        <p:nvSpPr>
          <p:cNvPr id="292" name="AutoShape 10"/>
          <p:cNvSpPr>
            <a:spLocks noChangeArrowheads="1"/>
          </p:cNvSpPr>
          <p:nvPr/>
        </p:nvSpPr>
        <p:spPr bwMode="auto">
          <a:xfrm>
            <a:off x="3997131" y="6724749"/>
            <a:ext cx="635000" cy="977900"/>
          </a:xfrm>
          <a:prstGeom prst="cube">
            <a:avLst>
              <a:gd name="adj" fmla="val 7931"/>
            </a:avLst>
          </a:prstGeom>
          <a:solidFill>
            <a:srgbClr val="EAEAEA"/>
          </a:solidFill>
          <a:ln w="9525">
            <a:solidFill>
              <a:srgbClr val="777777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&lt;&lt;</a:t>
            </a:r>
            <a:r>
              <a:rPr lang="ko-KR" altLang="en-US" sz="800" b="1" smtClean="0">
                <a:latin typeface="+mn-ea"/>
                <a:ea typeface="+mn-ea"/>
              </a:rPr>
              <a:t>망연계</a:t>
            </a:r>
            <a:endParaRPr lang="en-US" altLang="ko-KR" sz="800" b="1" smtClean="0">
              <a:latin typeface="+mn-ea"/>
              <a:ea typeface="+mn-ea"/>
            </a:endParaRPr>
          </a:p>
          <a:p>
            <a:pPr algn="ctr" eaLnBrk="1" hangingPunct="1"/>
            <a:r>
              <a:rPr lang="ko-KR" altLang="en-US" sz="800" b="1" smtClean="0">
                <a:latin typeface="+mn-ea"/>
                <a:ea typeface="+mn-ea"/>
              </a:rPr>
              <a:t>서버</a:t>
            </a:r>
            <a:r>
              <a:rPr lang="en-US" altLang="ko-KR" sz="800" b="1" smtClean="0">
                <a:latin typeface="+mn-ea"/>
                <a:ea typeface="+mn-ea"/>
              </a:rPr>
              <a:t>&gt;&gt;</a:t>
            </a:r>
            <a:endParaRPr lang="en-US" altLang="ko-KR" sz="800" b="1">
              <a:latin typeface="+mn-ea"/>
              <a:ea typeface="+mn-ea"/>
            </a:endParaRPr>
          </a:p>
        </p:txBody>
      </p:sp>
      <p:sp>
        <p:nvSpPr>
          <p:cNvPr id="311" name="Rectangle 294"/>
          <p:cNvSpPr>
            <a:spLocks noChangeArrowheads="1"/>
          </p:cNvSpPr>
          <p:nvPr/>
        </p:nvSpPr>
        <p:spPr bwMode="auto">
          <a:xfrm>
            <a:off x="4100319" y="7080350"/>
            <a:ext cx="436562" cy="581025"/>
          </a:xfrm>
          <a:prstGeom prst="rect">
            <a:avLst/>
          </a:prstGeom>
          <a:solidFill>
            <a:srgbClr val="F3FA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r>
              <a:rPr lang="ko-KR" altLang="en-US" sz="800" b="1" smtClean="0">
                <a:latin typeface="+mn-ea"/>
              </a:rPr>
              <a:t>임시</a:t>
            </a:r>
            <a:endParaRPr lang="en-US" altLang="ko-KR" sz="800" b="1" smtClean="0">
              <a:latin typeface="+mn-ea"/>
            </a:endParaRPr>
          </a:p>
          <a:p>
            <a:pPr algn="ctr">
              <a:defRPr/>
            </a:pPr>
            <a:r>
              <a:rPr lang="ko-KR" altLang="en-US" sz="800" b="1" smtClean="0">
                <a:latin typeface="+mn-ea"/>
              </a:rPr>
              <a:t>데이터</a:t>
            </a:r>
            <a:endParaRPr lang="ko-KR" altLang="en-US" sz="800" b="1">
              <a:latin typeface="+mn-ea"/>
            </a:endParaRPr>
          </a:p>
        </p:txBody>
      </p:sp>
      <p:sp>
        <p:nvSpPr>
          <p:cNvPr id="312" name="Rectangle 295"/>
          <p:cNvSpPr>
            <a:spLocks noChangeArrowheads="1"/>
          </p:cNvSpPr>
          <p:nvPr/>
        </p:nvSpPr>
        <p:spPr bwMode="auto">
          <a:xfrm>
            <a:off x="4031876" y="7138765"/>
            <a:ext cx="127000" cy="63500"/>
          </a:xfrm>
          <a:prstGeom prst="rect">
            <a:avLst/>
          </a:prstGeom>
          <a:solidFill>
            <a:srgbClr val="F3FA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endParaRPr lang="ko-KR" altLang="en-US" sz="1200">
              <a:latin typeface="+mn-ea"/>
            </a:endParaRPr>
          </a:p>
        </p:txBody>
      </p:sp>
      <p:sp>
        <p:nvSpPr>
          <p:cNvPr id="313" name="Rectangle 296"/>
          <p:cNvSpPr>
            <a:spLocks noChangeArrowheads="1"/>
          </p:cNvSpPr>
          <p:nvPr/>
        </p:nvSpPr>
        <p:spPr bwMode="auto">
          <a:xfrm>
            <a:off x="4036819" y="7276034"/>
            <a:ext cx="127000" cy="63500"/>
          </a:xfrm>
          <a:prstGeom prst="rect">
            <a:avLst/>
          </a:prstGeom>
          <a:solidFill>
            <a:srgbClr val="F3FA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ctr">
              <a:defRPr/>
            </a:pPr>
            <a:endParaRPr lang="ko-KR" altLang="en-US" sz="1200">
              <a:latin typeface="+mn-ea"/>
            </a:endParaRPr>
          </a:p>
        </p:txBody>
      </p:sp>
      <p:pic>
        <p:nvPicPr>
          <p:cNvPr id="1011" name="Picture 11" descr="C:\Users\wslee\Desktop\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gray">
          <a:xfrm>
            <a:off x="567910" y="3587263"/>
            <a:ext cx="370181" cy="427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7" name="AutoShape 277"/>
          <p:cNvCxnSpPr>
            <a:cxnSpLocks noChangeShapeType="1"/>
            <a:stCxn id="291" idx="3"/>
            <a:endCxn id="313" idx="1"/>
          </p:cNvCxnSpPr>
          <p:nvPr/>
        </p:nvCxnSpPr>
        <p:spPr bwMode="auto">
          <a:xfrm>
            <a:off x="2296344" y="5298942"/>
            <a:ext cx="1740475" cy="200884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2" name="AutoShape 277"/>
          <p:cNvCxnSpPr>
            <a:cxnSpLocks noChangeShapeType="1"/>
            <a:stCxn id="290" idx="3"/>
            <a:endCxn id="312" idx="1"/>
          </p:cNvCxnSpPr>
          <p:nvPr/>
        </p:nvCxnSpPr>
        <p:spPr bwMode="auto">
          <a:xfrm>
            <a:off x="2296344" y="5010116"/>
            <a:ext cx="1735532" cy="2160399"/>
          </a:xfrm>
          <a:prstGeom prst="bentConnector3">
            <a:avLst>
              <a:gd name="adj1" fmla="val 64269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5" name="AutoShape 298"/>
          <p:cNvSpPr>
            <a:spLocks noChangeArrowheads="1"/>
          </p:cNvSpPr>
          <p:nvPr/>
        </p:nvSpPr>
        <p:spPr bwMode="auto">
          <a:xfrm rot="5400000">
            <a:off x="2789715" y="4825397"/>
            <a:ext cx="123825" cy="381000"/>
          </a:xfrm>
          <a:prstGeom prst="can">
            <a:avLst>
              <a:gd name="adj" fmla="val 42977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rot="10800000" vert="eaVert" wrap="none"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+mn-ea"/>
              </a:rPr>
              <a:t>TCP/IP</a:t>
            </a:r>
          </a:p>
        </p:txBody>
      </p:sp>
      <p:sp>
        <p:nvSpPr>
          <p:cNvPr id="318" name="AutoShape 301"/>
          <p:cNvSpPr>
            <a:spLocks noChangeArrowheads="1"/>
          </p:cNvSpPr>
          <p:nvPr/>
        </p:nvSpPr>
        <p:spPr bwMode="auto">
          <a:xfrm rot="5400000">
            <a:off x="2790509" y="5108442"/>
            <a:ext cx="122238" cy="381000"/>
          </a:xfrm>
          <a:prstGeom prst="can">
            <a:avLst>
              <a:gd name="adj" fmla="val 43535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rot="10800000" vert="eaVert" wrap="none"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+mn-ea"/>
              </a:rPr>
              <a:t>TCP/IP</a:t>
            </a:r>
          </a:p>
        </p:txBody>
      </p:sp>
      <p:sp>
        <p:nvSpPr>
          <p:cNvPr id="1023" name="AutoShape 300"/>
          <p:cNvSpPr>
            <a:spLocks noChangeArrowheads="1"/>
          </p:cNvSpPr>
          <p:nvPr/>
        </p:nvSpPr>
        <p:spPr bwMode="auto">
          <a:xfrm>
            <a:off x="2143164" y="6405545"/>
            <a:ext cx="2683838" cy="314325"/>
          </a:xfrm>
          <a:prstGeom prst="leftRightArrow">
            <a:avLst>
              <a:gd name="adj1" fmla="val 63528"/>
              <a:gd name="adj2" fmla="val 35142"/>
            </a:avLst>
          </a:prstGeom>
          <a:gradFill rotWithShape="1">
            <a:gsLst>
              <a:gs pos="0">
                <a:srgbClr val="D6EBFC">
                  <a:alpha val="67999"/>
                </a:srgbClr>
              </a:gs>
              <a:gs pos="100000">
                <a:srgbClr val="D6EBFC">
                  <a:gamma/>
                  <a:tint val="0"/>
                  <a:invGamma/>
                  <a:alpha val="53000"/>
                </a:srgbClr>
              </a:gs>
            </a:gsLst>
            <a:lin ang="5400000" scaled="1"/>
          </a:gra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latin typeface="+mn-ea"/>
                <a:ea typeface="+mn-ea"/>
              </a:rPr>
              <a:t>SSL </a:t>
            </a:r>
            <a:r>
              <a:rPr lang="ko-KR" altLang="en-US" sz="800">
                <a:latin typeface="+mn-ea"/>
                <a:ea typeface="+mn-ea"/>
              </a:rPr>
              <a:t>보안 채널 형성</a:t>
            </a:r>
          </a:p>
        </p:txBody>
      </p:sp>
      <p:sp>
        <p:nvSpPr>
          <p:cNvPr id="1024" name="AutoShape 288"/>
          <p:cNvSpPr>
            <a:spLocks noChangeArrowheads="1"/>
          </p:cNvSpPr>
          <p:nvPr/>
        </p:nvSpPr>
        <p:spPr bwMode="auto">
          <a:xfrm>
            <a:off x="5775730" y="2646462"/>
            <a:ext cx="934854" cy="187325"/>
          </a:xfrm>
          <a:prstGeom prst="roundRect">
            <a:avLst>
              <a:gd name="adj" fmla="val 10194"/>
            </a:avLst>
          </a:prstGeom>
          <a:solidFill>
            <a:srgbClr val="F8F8F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Beeswax(HiveUI)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025" name="AutoShape 291"/>
          <p:cNvSpPr>
            <a:spLocks noChangeArrowheads="1"/>
          </p:cNvSpPr>
          <p:nvPr/>
        </p:nvSpPr>
        <p:spPr bwMode="auto">
          <a:xfrm>
            <a:off x="5773897" y="2881412"/>
            <a:ext cx="934854" cy="188912"/>
          </a:xfrm>
          <a:prstGeom prst="roundRect">
            <a:avLst>
              <a:gd name="adj" fmla="val 10194"/>
            </a:avLst>
          </a:prstGeom>
          <a:solidFill>
            <a:srgbClr val="F8F8F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HCatalog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026" name="AutoShape 292"/>
          <p:cNvSpPr>
            <a:spLocks noChangeArrowheads="1"/>
          </p:cNvSpPr>
          <p:nvPr/>
        </p:nvSpPr>
        <p:spPr bwMode="auto">
          <a:xfrm>
            <a:off x="5773897" y="3116362"/>
            <a:ext cx="934854" cy="188912"/>
          </a:xfrm>
          <a:prstGeom prst="roundRect">
            <a:avLst>
              <a:gd name="adj" fmla="val 10194"/>
            </a:avLst>
          </a:prstGeom>
          <a:solidFill>
            <a:srgbClr val="F8F8F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JobBrowser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027" name="AutoShape 293"/>
          <p:cNvSpPr>
            <a:spLocks noChangeArrowheads="1"/>
          </p:cNvSpPr>
          <p:nvPr/>
        </p:nvSpPr>
        <p:spPr bwMode="auto">
          <a:xfrm>
            <a:off x="5775730" y="3352899"/>
            <a:ext cx="934854" cy="187325"/>
          </a:xfrm>
          <a:prstGeom prst="roundRect">
            <a:avLst>
              <a:gd name="adj" fmla="val 10194"/>
            </a:avLst>
          </a:prstGeom>
          <a:solidFill>
            <a:srgbClr val="F8F8F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User Admin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028" name="Rectangle 44"/>
          <p:cNvSpPr>
            <a:spLocks noChangeArrowheads="1"/>
          </p:cNvSpPr>
          <p:nvPr/>
        </p:nvSpPr>
        <p:spPr bwMode="auto">
          <a:xfrm>
            <a:off x="8133755" y="3230006"/>
            <a:ext cx="810541" cy="192088"/>
          </a:xfrm>
          <a:prstGeom prst="rect">
            <a:avLst/>
          </a:prstGeom>
          <a:solidFill>
            <a:srgbClr val="99CCFF">
              <a:alpha val="50000"/>
            </a:srgbClr>
          </a:solidFill>
          <a:ln w="6350" algn="ctr">
            <a:solidFill>
              <a:srgbClr val="006699"/>
            </a:solidFill>
            <a:miter lim="800000"/>
            <a:headEnd/>
            <a:tailEnd/>
          </a:ln>
        </p:spPr>
        <p:txBody>
          <a:bodyPr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HDFS</a:t>
            </a:r>
            <a:r>
              <a:rPr lang="ko-KR" altLang="en-US" sz="800" smtClean="0">
                <a:latin typeface="+mn-ea"/>
                <a:ea typeface="+mn-ea"/>
              </a:rPr>
              <a:t>저장</a:t>
            </a:r>
            <a:endParaRPr lang="en-US" altLang="ko-KR" sz="800">
              <a:latin typeface="+mn-ea"/>
              <a:ea typeface="+mn-ea"/>
            </a:endParaRPr>
          </a:p>
        </p:txBody>
      </p:sp>
      <p:sp>
        <p:nvSpPr>
          <p:cNvPr id="1029" name="Rectangle 45"/>
          <p:cNvSpPr>
            <a:spLocks noChangeArrowheads="1"/>
          </p:cNvSpPr>
          <p:nvPr/>
        </p:nvSpPr>
        <p:spPr bwMode="auto">
          <a:xfrm>
            <a:off x="8133755" y="2990294"/>
            <a:ext cx="810541" cy="190500"/>
          </a:xfrm>
          <a:prstGeom prst="rect">
            <a:avLst/>
          </a:prstGeom>
          <a:solidFill>
            <a:srgbClr val="99CCFF">
              <a:alpha val="50000"/>
            </a:srgbClr>
          </a:solidFill>
          <a:ln w="6350" algn="ctr">
            <a:solidFill>
              <a:srgbClr val="006699"/>
            </a:solidFill>
            <a:miter lim="800000"/>
            <a:headEnd/>
            <a:tailEnd/>
          </a:ln>
        </p:spPr>
        <p:txBody>
          <a:bodyPr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데이터전처리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030" name="Rectangle 44"/>
          <p:cNvSpPr>
            <a:spLocks noChangeArrowheads="1"/>
          </p:cNvSpPr>
          <p:nvPr/>
        </p:nvSpPr>
        <p:spPr bwMode="auto">
          <a:xfrm>
            <a:off x="8133755" y="3481624"/>
            <a:ext cx="810541" cy="192088"/>
          </a:xfrm>
          <a:prstGeom prst="rect">
            <a:avLst/>
          </a:prstGeom>
          <a:solidFill>
            <a:srgbClr val="99CCFF">
              <a:alpha val="50000"/>
            </a:srgbClr>
          </a:solidFill>
          <a:ln w="6350" algn="ctr">
            <a:solidFill>
              <a:srgbClr val="006699"/>
            </a:solidFill>
            <a:miter lim="800000"/>
            <a:headEnd/>
            <a:tailEnd/>
          </a:ln>
        </p:spPr>
        <p:txBody>
          <a:bodyPr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분석라이브러리</a:t>
            </a:r>
            <a:endParaRPr lang="en-US" altLang="ko-KR" sz="800">
              <a:latin typeface="+mn-ea"/>
              <a:ea typeface="+mn-ea"/>
            </a:endParaRPr>
          </a:p>
        </p:txBody>
      </p:sp>
      <p:sp>
        <p:nvSpPr>
          <p:cNvPr id="1022" name="AutoShape 299"/>
          <p:cNvSpPr>
            <a:spLocks noChangeArrowheads="1"/>
          </p:cNvSpPr>
          <p:nvPr/>
        </p:nvSpPr>
        <p:spPr bwMode="auto">
          <a:xfrm>
            <a:off x="4098731" y="6300770"/>
            <a:ext cx="422275" cy="188913"/>
          </a:xfrm>
          <a:prstGeom prst="flowChartPunchedTape">
            <a:avLst/>
          </a:prstGeom>
          <a:solidFill>
            <a:srgbClr val="D6EBFC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800">
                <a:latin typeface="+mn-ea"/>
                <a:ea typeface="+mn-ea"/>
              </a:rPr>
              <a:t>전송보안</a:t>
            </a:r>
          </a:p>
        </p:txBody>
      </p:sp>
      <p:sp>
        <p:nvSpPr>
          <p:cNvPr id="1057" name="AutoShape 297"/>
          <p:cNvSpPr>
            <a:spLocks noChangeArrowheads="1"/>
          </p:cNvSpPr>
          <p:nvPr/>
        </p:nvSpPr>
        <p:spPr bwMode="auto">
          <a:xfrm>
            <a:off x="4543231" y="7312124"/>
            <a:ext cx="1030288" cy="314325"/>
          </a:xfrm>
          <a:custGeom>
            <a:avLst/>
            <a:gdLst>
              <a:gd name="T0" fmla="*/ 36841476 w 21600"/>
              <a:gd name="T1" fmla="*/ 0 h 21600"/>
              <a:gd name="T2" fmla="*/ 24537498 w 21600"/>
              <a:gd name="T3" fmla="*/ 968601 h 21600"/>
              <a:gd name="T4" fmla="*/ 0 w 21600"/>
              <a:gd name="T5" fmla="*/ 3429082 h 21600"/>
              <a:gd name="T6" fmla="*/ 24571603 w 21600"/>
              <a:gd name="T7" fmla="*/ 4574084 h 21600"/>
              <a:gd name="T8" fmla="*/ 49143205 w 21600"/>
              <a:gd name="T9" fmla="*/ 2771342 h 21600"/>
              <a:gd name="T10" fmla="*/ 49143205 w 21600"/>
              <a:gd name="T11" fmla="*/ 968601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0785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193" y="0"/>
                </a:moveTo>
                <a:lnTo>
                  <a:pt x="10785" y="4574"/>
                </a:lnTo>
                <a:lnTo>
                  <a:pt x="10785" y="10785"/>
                </a:lnTo>
                <a:lnTo>
                  <a:pt x="0" y="1078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574"/>
                </a:lnTo>
                <a:close/>
              </a:path>
            </a:pathLst>
          </a:custGeom>
          <a:solidFill>
            <a:srgbClr val="99CCFF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</a:rPr>
              <a:t>서비스 처리 프로세스</a:t>
            </a:r>
          </a:p>
        </p:txBody>
      </p:sp>
      <p:sp>
        <p:nvSpPr>
          <p:cNvPr id="1089" name="AutoShape 61"/>
          <p:cNvSpPr>
            <a:spLocks noChangeArrowheads="1"/>
          </p:cNvSpPr>
          <p:nvPr/>
        </p:nvSpPr>
        <p:spPr bwMode="auto">
          <a:xfrm>
            <a:off x="5435627" y="5993589"/>
            <a:ext cx="502365" cy="312737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</a:t>
            </a:r>
            <a:endParaRPr lang="en-US" altLang="ko-KR" sz="800" smtClean="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체크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090" name="AutoShape 74"/>
          <p:cNvSpPr>
            <a:spLocks noChangeArrowheads="1"/>
          </p:cNvSpPr>
          <p:nvPr/>
        </p:nvSpPr>
        <p:spPr bwMode="auto">
          <a:xfrm>
            <a:off x="6123171" y="5992001"/>
            <a:ext cx="502365" cy="312738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</a:t>
            </a:r>
            <a:endParaRPr lang="en-US" altLang="ko-KR" sz="800" smtClean="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선택</a:t>
            </a:r>
            <a:endParaRPr lang="ko-KR" altLang="en-US" sz="800">
              <a:latin typeface="+mn-ea"/>
              <a:ea typeface="+mn-ea"/>
            </a:endParaRPr>
          </a:p>
        </p:txBody>
      </p:sp>
      <p:cxnSp>
        <p:nvCxnSpPr>
          <p:cNvPr id="1091" name="AutoShape 75"/>
          <p:cNvCxnSpPr>
            <a:cxnSpLocks noChangeShapeType="1"/>
            <a:stCxn id="1089" idx="3"/>
            <a:endCxn id="1090" idx="1"/>
          </p:cNvCxnSpPr>
          <p:nvPr/>
        </p:nvCxnSpPr>
        <p:spPr bwMode="auto">
          <a:xfrm flipV="1">
            <a:off x="5937992" y="6147576"/>
            <a:ext cx="185179" cy="1588"/>
          </a:xfrm>
          <a:prstGeom prst="bentConnector3">
            <a:avLst>
              <a:gd name="adj1" fmla="val 4956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2" name="AutoShape 76"/>
          <p:cNvCxnSpPr>
            <a:cxnSpLocks noChangeShapeType="1"/>
            <a:stCxn id="1090" idx="3"/>
            <a:endCxn id="1093" idx="1"/>
          </p:cNvCxnSpPr>
          <p:nvPr/>
        </p:nvCxnSpPr>
        <p:spPr bwMode="auto">
          <a:xfrm>
            <a:off x="6625536" y="6147576"/>
            <a:ext cx="227348" cy="258763"/>
          </a:xfrm>
          <a:prstGeom prst="bentConnector3">
            <a:avLst>
              <a:gd name="adj1" fmla="val 4964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93" name="AutoShape 77"/>
          <p:cNvSpPr>
            <a:spLocks noChangeArrowheads="1"/>
          </p:cNvSpPr>
          <p:nvPr/>
        </p:nvSpPr>
        <p:spPr bwMode="auto">
          <a:xfrm>
            <a:off x="6852884" y="5876114"/>
            <a:ext cx="916724" cy="1058862"/>
          </a:xfrm>
          <a:prstGeom prst="roundRect">
            <a:avLst>
              <a:gd name="adj" fmla="val 6597"/>
            </a:avLst>
          </a:prstGeom>
          <a:noFill/>
          <a:ln w="9525" algn="ctr">
            <a:solidFill>
              <a:srgbClr val="6666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rIns="36000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</a:rPr>
              <a:t>데이터 보안 및 전처리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094" name="AutoShape 78"/>
          <p:cNvSpPr>
            <a:spLocks noChangeArrowheads="1"/>
          </p:cNvSpPr>
          <p:nvPr/>
        </p:nvSpPr>
        <p:spPr bwMode="auto">
          <a:xfrm>
            <a:off x="6900553" y="6123199"/>
            <a:ext cx="779215" cy="314325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개인정보비식별</a:t>
            </a:r>
            <a:endParaRPr lang="en-US" altLang="ko-KR" sz="800" smtClean="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체크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095" name="AutoShape 79"/>
          <p:cNvSpPr>
            <a:spLocks noChangeArrowheads="1"/>
          </p:cNvSpPr>
          <p:nvPr/>
        </p:nvSpPr>
        <p:spPr bwMode="auto">
          <a:xfrm>
            <a:off x="6926221" y="6581757"/>
            <a:ext cx="729713" cy="312737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분석 전처리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096" name="AutoShape 80"/>
          <p:cNvSpPr>
            <a:spLocks noChangeArrowheads="1"/>
          </p:cNvSpPr>
          <p:nvPr/>
        </p:nvSpPr>
        <p:spPr bwMode="auto">
          <a:xfrm>
            <a:off x="8044625" y="5876114"/>
            <a:ext cx="869055" cy="1058862"/>
          </a:xfrm>
          <a:prstGeom prst="roundRect">
            <a:avLst>
              <a:gd name="adj" fmla="val 6597"/>
            </a:avLst>
          </a:prstGeom>
          <a:noFill/>
          <a:ln w="9525" algn="ctr">
            <a:solidFill>
              <a:srgbClr val="6666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rIns="36000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탐색</a:t>
            </a:r>
            <a:r>
              <a:rPr lang="ko-KR" altLang="en-US" sz="800" smtClean="0">
                <a:latin typeface="+mn-ea"/>
                <a:ea typeface="+mn-ea"/>
              </a:rPr>
              <a:t> 데이터 저장</a:t>
            </a:r>
            <a:endParaRPr lang="ko-KR" altLang="en-US" sz="800">
              <a:latin typeface="+mn-ea"/>
              <a:ea typeface="+mn-ea"/>
            </a:endParaRPr>
          </a:p>
        </p:txBody>
      </p:sp>
      <p:cxnSp>
        <p:nvCxnSpPr>
          <p:cNvPr id="1097" name="AutoShape 81"/>
          <p:cNvCxnSpPr>
            <a:cxnSpLocks noChangeShapeType="1"/>
            <a:stCxn id="1094" idx="2"/>
            <a:endCxn id="1095" idx="0"/>
          </p:cNvCxnSpPr>
          <p:nvPr/>
        </p:nvCxnSpPr>
        <p:spPr bwMode="auto">
          <a:xfrm rot="16200000" flipH="1">
            <a:off x="7218503" y="6509181"/>
            <a:ext cx="144233" cy="91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8" name="AutoShape 82"/>
          <p:cNvCxnSpPr>
            <a:cxnSpLocks noChangeShapeType="1"/>
            <a:stCxn id="1099" idx="2"/>
            <a:endCxn id="1100" idx="0"/>
          </p:cNvCxnSpPr>
          <p:nvPr/>
        </p:nvCxnSpPr>
        <p:spPr bwMode="auto">
          <a:xfrm rot="5400000">
            <a:off x="8360883" y="6503970"/>
            <a:ext cx="2365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99" name="AutoShape 83"/>
          <p:cNvSpPr>
            <a:spLocks noChangeArrowheads="1"/>
          </p:cNvSpPr>
          <p:nvPr/>
        </p:nvSpPr>
        <p:spPr bwMode="auto">
          <a:xfrm>
            <a:off x="8090461" y="6071376"/>
            <a:ext cx="779216" cy="314325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시각화 탐색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00" name="AutoShape 84"/>
          <p:cNvSpPr>
            <a:spLocks noChangeArrowheads="1"/>
          </p:cNvSpPr>
          <p:nvPr/>
        </p:nvSpPr>
        <p:spPr bwMode="auto">
          <a:xfrm>
            <a:off x="8090461" y="6622239"/>
            <a:ext cx="779216" cy="195262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 추출</a:t>
            </a:r>
            <a:endParaRPr lang="ko-KR" altLang="en-US" sz="800">
              <a:latin typeface="+mn-ea"/>
              <a:ea typeface="+mn-ea"/>
            </a:endParaRPr>
          </a:p>
        </p:txBody>
      </p:sp>
      <p:cxnSp>
        <p:nvCxnSpPr>
          <p:cNvPr id="1101" name="AutoShape 85"/>
          <p:cNvCxnSpPr>
            <a:cxnSpLocks noChangeShapeType="1"/>
            <a:stCxn id="1093" idx="3"/>
            <a:endCxn id="1096" idx="1"/>
          </p:cNvCxnSpPr>
          <p:nvPr/>
        </p:nvCxnSpPr>
        <p:spPr bwMode="auto">
          <a:xfrm>
            <a:off x="7769608" y="6406339"/>
            <a:ext cx="27501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2" name="AutoShape 86"/>
          <p:cNvSpPr>
            <a:spLocks noChangeArrowheads="1"/>
          </p:cNvSpPr>
          <p:nvPr/>
        </p:nvSpPr>
        <p:spPr bwMode="auto">
          <a:xfrm>
            <a:off x="9142860" y="5874526"/>
            <a:ext cx="641707" cy="312738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분석</a:t>
            </a:r>
            <a:endParaRPr lang="en-US" altLang="ko-KR" sz="800" smtClean="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데이터셋저장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03" name="AutoShape 87"/>
          <p:cNvSpPr>
            <a:spLocks noChangeArrowheads="1"/>
          </p:cNvSpPr>
          <p:nvPr/>
        </p:nvSpPr>
        <p:spPr bwMode="auto">
          <a:xfrm>
            <a:off x="9736898" y="6738126"/>
            <a:ext cx="779216" cy="314325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최종시각화</a:t>
            </a:r>
            <a:endParaRPr lang="en-US" altLang="ko-KR" sz="800" smtClean="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및 데이터 저장</a:t>
            </a:r>
            <a:endParaRPr lang="en-US" altLang="ko-KR" sz="800" smtClean="0">
              <a:latin typeface="+mn-ea"/>
              <a:ea typeface="+mn-ea"/>
            </a:endParaRPr>
          </a:p>
        </p:txBody>
      </p:sp>
      <p:cxnSp>
        <p:nvCxnSpPr>
          <p:cNvPr id="1104" name="AutoShape 120"/>
          <p:cNvCxnSpPr>
            <a:cxnSpLocks noChangeShapeType="1"/>
            <a:stCxn id="1096" idx="3"/>
            <a:endCxn id="1102" idx="1"/>
          </p:cNvCxnSpPr>
          <p:nvPr/>
        </p:nvCxnSpPr>
        <p:spPr bwMode="auto">
          <a:xfrm flipV="1">
            <a:off x="8913680" y="6030895"/>
            <a:ext cx="229180" cy="3746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5" name="AutoShape 121"/>
          <p:cNvSpPr>
            <a:spLocks noChangeArrowheads="1"/>
          </p:cNvSpPr>
          <p:nvPr/>
        </p:nvSpPr>
        <p:spPr bwMode="auto">
          <a:xfrm>
            <a:off x="9945911" y="6109476"/>
            <a:ext cx="685710" cy="312738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R</a:t>
            </a:r>
            <a:r>
              <a:rPr lang="ko-KR" altLang="en-US" sz="800" smtClean="0">
                <a:latin typeface="+mn-ea"/>
                <a:ea typeface="+mn-ea"/>
              </a:rPr>
              <a:t>분석</a:t>
            </a:r>
            <a:endParaRPr lang="en-US" altLang="ko-KR" sz="800" smtClean="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검정력</a:t>
            </a:r>
            <a:endParaRPr lang="ko-KR" altLang="en-US" sz="800">
              <a:latin typeface="+mn-ea"/>
              <a:ea typeface="+mn-ea"/>
            </a:endParaRPr>
          </a:p>
        </p:txBody>
      </p:sp>
      <p:cxnSp>
        <p:nvCxnSpPr>
          <p:cNvPr id="1106" name="AutoShape 122"/>
          <p:cNvCxnSpPr>
            <a:cxnSpLocks noChangeShapeType="1"/>
            <a:stCxn id="1105" idx="2"/>
            <a:endCxn id="1103" idx="0"/>
          </p:cNvCxnSpPr>
          <p:nvPr/>
        </p:nvCxnSpPr>
        <p:spPr bwMode="auto">
          <a:xfrm rot="5400000">
            <a:off x="10049680" y="6499040"/>
            <a:ext cx="315912" cy="16226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7" name="Rectangle 123"/>
          <p:cNvSpPr>
            <a:spLocks noChangeArrowheads="1"/>
          </p:cNvSpPr>
          <p:nvPr/>
        </p:nvSpPr>
        <p:spPr bwMode="auto">
          <a:xfrm>
            <a:off x="10378605" y="6149164"/>
            <a:ext cx="91672" cy="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108" name="Rectangle 124"/>
          <p:cNvSpPr>
            <a:spLocks noChangeArrowheads="1"/>
          </p:cNvSpPr>
          <p:nvPr/>
        </p:nvSpPr>
        <p:spPr bwMode="auto">
          <a:xfrm>
            <a:off x="10378605" y="6266639"/>
            <a:ext cx="91672" cy="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109" name="Rectangle 162"/>
          <p:cNvSpPr>
            <a:spLocks noChangeArrowheads="1"/>
          </p:cNvSpPr>
          <p:nvPr/>
        </p:nvSpPr>
        <p:spPr bwMode="auto">
          <a:xfrm>
            <a:off x="10426274" y="6895289"/>
            <a:ext cx="89840" cy="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110" name="Rectangle 163"/>
          <p:cNvSpPr>
            <a:spLocks noChangeArrowheads="1"/>
          </p:cNvSpPr>
          <p:nvPr/>
        </p:nvSpPr>
        <p:spPr bwMode="auto">
          <a:xfrm>
            <a:off x="10426274" y="6782576"/>
            <a:ext cx="89840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1111" name="AutoShape 181"/>
          <p:cNvCxnSpPr>
            <a:cxnSpLocks noChangeShapeType="1"/>
            <a:stCxn id="1102" idx="2"/>
            <a:endCxn id="1105" idx="1"/>
          </p:cNvCxnSpPr>
          <p:nvPr/>
        </p:nvCxnSpPr>
        <p:spPr bwMode="auto">
          <a:xfrm rot="16200000" flipH="1">
            <a:off x="9665522" y="5985455"/>
            <a:ext cx="78581" cy="48219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2" name="AutoShape 349"/>
          <p:cNvSpPr>
            <a:spLocks noChangeArrowheads="1"/>
          </p:cNvSpPr>
          <p:nvPr/>
        </p:nvSpPr>
        <p:spPr bwMode="auto">
          <a:xfrm>
            <a:off x="5435627" y="6855601"/>
            <a:ext cx="502365" cy="314325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분석 </a:t>
            </a:r>
            <a:r>
              <a:rPr lang="ko-KR" altLang="en-US" sz="800">
                <a:latin typeface="+mn-ea"/>
                <a:ea typeface="+mn-ea"/>
              </a:rPr>
              <a:t>완료</a:t>
            </a:r>
          </a:p>
        </p:txBody>
      </p:sp>
      <p:cxnSp>
        <p:nvCxnSpPr>
          <p:cNvPr id="1113" name="AutoShape 350"/>
          <p:cNvCxnSpPr>
            <a:cxnSpLocks noChangeShapeType="1"/>
            <a:stCxn id="1103" idx="2"/>
            <a:endCxn id="1112" idx="3"/>
          </p:cNvCxnSpPr>
          <p:nvPr/>
        </p:nvCxnSpPr>
        <p:spPr bwMode="auto">
          <a:xfrm rot="16200000" flipV="1">
            <a:off x="8012863" y="4937893"/>
            <a:ext cx="39687" cy="4189431"/>
          </a:xfrm>
          <a:prstGeom prst="bentConnector4">
            <a:avLst>
              <a:gd name="adj1" fmla="val -306898"/>
              <a:gd name="adj2" fmla="val 5466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4" name="AutoShape 185"/>
          <p:cNvSpPr>
            <a:spLocks noChangeArrowheads="1"/>
          </p:cNvSpPr>
          <p:nvPr/>
        </p:nvSpPr>
        <p:spPr bwMode="auto">
          <a:xfrm>
            <a:off x="5399274" y="4641496"/>
            <a:ext cx="502365" cy="312737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</a:t>
            </a:r>
            <a:endParaRPr lang="en-US" altLang="ko-KR" sz="800" smtClean="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준비</a:t>
            </a:r>
            <a:endParaRPr lang="en-US" altLang="ko-KR" sz="800">
              <a:latin typeface="+mn-ea"/>
              <a:ea typeface="+mn-ea"/>
            </a:endParaRPr>
          </a:p>
        </p:txBody>
      </p:sp>
      <p:sp>
        <p:nvSpPr>
          <p:cNvPr id="1115" name="AutoShape 186"/>
          <p:cNvSpPr>
            <a:spLocks noChangeArrowheads="1"/>
          </p:cNvSpPr>
          <p:nvPr/>
        </p:nvSpPr>
        <p:spPr bwMode="auto">
          <a:xfrm>
            <a:off x="6086818" y="4639908"/>
            <a:ext cx="502365" cy="312738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스키마</a:t>
            </a:r>
            <a:endParaRPr lang="en-US" altLang="ko-KR" sz="800" smtClean="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작성</a:t>
            </a:r>
            <a:endParaRPr lang="ko-KR" altLang="en-US" sz="800">
              <a:latin typeface="+mn-ea"/>
              <a:ea typeface="+mn-ea"/>
            </a:endParaRPr>
          </a:p>
        </p:txBody>
      </p:sp>
      <p:cxnSp>
        <p:nvCxnSpPr>
          <p:cNvPr id="1116" name="AutoShape 187"/>
          <p:cNvCxnSpPr>
            <a:cxnSpLocks noChangeShapeType="1"/>
            <a:stCxn id="1114" idx="3"/>
            <a:endCxn id="1115" idx="1"/>
          </p:cNvCxnSpPr>
          <p:nvPr/>
        </p:nvCxnSpPr>
        <p:spPr bwMode="auto">
          <a:xfrm flipV="1">
            <a:off x="5901639" y="4795483"/>
            <a:ext cx="185179" cy="1588"/>
          </a:xfrm>
          <a:prstGeom prst="bentConnector3">
            <a:avLst>
              <a:gd name="adj1" fmla="val 4956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7" name="AutoShape 188"/>
          <p:cNvCxnSpPr>
            <a:cxnSpLocks noChangeShapeType="1"/>
            <a:stCxn id="1115" idx="3"/>
          </p:cNvCxnSpPr>
          <p:nvPr/>
        </p:nvCxnSpPr>
        <p:spPr bwMode="auto">
          <a:xfrm>
            <a:off x="6589183" y="4795483"/>
            <a:ext cx="227348" cy="258763"/>
          </a:xfrm>
          <a:prstGeom prst="bentConnector3">
            <a:avLst>
              <a:gd name="adj1" fmla="val 4964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8" name="AutoShape 189"/>
          <p:cNvSpPr>
            <a:spLocks noChangeArrowheads="1"/>
          </p:cNvSpPr>
          <p:nvPr/>
        </p:nvSpPr>
        <p:spPr bwMode="auto">
          <a:xfrm>
            <a:off x="6816531" y="4522433"/>
            <a:ext cx="916724" cy="1060450"/>
          </a:xfrm>
          <a:prstGeom prst="roundRect">
            <a:avLst>
              <a:gd name="adj" fmla="val 6597"/>
            </a:avLst>
          </a:prstGeom>
          <a:noFill/>
          <a:ln w="9525" algn="ctr">
            <a:solidFill>
              <a:srgbClr val="6666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rIns="36000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스키마</a:t>
            </a:r>
            <a:r>
              <a:rPr lang="en-US" altLang="ko-KR" sz="800" smtClean="0">
                <a:latin typeface="+mn-ea"/>
                <a:ea typeface="+mn-ea"/>
              </a:rPr>
              <a:t> </a:t>
            </a:r>
            <a:r>
              <a:rPr lang="ko-KR" altLang="en-US" sz="800" smtClean="0">
                <a:latin typeface="+mn-ea"/>
                <a:ea typeface="+mn-ea"/>
              </a:rPr>
              <a:t>검토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19" name="AutoShape 190"/>
          <p:cNvSpPr>
            <a:spLocks noChangeArrowheads="1"/>
          </p:cNvSpPr>
          <p:nvPr/>
        </p:nvSpPr>
        <p:spPr bwMode="auto">
          <a:xfrm>
            <a:off x="6864200" y="4719283"/>
            <a:ext cx="779215" cy="312738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HSQL</a:t>
            </a:r>
            <a:r>
              <a:rPr lang="ko-KR" altLang="en-US" sz="800" smtClean="0">
                <a:latin typeface="+mn-ea"/>
                <a:ea typeface="+mn-ea"/>
              </a:rPr>
              <a:t>호환</a:t>
            </a:r>
            <a:endParaRPr lang="ko-KR" altLang="en-US" sz="80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</a:rPr>
              <a:t>검증</a:t>
            </a:r>
          </a:p>
        </p:txBody>
      </p:sp>
      <p:sp>
        <p:nvSpPr>
          <p:cNvPr id="1120" name="AutoShape 191"/>
          <p:cNvSpPr>
            <a:spLocks noChangeArrowheads="1"/>
          </p:cNvSpPr>
          <p:nvPr/>
        </p:nvSpPr>
        <p:spPr bwMode="auto">
          <a:xfrm>
            <a:off x="6889868" y="5190771"/>
            <a:ext cx="729713" cy="312737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스키마생성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21" name="AutoShape 192"/>
          <p:cNvSpPr>
            <a:spLocks noChangeArrowheads="1"/>
          </p:cNvSpPr>
          <p:nvPr/>
        </p:nvSpPr>
        <p:spPr bwMode="auto">
          <a:xfrm>
            <a:off x="8008272" y="4522433"/>
            <a:ext cx="1692272" cy="1060450"/>
          </a:xfrm>
          <a:prstGeom prst="roundRect">
            <a:avLst>
              <a:gd name="adj" fmla="val 6597"/>
            </a:avLst>
          </a:prstGeom>
          <a:noFill/>
          <a:ln w="9525" algn="ctr">
            <a:solidFill>
              <a:srgbClr val="6666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rIns="36000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스키마 데이터 저장</a:t>
            </a:r>
            <a:endParaRPr lang="ko-KR" altLang="en-US" sz="800">
              <a:latin typeface="+mn-ea"/>
              <a:ea typeface="+mn-ea"/>
            </a:endParaRPr>
          </a:p>
        </p:txBody>
      </p:sp>
      <p:cxnSp>
        <p:nvCxnSpPr>
          <p:cNvPr id="1122" name="AutoShape 193"/>
          <p:cNvCxnSpPr>
            <a:cxnSpLocks noChangeShapeType="1"/>
            <a:stCxn id="1119" idx="2"/>
            <a:endCxn id="1120" idx="0"/>
          </p:cNvCxnSpPr>
          <p:nvPr/>
        </p:nvCxnSpPr>
        <p:spPr bwMode="auto">
          <a:xfrm rot="16200000" flipH="1">
            <a:off x="7174433" y="5110479"/>
            <a:ext cx="158750" cy="183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3" name="AutoShape 194"/>
          <p:cNvCxnSpPr>
            <a:cxnSpLocks noChangeShapeType="1"/>
            <a:stCxn id="1124" idx="2"/>
            <a:endCxn id="1125" idx="0"/>
          </p:cNvCxnSpPr>
          <p:nvPr/>
        </p:nvCxnSpPr>
        <p:spPr bwMode="auto">
          <a:xfrm rot="5400000">
            <a:off x="8383268" y="5091552"/>
            <a:ext cx="1190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4" name="AutoShape 195"/>
          <p:cNvSpPr>
            <a:spLocks noChangeArrowheads="1"/>
          </p:cNvSpPr>
          <p:nvPr/>
        </p:nvSpPr>
        <p:spPr bwMode="auto">
          <a:xfrm>
            <a:off x="8054108" y="4719283"/>
            <a:ext cx="779216" cy="312738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스키마 디렉토리</a:t>
            </a:r>
            <a:endParaRPr lang="en-US" altLang="ko-KR" sz="800" smtClean="0">
              <a:latin typeface="+mn-ea"/>
              <a:ea typeface="+mn-ea"/>
            </a:endParaRPr>
          </a:p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생성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25" name="AutoShape 196"/>
          <p:cNvSpPr>
            <a:spLocks noChangeArrowheads="1"/>
          </p:cNvSpPr>
          <p:nvPr/>
        </p:nvSpPr>
        <p:spPr bwMode="auto">
          <a:xfrm>
            <a:off x="8054108" y="5151083"/>
            <a:ext cx="779216" cy="314325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 저장</a:t>
            </a:r>
            <a:endParaRPr lang="ko-KR" altLang="en-US" sz="800">
              <a:latin typeface="+mn-ea"/>
              <a:ea typeface="+mn-ea"/>
            </a:endParaRPr>
          </a:p>
        </p:txBody>
      </p:sp>
      <p:cxnSp>
        <p:nvCxnSpPr>
          <p:cNvPr id="1126" name="AutoShape 197"/>
          <p:cNvCxnSpPr>
            <a:cxnSpLocks noChangeShapeType="1"/>
            <a:stCxn id="1118" idx="3"/>
            <a:endCxn id="1121" idx="1"/>
          </p:cNvCxnSpPr>
          <p:nvPr/>
        </p:nvCxnSpPr>
        <p:spPr bwMode="auto">
          <a:xfrm>
            <a:off x="7733255" y="5054246"/>
            <a:ext cx="27501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" name="AutoShape 198"/>
          <p:cNvSpPr>
            <a:spLocks noChangeArrowheads="1"/>
          </p:cNvSpPr>
          <p:nvPr/>
        </p:nvSpPr>
        <p:spPr bwMode="auto">
          <a:xfrm>
            <a:off x="8968999" y="5151083"/>
            <a:ext cx="689377" cy="312738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 압축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28" name="AutoShape 203"/>
          <p:cNvSpPr>
            <a:spLocks noChangeArrowheads="1"/>
          </p:cNvSpPr>
          <p:nvPr/>
        </p:nvSpPr>
        <p:spPr bwMode="auto">
          <a:xfrm>
            <a:off x="9885724" y="4757383"/>
            <a:ext cx="639873" cy="312738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저장 확인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29" name="Rectangle 204"/>
          <p:cNvSpPr>
            <a:spLocks noChangeArrowheads="1"/>
          </p:cNvSpPr>
          <p:nvPr/>
        </p:nvSpPr>
        <p:spPr bwMode="auto">
          <a:xfrm>
            <a:off x="10342252" y="4797071"/>
            <a:ext cx="91672" cy="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1130" name="AutoShape 205"/>
          <p:cNvCxnSpPr>
            <a:cxnSpLocks noChangeShapeType="1"/>
            <a:stCxn id="1121" idx="3"/>
            <a:endCxn id="1128" idx="1"/>
          </p:cNvCxnSpPr>
          <p:nvPr/>
        </p:nvCxnSpPr>
        <p:spPr bwMode="auto">
          <a:xfrm flipV="1">
            <a:off x="9700545" y="4912958"/>
            <a:ext cx="185179" cy="141288"/>
          </a:xfrm>
          <a:prstGeom prst="bentConnector3">
            <a:avLst>
              <a:gd name="adj1" fmla="val 4912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1" name="AutoShape 218"/>
          <p:cNvCxnSpPr>
            <a:cxnSpLocks noChangeShapeType="1"/>
            <a:stCxn id="1125" idx="3"/>
            <a:endCxn id="1127" idx="1"/>
          </p:cNvCxnSpPr>
          <p:nvPr/>
        </p:nvCxnSpPr>
        <p:spPr bwMode="auto">
          <a:xfrm flipV="1">
            <a:off x="8833324" y="5306658"/>
            <a:ext cx="135675" cy="1588"/>
          </a:xfrm>
          <a:prstGeom prst="bentConnector3">
            <a:avLst>
              <a:gd name="adj1" fmla="val 4941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2" name="AutoShape 10"/>
          <p:cNvSpPr>
            <a:spLocks noChangeArrowheads="1"/>
          </p:cNvSpPr>
          <p:nvPr/>
        </p:nvSpPr>
        <p:spPr bwMode="auto">
          <a:xfrm>
            <a:off x="11285537" y="1579919"/>
            <a:ext cx="1150937" cy="1179513"/>
          </a:xfrm>
          <a:prstGeom prst="cube">
            <a:avLst>
              <a:gd name="adj" fmla="val 4787"/>
            </a:avLst>
          </a:prstGeom>
          <a:solidFill>
            <a:srgbClr val="D6EBFC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&lt;&lt;</a:t>
            </a:r>
            <a:r>
              <a:rPr lang="ko-KR" altLang="en-US" sz="800" b="1" smtClean="0">
                <a:latin typeface="+mn-ea"/>
                <a:ea typeface="+mn-ea"/>
              </a:rPr>
              <a:t>시각화 </a:t>
            </a:r>
            <a:r>
              <a:rPr lang="ko-KR" altLang="en-US" sz="800" b="1">
                <a:latin typeface="+mn-ea"/>
                <a:ea typeface="+mn-ea"/>
              </a:rPr>
              <a:t>서버</a:t>
            </a:r>
            <a:r>
              <a:rPr lang="en-US" altLang="ko-KR" sz="800" b="1">
                <a:latin typeface="+mn-ea"/>
                <a:ea typeface="+mn-ea"/>
              </a:rPr>
              <a:t>&gt;&gt;</a:t>
            </a:r>
          </a:p>
        </p:txBody>
      </p:sp>
      <p:sp>
        <p:nvSpPr>
          <p:cNvPr id="1133" name="AutoShape 10"/>
          <p:cNvSpPr>
            <a:spLocks noChangeArrowheads="1"/>
          </p:cNvSpPr>
          <p:nvPr/>
        </p:nvSpPr>
        <p:spPr bwMode="auto">
          <a:xfrm>
            <a:off x="11285537" y="5689188"/>
            <a:ext cx="1150937" cy="1414462"/>
          </a:xfrm>
          <a:prstGeom prst="cube">
            <a:avLst>
              <a:gd name="adj" fmla="val 3684"/>
            </a:avLst>
          </a:prstGeom>
          <a:solidFill>
            <a:srgbClr val="D6EBFC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&lt;&lt;</a:t>
            </a:r>
            <a:r>
              <a:rPr lang="ko-KR" altLang="en-US" sz="800" b="1" smtClean="0">
                <a:latin typeface="+mn-ea"/>
                <a:ea typeface="+mn-ea"/>
              </a:rPr>
              <a:t>외부데이터서버</a:t>
            </a:r>
            <a:r>
              <a:rPr lang="en-US" altLang="ko-KR" sz="800" b="1" smtClean="0">
                <a:latin typeface="+mn-ea"/>
                <a:ea typeface="+mn-ea"/>
              </a:rPr>
              <a:t>&gt;&gt;</a:t>
            </a:r>
            <a:endParaRPr lang="en-US" altLang="ko-KR" sz="800" b="1">
              <a:latin typeface="+mn-ea"/>
              <a:ea typeface="+mn-ea"/>
            </a:endParaRPr>
          </a:p>
        </p:txBody>
      </p:sp>
      <p:grpSp>
        <p:nvGrpSpPr>
          <p:cNvPr id="1134" name="Group 26"/>
          <p:cNvGrpSpPr>
            <a:grpSpLocks/>
          </p:cNvGrpSpPr>
          <p:nvPr/>
        </p:nvGrpSpPr>
        <p:grpSpPr bwMode="auto">
          <a:xfrm>
            <a:off x="11247437" y="2867382"/>
            <a:ext cx="1204912" cy="627062"/>
            <a:chOff x="1532" y="3385"/>
            <a:chExt cx="526" cy="312"/>
          </a:xfrm>
        </p:grpSpPr>
        <p:graphicFrame>
          <p:nvGraphicFramePr>
            <p:cNvPr id="1135" name="Object 27"/>
            <p:cNvGraphicFramePr>
              <a:graphicFrameLocks noChangeAspect="1"/>
            </p:cNvGraphicFramePr>
            <p:nvPr/>
          </p:nvGraphicFramePr>
          <p:xfrm>
            <a:off x="1532" y="3516"/>
            <a:ext cx="52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1" name="Visio" r:id="rId7" imgW="947618" imgH="947618" progId="Visio.Drawing.11">
                    <p:embed/>
                  </p:oleObj>
                </mc:Choice>
                <mc:Fallback>
                  <p:oleObj name="Visio" r:id="rId7" imgW="947618" imgH="9476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516"/>
                          <a:ext cx="52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" name="Object 28"/>
            <p:cNvGraphicFramePr>
              <a:graphicFrameLocks noChangeAspect="1"/>
            </p:cNvGraphicFramePr>
            <p:nvPr/>
          </p:nvGraphicFramePr>
          <p:xfrm>
            <a:off x="1532" y="3451"/>
            <a:ext cx="52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2" name="Visio" r:id="rId9" imgW="947618" imgH="947618" progId="Visio.Drawing.11">
                    <p:embed/>
                  </p:oleObj>
                </mc:Choice>
                <mc:Fallback>
                  <p:oleObj name="Visio" r:id="rId9" imgW="947618" imgH="9476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451"/>
                          <a:ext cx="52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7" name="Object 29"/>
            <p:cNvGraphicFramePr>
              <a:graphicFrameLocks noChangeAspect="1"/>
            </p:cNvGraphicFramePr>
            <p:nvPr/>
          </p:nvGraphicFramePr>
          <p:xfrm>
            <a:off x="1532" y="3385"/>
            <a:ext cx="52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3" name="Visio" r:id="rId10" imgW="947618" imgH="947618" progId="Visio.Drawing.11">
                    <p:embed/>
                  </p:oleObj>
                </mc:Choice>
                <mc:Fallback>
                  <p:oleObj name="Visio" r:id="rId10" imgW="947618" imgH="9476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385"/>
                          <a:ext cx="52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38" name="Text Box 30"/>
          <p:cNvSpPr txBox="1">
            <a:spLocks noChangeArrowheads="1"/>
          </p:cNvSpPr>
          <p:nvPr/>
        </p:nvSpPr>
        <p:spPr bwMode="auto">
          <a:xfrm>
            <a:off x="11327792" y="3037472"/>
            <a:ext cx="11352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시각화</a:t>
            </a:r>
            <a:r>
              <a:rPr lang="ko-KR" altLang="en-US" sz="800" smtClean="0">
                <a:latin typeface="+mn-ea"/>
                <a:ea typeface="+mn-ea"/>
              </a:rPr>
              <a:t> </a:t>
            </a:r>
            <a:r>
              <a:rPr lang="ko-KR" altLang="en-US" sz="800">
                <a:latin typeface="+mn-ea"/>
                <a:ea typeface="+mn-ea"/>
              </a:rPr>
              <a:t>메타데이터</a:t>
            </a:r>
          </a:p>
        </p:txBody>
      </p:sp>
      <p:sp>
        <p:nvSpPr>
          <p:cNvPr id="1139" name="Text Box 31"/>
          <p:cNvSpPr txBox="1">
            <a:spLocks noChangeArrowheads="1"/>
          </p:cNvSpPr>
          <p:nvPr/>
        </p:nvSpPr>
        <p:spPr bwMode="auto">
          <a:xfrm>
            <a:off x="11441360" y="3176944"/>
            <a:ext cx="8274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</a:rPr>
              <a:t>시각화 </a:t>
            </a:r>
            <a:r>
              <a:rPr lang="ko-KR" altLang="en-US" sz="800">
                <a:latin typeface="+mn-ea"/>
                <a:ea typeface="+mn-ea"/>
              </a:rPr>
              <a:t>로그</a:t>
            </a:r>
          </a:p>
        </p:txBody>
      </p:sp>
      <p:sp>
        <p:nvSpPr>
          <p:cNvPr id="1140" name="Text Box 32"/>
          <p:cNvSpPr txBox="1">
            <a:spLocks noChangeArrowheads="1"/>
          </p:cNvSpPr>
          <p:nvPr/>
        </p:nvSpPr>
        <p:spPr bwMode="auto">
          <a:xfrm>
            <a:off x="11441360" y="3309734"/>
            <a:ext cx="72487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열람</a:t>
            </a:r>
            <a:r>
              <a:rPr lang="ko-KR" altLang="en-US" sz="800" smtClean="0">
                <a:latin typeface="+mn-ea"/>
                <a:ea typeface="+mn-ea"/>
              </a:rPr>
              <a:t> 권한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41" name="AutoShape 33"/>
          <p:cNvSpPr>
            <a:spLocks noChangeArrowheads="1"/>
          </p:cNvSpPr>
          <p:nvPr/>
        </p:nvSpPr>
        <p:spPr bwMode="auto">
          <a:xfrm>
            <a:off x="11995149" y="2873732"/>
            <a:ext cx="422275" cy="188912"/>
          </a:xfrm>
          <a:prstGeom prst="flowChartPunchedTape">
            <a:avLst/>
          </a:prstGeom>
          <a:solidFill>
            <a:srgbClr val="D6EBFC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800" b="1" smtClean="0">
                <a:latin typeface="+mn-ea"/>
                <a:ea typeface="+mn-ea"/>
              </a:rPr>
              <a:t>시각화 </a:t>
            </a:r>
            <a:r>
              <a:rPr lang="en-US" altLang="ko-KR" sz="800" b="1">
                <a:latin typeface="+mn-ea"/>
                <a:ea typeface="+mn-ea"/>
              </a:rPr>
              <a:t>DB</a:t>
            </a:r>
          </a:p>
        </p:txBody>
      </p:sp>
      <p:sp>
        <p:nvSpPr>
          <p:cNvPr id="1142" name="AutoShape 116"/>
          <p:cNvSpPr>
            <a:spLocks noChangeArrowheads="1"/>
          </p:cNvSpPr>
          <p:nvPr/>
        </p:nvSpPr>
        <p:spPr bwMode="auto">
          <a:xfrm>
            <a:off x="11445874" y="1856144"/>
            <a:ext cx="831850" cy="825500"/>
          </a:xfrm>
          <a:prstGeom prst="roundRect">
            <a:avLst>
              <a:gd name="adj" fmla="val 6597"/>
            </a:avLst>
          </a:prstGeom>
          <a:solidFill>
            <a:schemeClr val="bg1"/>
          </a:solidFill>
          <a:ln w="9525" algn="ctr">
            <a:solidFill>
              <a:srgbClr val="6666FF"/>
            </a:solidFill>
            <a:prstDash val="dash"/>
            <a:round/>
            <a:headEnd/>
            <a:tailEnd/>
          </a:ln>
        </p:spPr>
        <p:txBody>
          <a:bodyPr wrap="none" lIns="36000" rIns="36000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시각화데이터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43" name="AutoShape 117"/>
          <p:cNvSpPr>
            <a:spLocks noChangeArrowheads="1"/>
          </p:cNvSpPr>
          <p:nvPr/>
        </p:nvSpPr>
        <p:spPr bwMode="auto">
          <a:xfrm>
            <a:off x="11523662" y="2052994"/>
            <a:ext cx="674687" cy="153988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Tableau </a:t>
            </a:r>
            <a:r>
              <a:rPr lang="ko-KR" altLang="en-US" sz="800">
                <a:latin typeface="+mn-ea"/>
                <a:ea typeface="+mn-ea"/>
              </a:rPr>
              <a:t>저장</a:t>
            </a:r>
          </a:p>
        </p:txBody>
      </p:sp>
      <p:sp>
        <p:nvSpPr>
          <p:cNvPr id="1144" name="AutoShape 118"/>
          <p:cNvSpPr>
            <a:spLocks noChangeArrowheads="1"/>
          </p:cNvSpPr>
          <p:nvPr/>
        </p:nvSpPr>
        <p:spPr bwMode="auto">
          <a:xfrm>
            <a:off x="11523662" y="2248257"/>
            <a:ext cx="674687" cy="155575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latin typeface="+mn-ea"/>
              </a:rPr>
              <a:t>Tableau </a:t>
            </a:r>
            <a:r>
              <a:rPr lang="ko-KR" altLang="en-US" sz="800" smtClean="0">
                <a:latin typeface="+mn-ea"/>
                <a:ea typeface="+mn-ea"/>
              </a:rPr>
              <a:t>조회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45" name="AutoShape 119"/>
          <p:cNvSpPr>
            <a:spLocks noChangeArrowheads="1"/>
          </p:cNvSpPr>
          <p:nvPr/>
        </p:nvSpPr>
        <p:spPr bwMode="auto">
          <a:xfrm>
            <a:off x="11523662" y="2445107"/>
            <a:ext cx="674687" cy="155575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latin typeface="+mn-ea"/>
              </a:rPr>
              <a:t>Tableau </a:t>
            </a:r>
            <a:r>
              <a:rPr lang="ko-KR" altLang="en-US" sz="800" smtClean="0">
                <a:latin typeface="+mn-ea"/>
                <a:ea typeface="+mn-ea"/>
              </a:rPr>
              <a:t>삭제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46" name="AutoShape 130"/>
          <p:cNvSpPr>
            <a:spLocks noChangeArrowheads="1"/>
          </p:cNvSpPr>
          <p:nvPr/>
        </p:nvSpPr>
        <p:spPr bwMode="auto">
          <a:xfrm>
            <a:off x="11445874" y="5924138"/>
            <a:ext cx="831850" cy="1062037"/>
          </a:xfrm>
          <a:prstGeom prst="roundRect">
            <a:avLst>
              <a:gd name="adj" fmla="val 6597"/>
            </a:avLst>
          </a:prstGeom>
          <a:solidFill>
            <a:schemeClr val="bg1"/>
          </a:solidFill>
          <a:ln w="9525" algn="ctr">
            <a:solidFill>
              <a:srgbClr val="6666FF"/>
            </a:solidFill>
            <a:prstDash val="dash"/>
            <a:round/>
            <a:headEnd/>
            <a:tailEnd/>
          </a:ln>
        </p:spPr>
        <p:txBody>
          <a:bodyPr wrap="none" lIns="36000" rIns="36000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외부 </a:t>
            </a:r>
            <a:r>
              <a:rPr lang="ko-KR" altLang="en-US" sz="800" smtClean="0">
                <a:latin typeface="+mn-ea"/>
                <a:ea typeface="+mn-ea"/>
              </a:rPr>
              <a:t>관리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47" name="AutoShape 131"/>
          <p:cNvSpPr>
            <a:spLocks noChangeArrowheads="1"/>
          </p:cNvSpPr>
          <p:nvPr/>
        </p:nvSpPr>
        <p:spPr bwMode="auto">
          <a:xfrm>
            <a:off x="11523662" y="6120988"/>
            <a:ext cx="674687" cy="195262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 생성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48" name="AutoShape 132"/>
          <p:cNvSpPr>
            <a:spLocks noChangeArrowheads="1"/>
          </p:cNvSpPr>
          <p:nvPr/>
        </p:nvSpPr>
        <p:spPr bwMode="auto">
          <a:xfrm>
            <a:off x="11523662" y="6748050"/>
            <a:ext cx="674687" cy="163513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 관리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49" name="AutoShape 133"/>
          <p:cNvSpPr>
            <a:spLocks noChangeArrowheads="1"/>
          </p:cNvSpPr>
          <p:nvPr/>
        </p:nvSpPr>
        <p:spPr bwMode="auto">
          <a:xfrm>
            <a:off x="11525249" y="6355938"/>
            <a:ext cx="674688" cy="163512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 검증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50" name="Rectangle 134"/>
          <p:cNvSpPr>
            <a:spLocks noChangeArrowheads="1"/>
          </p:cNvSpPr>
          <p:nvPr/>
        </p:nvSpPr>
        <p:spPr bwMode="auto">
          <a:xfrm>
            <a:off x="11523662" y="6355938"/>
            <a:ext cx="79375" cy="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151" name="AutoShape 135"/>
          <p:cNvSpPr>
            <a:spLocks noChangeArrowheads="1"/>
          </p:cNvSpPr>
          <p:nvPr/>
        </p:nvSpPr>
        <p:spPr bwMode="auto">
          <a:xfrm>
            <a:off x="11525249" y="6552788"/>
            <a:ext cx="674688" cy="163512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 갱신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53" name="AutoShape 10"/>
          <p:cNvSpPr>
            <a:spLocks noChangeArrowheads="1"/>
          </p:cNvSpPr>
          <p:nvPr/>
        </p:nvSpPr>
        <p:spPr bwMode="auto">
          <a:xfrm>
            <a:off x="11285537" y="3619074"/>
            <a:ext cx="1150937" cy="1020763"/>
          </a:xfrm>
          <a:prstGeom prst="cube">
            <a:avLst>
              <a:gd name="adj" fmla="val 4256"/>
            </a:avLst>
          </a:prstGeom>
          <a:solidFill>
            <a:srgbClr val="D6EBFC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&lt;&lt;DW/DM</a:t>
            </a:r>
            <a:r>
              <a:rPr lang="ko-KR" altLang="en-US" sz="800" b="1" smtClean="0">
                <a:latin typeface="+mn-ea"/>
                <a:ea typeface="+mn-ea"/>
              </a:rPr>
              <a:t>서버</a:t>
            </a:r>
            <a:r>
              <a:rPr lang="en-US" altLang="ko-KR" sz="800" b="1" smtClean="0">
                <a:latin typeface="+mn-ea"/>
                <a:ea typeface="+mn-ea"/>
              </a:rPr>
              <a:t>&gt;&gt;</a:t>
            </a:r>
            <a:endParaRPr lang="en-US" altLang="ko-KR" sz="800" b="1">
              <a:latin typeface="+mn-ea"/>
              <a:ea typeface="+mn-ea"/>
            </a:endParaRPr>
          </a:p>
        </p:txBody>
      </p:sp>
      <p:sp>
        <p:nvSpPr>
          <p:cNvPr id="1154" name="AutoShape 150"/>
          <p:cNvSpPr>
            <a:spLocks noChangeArrowheads="1"/>
          </p:cNvSpPr>
          <p:nvPr/>
        </p:nvSpPr>
        <p:spPr bwMode="auto">
          <a:xfrm>
            <a:off x="11437937" y="3854024"/>
            <a:ext cx="831850" cy="704850"/>
          </a:xfrm>
          <a:prstGeom prst="roundRect">
            <a:avLst>
              <a:gd name="adj" fmla="val 6597"/>
            </a:avLst>
          </a:prstGeom>
          <a:solidFill>
            <a:schemeClr val="bg1"/>
          </a:solidFill>
          <a:ln w="9525" algn="ctr">
            <a:solidFill>
              <a:srgbClr val="6666FF"/>
            </a:solidFill>
            <a:prstDash val="dash"/>
            <a:round/>
            <a:headEnd/>
            <a:tailEnd/>
          </a:ln>
        </p:spPr>
        <p:txBody>
          <a:bodyPr wrap="none" lIns="36000" rIns="36000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en-US" altLang="ko-KR" sz="800" smtClean="0">
                <a:latin typeface="+mn-ea"/>
                <a:ea typeface="+mn-ea"/>
              </a:rPr>
              <a:t>D/W</a:t>
            </a:r>
            <a:r>
              <a:rPr lang="ko-KR" altLang="en-US" sz="800" smtClean="0">
                <a:latin typeface="+mn-ea"/>
                <a:ea typeface="+mn-ea"/>
              </a:rPr>
              <a:t> </a:t>
            </a:r>
            <a:r>
              <a:rPr lang="ko-KR" altLang="en-US" sz="800">
                <a:latin typeface="+mn-ea"/>
                <a:ea typeface="+mn-ea"/>
              </a:rPr>
              <a:t>관리</a:t>
            </a:r>
          </a:p>
        </p:txBody>
      </p:sp>
      <p:sp>
        <p:nvSpPr>
          <p:cNvPr id="1155" name="AutoShape 151"/>
          <p:cNvSpPr>
            <a:spLocks noChangeArrowheads="1"/>
          </p:cNvSpPr>
          <p:nvPr/>
        </p:nvSpPr>
        <p:spPr bwMode="auto">
          <a:xfrm>
            <a:off x="11518899" y="4049287"/>
            <a:ext cx="673100" cy="195262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 smtClean="0">
                <a:latin typeface="+mn-ea"/>
                <a:ea typeface="+mn-ea"/>
              </a:rPr>
              <a:t>데이터 </a:t>
            </a:r>
            <a:r>
              <a:rPr lang="ko-KR" altLang="en-US" sz="800">
                <a:latin typeface="+mn-ea"/>
                <a:ea typeface="+mn-ea"/>
              </a:rPr>
              <a:t>변환</a:t>
            </a:r>
          </a:p>
        </p:txBody>
      </p:sp>
      <p:sp>
        <p:nvSpPr>
          <p:cNvPr id="1156" name="AutoShape 152"/>
          <p:cNvSpPr>
            <a:spLocks noChangeArrowheads="1"/>
          </p:cNvSpPr>
          <p:nvPr/>
        </p:nvSpPr>
        <p:spPr bwMode="auto">
          <a:xfrm>
            <a:off x="11518899" y="4284237"/>
            <a:ext cx="673100" cy="195262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</a:rPr>
              <a:t>변환 이력 생성</a:t>
            </a:r>
          </a:p>
        </p:txBody>
      </p:sp>
      <p:grpSp>
        <p:nvGrpSpPr>
          <p:cNvPr id="1158" name="Group 166"/>
          <p:cNvGrpSpPr>
            <a:grpSpLocks/>
          </p:cNvGrpSpPr>
          <p:nvPr/>
        </p:nvGrpSpPr>
        <p:grpSpPr bwMode="auto">
          <a:xfrm>
            <a:off x="11283949" y="7235413"/>
            <a:ext cx="1204913" cy="628650"/>
            <a:chOff x="1532" y="3385"/>
            <a:chExt cx="526" cy="312"/>
          </a:xfrm>
        </p:grpSpPr>
        <p:graphicFrame>
          <p:nvGraphicFramePr>
            <p:cNvPr id="1159" name="Object 167"/>
            <p:cNvGraphicFramePr>
              <a:graphicFrameLocks noChangeAspect="1"/>
            </p:cNvGraphicFramePr>
            <p:nvPr/>
          </p:nvGraphicFramePr>
          <p:xfrm>
            <a:off x="1532" y="3516"/>
            <a:ext cx="52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" name="Visio" r:id="rId11" imgW="947618" imgH="947618" progId="Visio.Drawing.11">
                    <p:embed/>
                  </p:oleObj>
                </mc:Choice>
                <mc:Fallback>
                  <p:oleObj name="Visio" r:id="rId11" imgW="947618" imgH="9476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516"/>
                          <a:ext cx="52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0" name="Object 168"/>
            <p:cNvGraphicFramePr>
              <a:graphicFrameLocks noChangeAspect="1"/>
            </p:cNvGraphicFramePr>
            <p:nvPr/>
          </p:nvGraphicFramePr>
          <p:xfrm>
            <a:off x="1532" y="3451"/>
            <a:ext cx="52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5" name="Visio" r:id="rId12" imgW="947618" imgH="947618" progId="Visio.Drawing.11">
                    <p:embed/>
                  </p:oleObj>
                </mc:Choice>
                <mc:Fallback>
                  <p:oleObj name="Visio" r:id="rId12" imgW="947618" imgH="9476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451"/>
                          <a:ext cx="52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1" name="Object 169"/>
            <p:cNvGraphicFramePr>
              <a:graphicFrameLocks noChangeAspect="1"/>
            </p:cNvGraphicFramePr>
            <p:nvPr/>
          </p:nvGraphicFramePr>
          <p:xfrm>
            <a:off x="1532" y="3385"/>
            <a:ext cx="52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6" name="Visio" r:id="rId13" imgW="947618" imgH="947618" progId="Visio.Drawing.11">
                    <p:embed/>
                  </p:oleObj>
                </mc:Choice>
                <mc:Fallback>
                  <p:oleObj name="Visio" r:id="rId13" imgW="947618" imgH="9476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385"/>
                          <a:ext cx="52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65" name="AutoShape 173"/>
          <p:cNvSpPr>
            <a:spLocks noChangeArrowheads="1"/>
          </p:cNvSpPr>
          <p:nvPr/>
        </p:nvSpPr>
        <p:spPr bwMode="auto">
          <a:xfrm>
            <a:off x="12031662" y="7243350"/>
            <a:ext cx="422275" cy="188913"/>
          </a:xfrm>
          <a:prstGeom prst="flowChartPunchedTape">
            <a:avLst/>
          </a:prstGeom>
          <a:solidFill>
            <a:srgbClr val="D6EBFC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800" b="1" smtClean="0">
                <a:latin typeface="+mn-ea"/>
                <a:ea typeface="+mn-ea"/>
              </a:rPr>
              <a:t>외부 </a:t>
            </a:r>
            <a:r>
              <a:rPr lang="en-US" altLang="ko-KR" sz="800" b="1">
                <a:latin typeface="+mn-ea"/>
                <a:ea typeface="+mn-ea"/>
              </a:rPr>
              <a:t>DB</a:t>
            </a:r>
          </a:p>
        </p:txBody>
      </p:sp>
      <p:sp>
        <p:nvSpPr>
          <p:cNvPr id="1166" name="Rectangle 174"/>
          <p:cNvSpPr>
            <a:spLocks noChangeArrowheads="1"/>
          </p:cNvSpPr>
          <p:nvPr/>
        </p:nvSpPr>
        <p:spPr bwMode="auto">
          <a:xfrm>
            <a:off x="11920537" y="7024275"/>
            <a:ext cx="79375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167" name="Rectangle 175"/>
          <p:cNvSpPr>
            <a:spLocks noChangeArrowheads="1"/>
          </p:cNvSpPr>
          <p:nvPr/>
        </p:nvSpPr>
        <p:spPr bwMode="auto">
          <a:xfrm>
            <a:off x="11603037" y="7024275"/>
            <a:ext cx="79375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1168" name="AutoShape 176"/>
          <p:cNvCxnSpPr>
            <a:cxnSpLocks noChangeShapeType="1"/>
            <a:stCxn id="1167" idx="2"/>
            <a:endCxn id="1166" idx="2"/>
          </p:cNvCxnSpPr>
          <p:nvPr/>
        </p:nvCxnSpPr>
        <p:spPr bwMode="auto">
          <a:xfrm rot="16200000" flipH="1">
            <a:off x="11800680" y="6944107"/>
            <a:ext cx="1587" cy="317500"/>
          </a:xfrm>
          <a:prstGeom prst="curvedConnector3">
            <a:avLst>
              <a:gd name="adj1" fmla="val 14400005"/>
            </a:avLst>
          </a:prstGeom>
          <a:noFill/>
          <a:ln w="12700">
            <a:solidFill>
              <a:srgbClr val="D6009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9" name="Rectangle 221"/>
          <p:cNvSpPr>
            <a:spLocks noChangeArrowheads="1"/>
          </p:cNvSpPr>
          <p:nvPr/>
        </p:nvSpPr>
        <p:spPr bwMode="auto">
          <a:xfrm>
            <a:off x="11523662" y="6216238"/>
            <a:ext cx="79375" cy="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170" name="Rectangle 356"/>
          <p:cNvSpPr>
            <a:spLocks noChangeArrowheads="1"/>
          </p:cNvSpPr>
          <p:nvPr/>
        </p:nvSpPr>
        <p:spPr bwMode="auto">
          <a:xfrm>
            <a:off x="12357099" y="7002050"/>
            <a:ext cx="79375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172" name="Rectangle 182"/>
          <p:cNvSpPr>
            <a:spLocks noChangeArrowheads="1"/>
          </p:cNvSpPr>
          <p:nvPr/>
        </p:nvSpPr>
        <p:spPr bwMode="auto">
          <a:xfrm>
            <a:off x="10917640" y="7585174"/>
            <a:ext cx="91672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1173" name="Group 26"/>
          <p:cNvGrpSpPr>
            <a:grpSpLocks/>
          </p:cNvGrpSpPr>
          <p:nvPr/>
        </p:nvGrpSpPr>
        <p:grpSpPr bwMode="auto">
          <a:xfrm>
            <a:off x="11247437" y="4707757"/>
            <a:ext cx="1204912" cy="627062"/>
            <a:chOff x="1532" y="3385"/>
            <a:chExt cx="526" cy="312"/>
          </a:xfrm>
        </p:grpSpPr>
        <p:graphicFrame>
          <p:nvGraphicFramePr>
            <p:cNvPr id="1174" name="Object 27"/>
            <p:cNvGraphicFramePr>
              <a:graphicFrameLocks noChangeAspect="1"/>
            </p:cNvGraphicFramePr>
            <p:nvPr/>
          </p:nvGraphicFramePr>
          <p:xfrm>
            <a:off x="1532" y="3516"/>
            <a:ext cx="52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7" name="Visio" r:id="rId14" imgW="947618" imgH="947618" progId="Visio.Drawing.11">
                    <p:embed/>
                  </p:oleObj>
                </mc:Choice>
                <mc:Fallback>
                  <p:oleObj name="Visio" r:id="rId14" imgW="947618" imgH="9476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516"/>
                          <a:ext cx="52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5" name="Object 28"/>
            <p:cNvGraphicFramePr>
              <a:graphicFrameLocks noChangeAspect="1"/>
            </p:cNvGraphicFramePr>
            <p:nvPr/>
          </p:nvGraphicFramePr>
          <p:xfrm>
            <a:off x="1532" y="3451"/>
            <a:ext cx="52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8" name="Visio" r:id="rId15" imgW="947618" imgH="947618" progId="Visio.Drawing.11">
                    <p:embed/>
                  </p:oleObj>
                </mc:Choice>
                <mc:Fallback>
                  <p:oleObj name="Visio" r:id="rId15" imgW="947618" imgH="9476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451"/>
                          <a:ext cx="52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6" name="Object 29"/>
            <p:cNvGraphicFramePr>
              <a:graphicFrameLocks noChangeAspect="1"/>
            </p:cNvGraphicFramePr>
            <p:nvPr/>
          </p:nvGraphicFramePr>
          <p:xfrm>
            <a:off x="1532" y="3385"/>
            <a:ext cx="526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9" name="Visio" r:id="rId16" imgW="947618" imgH="947618" progId="Visio.Drawing.11">
                    <p:embed/>
                  </p:oleObj>
                </mc:Choice>
                <mc:Fallback>
                  <p:oleObj name="Visio" r:id="rId16" imgW="947618" imgH="9476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3385"/>
                          <a:ext cx="526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99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77" name="Text Box 30"/>
          <p:cNvSpPr txBox="1">
            <a:spLocks noChangeArrowheads="1"/>
          </p:cNvSpPr>
          <p:nvPr/>
        </p:nvSpPr>
        <p:spPr bwMode="auto">
          <a:xfrm>
            <a:off x="11437821" y="4885778"/>
            <a:ext cx="8274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서버 </a:t>
            </a:r>
            <a:r>
              <a:rPr lang="ko-KR" altLang="en-US" sz="800" smtClean="0">
                <a:latin typeface="+mn-ea"/>
                <a:ea typeface="+mn-ea"/>
              </a:rPr>
              <a:t>데이터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78" name="Text Box 31"/>
          <p:cNvSpPr txBox="1">
            <a:spLocks noChangeArrowheads="1"/>
          </p:cNvSpPr>
          <p:nvPr/>
        </p:nvSpPr>
        <p:spPr bwMode="auto">
          <a:xfrm>
            <a:off x="11553733" y="5026149"/>
            <a:ext cx="6511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웹데이터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79" name="Text Box 32"/>
          <p:cNvSpPr txBox="1">
            <a:spLocks noChangeArrowheads="1"/>
          </p:cNvSpPr>
          <p:nvPr/>
        </p:nvSpPr>
        <p:spPr bwMode="auto">
          <a:xfrm>
            <a:off x="11508756" y="5157019"/>
            <a:ext cx="70564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en-US" altLang="ko-KR" sz="800" smtClean="0">
                <a:latin typeface="+mn-ea"/>
                <a:ea typeface="+mn-ea"/>
              </a:rPr>
              <a:t>M2M/IoT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180" name="AutoShape 33"/>
          <p:cNvSpPr>
            <a:spLocks noChangeArrowheads="1"/>
          </p:cNvSpPr>
          <p:nvPr/>
        </p:nvSpPr>
        <p:spPr bwMode="auto">
          <a:xfrm>
            <a:off x="11995149" y="4714107"/>
            <a:ext cx="422275" cy="188912"/>
          </a:xfrm>
          <a:prstGeom prst="flowChartPunchedTape">
            <a:avLst/>
          </a:prstGeom>
          <a:solidFill>
            <a:srgbClr val="D6EBFC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800" b="1">
                <a:latin typeface="+mn-ea"/>
                <a:ea typeface="+mn-ea"/>
              </a:rPr>
              <a:t>보관 </a:t>
            </a:r>
            <a:r>
              <a:rPr lang="en-US" altLang="ko-KR" sz="800" b="1">
                <a:latin typeface="+mn-ea"/>
                <a:ea typeface="+mn-ea"/>
              </a:rPr>
              <a:t>DB</a:t>
            </a:r>
          </a:p>
        </p:txBody>
      </p:sp>
      <p:sp>
        <p:nvSpPr>
          <p:cNvPr id="1184" name="Text Box 243"/>
          <p:cNvSpPr txBox="1">
            <a:spLocks noChangeArrowheads="1"/>
          </p:cNvSpPr>
          <p:nvPr/>
        </p:nvSpPr>
        <p:spPr bwMode="auto">
          <a:xfrm>
            <a:off x="4835447" y="3114555"/>
            <a:ext cx="598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Ambari</a:t>
            </a:r>
            <a:endParaRPr lang="ko-KR" altLang="en-US" sz="80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800">
                <a:latin typeface="+mn-ea"/>
                <a:ea typeface="+mn-ea"/>
              </a:rPr>
              <a:t>: </a:t>
            </a:r>
            <a:r>
              <a:rPr lang="en-US" altLang="ko-KR" sz="800" smtClean="0">
                <a:latin typeface="+mn-ea"/>
                <a:ea typeface="+mn-ea"/>
              </a:rPr>
              <a:t>8080 </a:t>
            </a:r>
            <a:r>
              <a:rPr lang="ko-KR" altLang="en-US" sz="800">
                <a:latin typeface="+mn-ea"/>
                <a:ea typeface="+mn-ea"/>
              </a:rPr>
              <a:t>포트</a:t>
            </a:r>
          </a:p>
        </p:txBody>
      </p:sp>
      <p:sp>
        <p:nvSpPr>
          <p:cNvPr id="1186" name="Text Box 243"/>
          <p:cNvSpPr txBox="1">
            <a:spLocks noChangeArrowheads="1"/>
          </p:cNvSpPr>
          <p:nvPr/>
        </p:nvSpPr>
        <p:spPr bwMode="auto">
          <a:xfrm>
            <a:off x="4827484" y="3512302"/>
            <a:ext cx="598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R Studio</a:t>
            </a:r>
            <a:endParaRPr lang="ko-KR" altLang="en-US" sz="80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800">
                <a:latin typeface="+mn-ea"/>
                <a:ea typeface="+mn-ea"/>
              </a:rPr>
              <a:t>: </a:t>
            </a:r>
            <a:r>
              <a:rPr lang="en-US" altLang="ko-KR" sz="800" smtClean="0">
                <a:latin typeface="+mn-ea"/>
                <a:ea typeface="+mn-ea"/>
              </a:rPr>
              <a:t>8787 </a:t>
            </a:r>
            <a:r>
              <a:rPr lang="ko-KR" altLang="en-US" sz="800">
                <a:latin typeface="+mn-ea"/>
                <a:ea typeface="+mn-ea"/>
              </a:rPr>
              <a:t>포트</a:t>
            </a:r>
          </a:p>
        </p:txBody>
      </p:sp>
      <p:grpSp>
        <p:nvGrpSpPr>
          <p:cNvPr id="1187" name="Group 345"/>
          <p:cNvGrpSpPr>
            <a:grpSpLocks/>
          </p:cNvGrpSpPr>
          <p:nvPr/>
        </p:nvGrpSpPr>
        <p:grpSpPr bwMode="auto">
          <a:xfrm>
            <a:off x="4041580" y="3932337"/>
            <a:ext cx="631736" cy="568325"/>
            <a:chOff x="2758" y="2298"/>
            <a:chExt cx="452" cy="410"/>
          </a:xfrm>
        </p:grpSpPr>
        <p:graphicFrame>
          <p:nvGraphicFramePr>
            <p:cNvPr id="1188" name="Object 346"/>
            <p:cNvGraphicFramePr>
              <a:graphicFrameLocks noChangeAspect="1"/>
            </p:cNvGraphicFramePr>
            <p:nvPr/>
          </p:nvGraphicFramePr>
          <p:xfrm>
            <a:off x="2859" y="2298"/>
            <a:ext cx="196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60" name="Visio" r:id="rId17" imgW="757178" imgH="1225570" progId="Visio.Drawing.11">
                    <p:embed/>
                  </p:oleObj>
                </mc:Choice>
                <mc:Fallback>
                  <p:oleObj name="Visio" r:id="rId17" imgW="757178" imgH="122557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9" y="2298"/>
                          <a:ext cx="196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9" name="Text Box 347"/>
            <p:cNvSpPr txBox="1">
              <a:spLocks noChangeArrowheads="1"/>
            </p:cNvSpPr>
            <p:nvPr/>
          </p:nvSpPr>
          <p:spPr bwMode="auto">
            <a:xfrm>
              <a:off x="2758" y="2553"/>
              <a:ext cx="45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800">
                  <a:latin typeface="+mn-ea"/>
                  <a:ea typeface="+mn-ea"/>
                </a:rPr>
                <a:t>메일 데몬</a:t>
              </a:r>
            </a:p>
          </p:txBody>
        </p:sp>
      </p:grpSp>
      <p:sp>
        <p:nvSpPr>
          <p:cNvPr id="1197" name="AutoShape 348"/>
          <p:cNvSpPr>
            <a:spLocks noChangeArrowheads="1"/>
          </p:cNvSpPr>
          <p:nvPr/>
        </p:nvSpPr>
        <p:spPr bwMode="auto">
          <a:xfrm>
            <a:off x="5653808" y="5291187"/>
            <a:ext cx="823219" cy="188913"/>
          </a:xfrm>
          <a:prstGeom prst="flowChartPunchedTape">
            <a:avLst/>
          </a:prstGeom>
          <a:solidFill>
            <a:srgbClr val="99CCFF"/>
          </a:solidFill>
          <a:ln w="6350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800">
                <a:latin typeface="+mn-ea"/>
                <a:ea typeface="+mn-ea"/>
              </a:rPr>
              <a:t>메일 전송 이벤트</a:t>
            </a:r>
          </a:p>
        </p:txBody>
      </p:sp>
      <p:cxnSp>
        <p:nvCxnSpPr>
          <p:cNvPr id="1198" name="AutoShape 351"/>
          <p:cNvCxnSpPr>
            <a:cxnSpLocks noChangeShapeType="1"/>
            <a:stCxn id="1197" idx="1"/>
            <a:endCxn id="1188" idx="3"/>
          </p:cNvCxnSpPr>
          <p:nvPr/>
        </p:nvCxnSpPr>
        <p:spPr bwMode="auto">
          <a:xfrm rot="10800000">
            <a:off x="4456682" y="4152044"/>
            <a:ext cx="1197127" cy="1233601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D6009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90" name="Picture 352" descr="XP-lette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084" y="4206974"/>
            <a:ext cx="209013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04" name="AutoShape 351"/>
          <p:cNvCxnSpPr>
            <a:cxnSpLocks noChangeShapeType="1"/>
          </p:cNvCxnSpPr>
          <p:nvPr/>
        </p:nvCxnSpPr>
        <p:spPr bwMode="auto">
          <a:xfrm rot="10800000">
            <a:off x="2084194" y="2314880"/>
            <a:ext cx="2073834" cy="1803967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D6009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0" name="AutoShape 165"/>
          <p:cNvCxnSpPr>
            <a:cxnSpLocks noChangeShapeType="1"/>
            <a:stCxn id="1103" idx="3"/>
            <a:endCxn id="1136" idx="1"/>
          </p:cNvCxnSpPr>
          <p:nvPr/>
        </p:nvCxnSpPr>
        <p:spPr bwMode="auto">
          <a:xfrm flipV="1">
            <a:off x="10516114" y="3181918"/>
            <a:ext cx="731323" cy="3713371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D60093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3" name="AutoShape 165"/>
          <p:cNvCxnSpPr>
            <a:cxnSpLocks noChangeShapeType="1"/>
            <a:stCxn id="1103" idx="3"/>
          </p:cNvCxnSpPr>
          <p:nvPr/>
        </p:nvCxnSpPr>
        <p:spPr bwMode="auto">
          <a:xfrm>
            <a:off x="10516114" y="6895289"/>
            <a:ext cx="734498" cy="762171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D60093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9" name="AutoShape 165"/>
          <p:cNvCxnSpPr>
            <a:cxnSpLocks noChangeShapeType="1"/>
            <a:stCxn id="1103" idx="3"/>
            <a:endCxn id="1176" idx="1"/>
          </p:cNvCxnSpPr>
          <p:nvPr/>
        </p:nvCxnSpPr>
        <p:spPr bwMode="auto">
          <a:xfrm flipV="1">
            <a:off x="10516114" y="4889645"/>
            <a:ext cx="731323" cy="2005644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D60093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22" name="Group 211"/>
          <p:cNvGrpSpPr>
            <a:grpSpLocks/>
          </p:cNvGrpSpPr>
          <p:nvPr/>
        </p:nvGrpSpPr>
        <p:grpSpPr bwMode="auto">
          <a:xfrm>
            <a:off x="11012900" y="2872656"/>
            <a:ext cx="278509" cy="325234"/>
            <a:chOff x="1759" y="4056"/>
            <a:chExt cx="200" cy="235"/>
          </a:xfrm>
        </p:grpSpPr>
        <p:pic>
          <p:nvPicPr>
            <p:cNvPr id="1223" name="Picture 212" descr="XP-flag-red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" y="4056"/>
              <a:ext cx="11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4" name="Text Box 213"/>
            <p:cNvSpPr txBox="1">
              <a:spLocks noChangeArrowheads="1"/>
            </p:cNvSpPr>
            <p:nvPr/>
          </p:nvSpPr>
          <p:spPr bwMode="auto">
            <a:xfrm>
              <a:off x="1759" y="4135"/>
              <a:ext cx="200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r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ko-KR" altLang="en-US" sz="800" smtClean="0">
                  <a:latin typeface="+mn-ea"/>
                  <a:ea typeface="+mn-ea"/>
                </a:rPr>
                <a:t>결과</a:t>
              </a:r>
              <a:endParaRPr lang="en-US" altLang="ko-KR" sz="800">
                <a:latin typeface="+mn-ea"/>
                <a:ea typeface="+mn-ea"/>
              </a:endParaRPr>
            </a:p>
          </p:txBody>
        </p:sp>
      </p:grpSp>
      <p:grpSp>
        <p:nvGrpSpPr>
          <p:cNvPr id="1225" name="Group 247"/>
          <p:cNvGrpSpPr>
            <a:grpSpLocks/>
          </p:cNvGrpSpPr>
          <p:nvPr/>
        </p:nvGrpSpPr>
        <p:grpSpPr bwMode="auto">
          <a:xfrm>
            <a:off x="2222766" y="6030331"/>
            <a:ext cx="748891" cy="333169"/>
            <a:chOff x="1923" y="1958"/>
            <a:chExt cx="536" cy="241"/>
          </a:xfrm>
        </p:grpSpPr>
        <p:pic>
          <p:nvPicPr>
            <p:cNvPr id="1226" name="Picture 248" descr="XP-flag-blue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" y="1958"/>
              <a:ext cx="11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7" name="Text Box 249"/>
            <p:cNvSpPr txBox="1">
              <a:spLocks noChangeArrowheads="1"/>
            </p:cNvSpPr>
            <p:nvPr/>
          </p:nvSpPr>
          <p:spPr bwMode="auto">
            <a:xfrm>
              <a:off x="1923" y="2043"/>
              <a:ext cx="536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r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800" smtClean="0">
                  <a:solidFill>
                    <a:srgbClr val="FF0000"/>
                  </a:solidFill>
                  <a:latin typeface="+mn-ea"/>
                  <a:ea typeface="+mn-ea"/>
                </a:rPr>
                <a:t>sasl.qop string</a:t>
              </a:r>
              <a:endParaRPr lang="ko-KR" altLang="en-US" sz="80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228" name="Group 211"/>
          <p:cNvGrpSpPr>
            <a:grpSpLocks/>
          </p:cNvGrpSpPr>
          <p:nvPr/>
        </p:nvGrpSpPr>
        <p:grpSpPr bwMode="auto">
          <a:xfrm>
            <a:off x="11018567" y="5131396"/>
            <a:ext cx="278509" cy="325234"/>
            <a:chOff x="1759" y="4056"/>
            <a:chExt cx="200" cy="235"/>
          </a:xfrm>
        </p:grpSpPr>
        <p:pic>
          <p:nvPicPr>
            <p:cNvPr id="1229" name="Picture 212" descr="XP-flag-red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" y="4056"/>
              <a:ext cx="11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" name="Text Box 213"/>
            <p:cNvSpPr txBox="1">
              <a:spLocks noChangeArrowheads="1"/>
            </p:cNvSpPr>
            <p:nvPr/>
          </p:nvSpPr>
          <p:spPr bwMode="auto">
            <a:xfrm>
              <a:off x="1759" y="4135"/>
              <a:ext cx="200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r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ko-KR" altLang="en-US" sz="800" smtClean="0">
                  <a:latin typeface="+mn-ea"/>
                  <a:ea typeface="+mn-ea"/>
                </a:rPr>
                <a:t>결과</a:t>
              </a:r>
              <a:endParaRPr lang="en-US" altLang="ko-KR" sz="800">
                <a:latin typeface="+mn-ea"/>
                <a:ea typeface="+mn-ea"/>
              </a:endParaRPr>
            </a:p>
          </p:txBody>
        </p:sp>
      </p:grpSp>
      <p:grpSp>
        <p:nvGrpSpPr>
          <p:cNvPr id="1232" name="Group 211"/>
          <p:cNvGrpSpPr>
            <a:grpSpLocks/>
          </p:cNvGrpSpPr>
          <p:nvPr/>
        </p:nvGrpSpPr>
        <p:grpSpPr bwMode="auto">
          <a:xfrm>
            <a:off x="11018567" y="7284174"/>
            <a:ext cx="278509" cy="325234"/>
            <a:chOff x="1759" y="4056"/>
            <a:chExt cx="200" cy="235"/>
          </a:xfrm>
        </p:grpSpPr>
        <p:pic>
          <p:nvPicPr>
            <p:cNvPr id="1233" name="Picture 212" descr="XP-flag-red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" y="4056"/>
              <a:ext cx="11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4" name="Text Box 213"/>
            <p:cNvSpPr txBox="1">
              <a:spLocks noChangeArrowheads="1"/>
            </p:cNvSpPr>
            <p:nvPr/>
          </p:nvSpPr>
          <p:spPr bwMode="auto">
            <a:xfrm>
              <a:off x="1759" y="4135"/>
              <a:ext cx="200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r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ko-KR" altLang="en-US" sz="800" smtClean="0">
                  <a:latin typeface="+mn-ea"/>
                  <a:ea typeface="+mn-ea"/>
                </a:rPr>
                <a:t>결과</a:t>
              </a:r>
              <a:endParaRPr lang="en-US" altLang="ko-KR" sz="800">
                <a:latin typeface="+mn-ea"/>
                <a:ea typeface="+mn-ea"/>
              </a:endParaRPr>
            </a:p>
          </p:txBody>
        </p:sp>
      </p:grpSp>
      <p:grpSp>
        <p:nvGrpSpPr>
          <p:cNvPr id="1236" name="Group 247"/>
          <p:cNvGrpSpPr>
            <a:grpSpLocks/>
          </p:cNvGrpSpPr>
          <p:nvPr/>
        </p:nvGrpSpPr>
        <p:grpSpPr bwMode="auto">
          <a:xfrm>
            <a:off x="4733094" y="5636375"/>
            <a:ext cx="448497" cy="333169"/>
            <a:chOff x="1923" y="1958"/>
            <a:chExt cx="321" cy="241"/>
          </a:xfrm>
        </p:grpSpPr>
        <p:pic>
          <p:nvPicPr>
            <p:cNvPr id="1237" name="Picture 248" descr="XP-flag-blue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" y="1958"/>
              <a:ext cx="11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8" name="Text Box 249"/>
            <p:cNvSpPr txBox="1">
              <a:spLocks noChangeArrowheads="1"/>
            </p:cNvSpPr>
            <p:nvPr/>
          </p:nvSpPr>
          <p:spPr bwMode="auto">
            <a:xfrm>
              <a:off x="1923" y="2043"/>
              <a:ext cx="321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r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800">
                  <a:solidFill>
                    <a:srgbClr val="FF0000"/>
                  </a:solidFill>
                  <a:latin typeface="+mn-ea"/>
                </a:rPr>
                <a:t>sasl.qop</a:t>
              </a:r>
              <a:endParaRPr lang="ko-KR" altLang="en-US" sz="80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259" name="AutoShape 206"/>
          <p:cNvSpPr>
            <a:spLocks noChangeArrowheads="1"/>
          </p:cNvSpPr>
          <p:nvPr/>
        </p:nvSpPr>
        <p:spPr bwMode="auto">
          <a:xfrm>
            <a:off x="2360396" y="4109145"/>
            <a:ext cx="899194" cy="664349"/>
          </a:xfrm>
          <a:prstGeom prst="rightArrow">
            <a:avLst>
              <a:gd name="adj1" fmla="val 82741"/>
              <a:gd name="adj2" fmla="val 10724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prstDash val="dash"/>
            <a:miter lim="800000"/>
            <a:headEnd/>
            <a:tailEnd/>
          </a:ln>
        </p:spPr>
        <p:txBody>
          <a:bodyPr wrap="none" lIns="36000" rIns="36000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 2" panose="05020102010507070707" pitchFamily="18" charset="2"/>
              <a:buChar char="¡"/>
            </a:pPr>
            <a:r>
              <a:rPr lang="ko-KR" altLang="en-US" sz="800">
                <a:latin typeface="+mn-ea"/>
                <a:ea typeface="+mn-ea"/>
              </a:rPr>
              <a:t> </a:t>
            </a:r>
            <a:r>
              <a:rPr lang="ko-KR" altLang="en-US" sz="800" smtClean="0">
                <a:latin typeface="+mn-ea"/>
                <a:ea typeface="+mn-ea"/>
              </a:rPr>
              <a:t>데이터 저장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260" name="AutoShape 207"/>
          <p:cNvSpPr>
            <a:spLocks noChangeArrowheads="1"/>
          </p:cNvSpPr>
          <p:nvPr/>
        </p:nvSpPr>
        <p:spPr bwMode="auto">
          <a:xfrm>
            <a:off x="2437128" y="4478766"/>
            <a:ext cx="716489" cy="1968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SecureShell</a:t>
            </a:r>
            <a:endParaRPr lang="ko-KR" altLang="en-US" sz="800">
              <a:latin typeface="+mn-ea"/>
              <a:ea typeface="+mn-ea"/>
            </a:endParaRPr>
          </a:p>
        </p:txBody>
      </p:sp>
      <p:cxnSp>
        <p:nvCxnSpPr>
          <p:cNvPr id="1267" name="AutoShape 277"/>
          <p:cNvCxnSpPr>
            <a:cxnSpLocks noChangeShapeType="1"/>
          </p:cNvCxnSpPr>
          <p:nvPr/>
        </p:nvCxnSpPr>
        <p:spPr bwMode="auto">
          <a:xfrm>
            <a:off x="2128063" y="4399900"/>
            <a:ext cx="3093272" cy="99873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69" name="Group 157"/>
          <p:cNvGrpSpPr>
            <a:grpSpLocks/>
          </p:cNvGrpSpPr>
          <p:nvPr/>
        </p:nvGrpSpPr>
        <p:grpSpPr bwMode="auto">
          <a:xfrm>
            <a:off x="3300968" y="4171872"/>
            <a:ext cx="380856" cy="427831"/>
            <a:chOff x="8300" y="2298"/>
            <a:chExt cx="273" cy="308"/>
          </a:xfrm>
        </p:grpSpPr>
        <p:pic>
          <p:nvPicPr>
            <p:cNvPr id="1270" name="Picture 158" descr="XP-judge-hammer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7" y="2298"/>
              <a:ext cx="170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1" name="Text Box 159"/>
            <p:cNvSpPr txBox="1">
              <a:spLocks noChangeArrowheads="1"/>
            </p:cNvSpPr>
            <p:nvPr/>
          </p:nvSpPr>
          <p:spPr bwMode="auto">
            <a:xfrm>
              <a:off x="8300" y="2451"/>
              <a:ext cx="27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rIns="3600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ko-KR" altLang="en-US" sz="800" smtClean="0">
                  <a:latin typeface="+mn-ea"/>
                  <a:ea typeface="+mn-ea"/>
                </a:rPr>
                <a:t>인증서</a:t>
              </a:r>
              <a:endParaRPr lang="ko-KR" altLang="en-US" sz="800">
                <a:latin typeface="+mn-ea"/>
                <a:ea typeface="+mn-ea"/>
              </a:endParaRPr>
            </a:p>
          </p:txBody>
        </p:sp>
      </p:grpSp>
      <p:pic>
        <p:nvPicPr>
          <p:cNvPr id="1272" name="그림 127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8223" y="2598800"/>
            <a:ext cx="1057687" cy="711133"/>
          </a:xfrm>
          <a:prstGeom prst="rect">
            <a:avLst/>
          </a:prstGeom>
        </p:spPr>
      </p:pic>
      <p:grpSp>
        <p:nvGrpSpPr>
          <p:cNvPr id="1277" name="그룹 1276"/>
          <p:cNvGrpSpPr/>
          <p:nvPr/>
        </p:nvGrpSpPr>
        <p:grpSpPr>
          <a:xfrm>
            <a:off x="505222" y="2653417"/>
            <a:ext cx="383438" cy="413553"/>
            <a:chOff x="8924137" y="3452500"/>
            <a:chExt cx="383438" cy="413553"/>
          </a:xfrm>
        </p:grpSpPr>
        <p:pic>
          <p:nvPicPr>
            <p:cNvPr id="1278" name="그림 1277"/>
            <p:cNvPicPr>
              <a:picLocks noChangeAspect="1"/>
            </p:cNvPicPr>
            <p:nvPr/>
          </p:nvPicPr>
          <p:blipFill rotWithShape="1">
            <a:blip r:embed="rId24"/>
            <a:srcRect l="38010" t="24764" r="47002" b="59942"/>
            <a:stretch/>
          </p:blipFill>
          <p:spPr>
            <a:xfrm>
              <a:off x="8955525" y="3452500"/>
              <a:ext cx="288243" cy="231684"/>
            </a:xfrm>
            <a:prstGeom prst="rect">
              <a:avLst/>
            </a:prstGeom>
          </p:spPr>
        </p:pic>
        <p:sp>
          <p:nvSpPr>
            <p:cNvPr id="1279" name="직사각형 1278"/>
            <p:cNvSpPr/>
            <p:nvPr/>
          </p:nvSpPr>
          <p:spPr bwMode="gray">
            <a:xfrm>
              <a:off x="8924137" y="36506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R Serve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(DIDC)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280" name="그룹 1279"/>
          <p:cNvGrpSpPr/>
          <p:nvPr/>
        </p:nvGrpSpPr>
        <p:grpSpPr>
          <a:xfrm>
            <a:off x="505222" y="5689188"/>
            <a:ext cx="383438" cy="413553"/>
            <a:chOff x="8924137" y="3452500"/>
            <a:chExt cx="383438" cy="413553"/>
          </a:xfrm>
        </p:grpSpPr>
        <p:pic>
          <p:nvPicPr>
            <p:cNvPr id="1281" name="그림 1280"/>
            <p:cNvPicPr>
              <a:picLocks noChangeAspect="1"/>
            </p:cNvPicPr>
            <p:nvPr/>
          </p:nvPicPr>
          <p:blipFill rotWithShape="1">
            <a:blip r:embed="rId24"/>
            <a:srcRect l="38010" t="24764" r="47002" b="59942"/>
            <a:stretch/>
          </p:blipFill>
          <p:spPr>
            <a:xfrm>
              <a:off x="8955525" y="3452500"/>
              <a:ext cx="288243" cy="231684"/>
            </a:xfrm>
            <a:prstGeom prst="rect">
              <a:avLst/>
            </a:prstGeom>
          </p:spPr>
        </p:pic>
        <p:sp>
          <p:nvSpPr>
            <p:cNvPr id="1282" name="직사각형 1281"/>
            <p:cNvSpPr/>
            <p:nvPr/>
          </p:nvSpPr>
          <p:spPr bwMode="gray">
            <a:xfrm>
              <a:off x="8924137" y="36506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500" b="1" smtClean="0">
                  <a:solidFill>
                    <a:schemeClr val="accent5">
                      <a:lumMod val="75000"/>
                    </a:schemeClr>
                  </a:solidFill>
                </a:rPr>
                <a:t>R Serve</a:t>
              </a:r>
            </a:p>
            <a:p>
              <a:pPr lvl="0" algn="ctr"/>
              <a:r>
                <a:rPr lang="en-US" altLang="ko-KR" sz="300" smtClean="0">
                  <a:solidFill>
                    <a:schemeClr val="accent5">
                      <a:lumMod val="75000"/>
                    </a:schemeClr>
                  </a:solidFill>
                </a:rPr>
                <a:t>(DIDC)</a:t>
              </a:r>
              <a:endParaRPr lang="en-US" altLang="ko-KR" sz="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283" name="AutoShape 359"/>
          <p:cNvSpPr>
            <a:spLocks noChangeArrowheads="1"/>
          </p:cNvSpPr>
          <p:nvPr/>
        </p:nvSpPr>
        <p:spPr bwMode="auto">
          <a:xfrm>
            <a:off x="9927335" y="8222643"/>
            <a:ext cx="1210003" cy="784225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284" name="Rectangle 360"/>
          <p:cNvSpPr>
            <a:spLocks noChangeArrowheads="1"/>
          </p:cNvSpPr>
          <p:nvPr/>
        </p:nvSpPr>
        <p:spPr bwMode="auto">
          <a:xfrm>
            <a:off x="9927335" y="8187718"/>
            <a:ext cx="1210003" cy="18415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50000">
                <a:srgbClr val="D6EBFC"/>
              </a:gs>
              <a:gs pos="100000">
                <a:srgbClr val="006699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2.</a:t>
            </a:r>
            <a:r>
              <a:rPr lang="ko-KR" altLang="en-US" sz="800" smtClean="0">
                <a:latin typeface="+mn-ea"/>
                <a:ea typeface="+mn-ea"/>
              </a:rPr>
              <a:t>개인정보 비식별 </a:t>
            </a:r>
            <a:r>
              <a:rPr lang="en-US" altLang="ko-KR" sz="800" smtClean="0">
                <a:latin typeface="+mn-ea"/>
                <a:ea typeface="+mn-ea"/>
              </a:rPr>
              <a:t>18</a:t>
            </a:r>
            <a:r>
              <a:rPr lang="ko-KR" altLang="en-US" sz="800" smtClean="0">
                <a:latin typeface="+mn-ea"/>
                <a:ea typeface="+mn-ea"/>
              </a:rPr>
              <a:t>종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285" name="Rectangle 360"/>
          <p:cNvSpPr>
            <a:spLocks noChangeArrowheads="1"/>
          </p:cNvSpPr>
          <p:nvPr/>
        </p:nvSpPr>
        <p:spPr bwMode="auto">
          <a:xfrm>
            <a:off x="2143164" y="3674185"/>
            <a:ext cx="2678171" cy="18415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50000">
                <a:srgbClr val="D6EBFC"/>
              </a:gs>
              <a:gs pos="100000">
                <a:srgbClr val="006699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1.</a:t>
            </a:r>
            <a:r>
              <a:rPr lang="ko-KR" altLang="en-US" sz="800" smtClean="0">
                <a:latin typeface="+mn-ea"/>
                <a:ea typeface="+mn-ea"/>
              </a:rPr>
              <a:t>국방 정보화 업무훈령 기반 </a:t>
            </a:r>
            <a:r>
              <a:rPr lang="en-US" altLang="ko-KR" sz="800" smtClean="0">
                <a:latin typeface="+mn-ea"/>
                <a:ea typeface="+mn-ea"/>
              </a:rPr>
              <a:t>I/F </a:t>
            </a:r>
            <a:r>
              <a:rPr lang="ko-KR" altLang="en-US" sz="800" smtClean="0">
                <a:latin typeface="+mn-ea"/>
                <a:ea typeface="+mn-ea"/>
              </a:rPr>
              <a:t>기술규격 적용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286" name="Rectangle 360"/>
          <p:cNvSpPr>
            <a:spLocks noChangeArrowheads="1"/>
          </p:cNvSpPr>
          <p:nvPr/>
        </p:nvSpPr>
        <p:spPr bwMode="auto">
          <a:xfrm>
            <a:off x="483734" y="4540528"/>
            <a:ext cx="1635073" cy="18415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50000">
                <a:srgbClr val="D6EBFC"/>
              </a:gs>
              <a:gs pos="100000">
                <a:srgbClr val="006699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2.</a:t>
            </a:r>
            <a:r>
              <a:rPr lang="ko-KR" altLang="en-US" sz="800" smtClean="0">
                <a:latin typeface="+mn-ea"/>
                <a:ea typeface="+mn-ea"/>
              </a:rPr>
              <a:t>개인정보 비식별 </a:t>
            </a:r>
            <a:r>
              <a:rPr lang="en-US" altLang="ko-KR" sz="800" smtClean="0">
                <a:latin typeface="+mn-ea"/>
                <a:ea typeface="+mn-ea"/>
              </a:rPr>
              <a:t>18</a:t>
            </a:r>
            <a:r>
              <a:rPr lang="ko-KR" altLang="en-US" sz="800" smtClean="0">
                <a:latin typeface="+mn-ea"/>
                <a:ea typeface="+mn-ea"/>
              </a:rPr>
              <a:t>종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287" name="Rectangle 360"/>
          <p:cNvSpPr>
            <a:spLocks noChangeArrowheads="1"/>
          </p:cNvSpPr>
          <p:nvPr/>
        </p:nvSpPr>
        <p:spPr bwMode="auto">
          <a:xfrm>
            <a:off x="483734" y="2391887"/>
            <a:ext cx="1635073" cy="18415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50000">
                <a:srgbClr val="D6EBFC"/>
              </a:gs>
              <a:gs pos="100000">
                <a:srgbClr val="006699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2.</a:t>
            </a:r>
            <a:r>
              <a:rPr lang="ko-KR" altLang="en-US" sz="800" smtClean="0">
                <a:latin typeface="+mn-ea"/>
                <a:ea typeface="+mn-ea"/>
              </a:rPr>
              <a:t>개인정보 비식별 </a:t>
            </a:r>
            <a:r>
              <a:rPr lang="en-US" altLang="ko-KR" sz="800" smtClean="0">
                <a:latin typeface="+mn-ea"/>
                <a:ea typeface="+mn-ea"/>
              </a:rPr>
              <a:t>18</a:t>
            </a:r>
            <a:r>
              <a:rPr lang="ko-KR" altLang="en-US" sz="800" smtClean="0">
                <a:latin typeface="+mn-ea"/>
                <a:ea typeface="+mn-ea"/>
              </a:rPr>
              <a:t>종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288" name="AutoShape 359"/>
          <p:cNvSpPr>
            <a:spLocks noChangeArrowheads="1"/>
          </p:cNvSpPr>
          <p:nvPr/>
        </p:nvSpPr>
        <p:spPr bwMode="auto">
          <a:xfrm>
            <a:off x="11187233" y="8222643"/>
            <a:ext cx="1210003" cy="784225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289" name="Rectangle 360"/>
          <p:cNvSpPr>
            <a:spLocks noChangeArrowheads="1"/>
          </p:cNvSpPr>
          <p:nvPr/>
        </p:nvSpPr>
        <p:spPr bwMode="auto">
          <a:xfrm>
            <a:off x="11187233" y="8187718"/>
            <a:ext cx="1210003" cy="18415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50000">
                <a:srgbClr val="D6EBFC"/>
              </a:gs>
              <a:gs pos="100000">
                <a:srgbClr val="006699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3.</a:t>
            </a:r>
            <a:r>
              <a:rPr lang="ko-KR" altLang="en-US" sz="800" smtClean="0">
                <a:latin typeface="+mn-ea"/>
                <a:ea typeface="+mn-ea"/>
              </a:rPr>
              <a:t>하둡 </a:t>
            </a:r>
            <a:r>
              <a:rPr lang="en-US" altLang="ko-KR" sz="800" smtClean="0">
                <a:latin typeface="+mn-ea"/>
                <a:ea typeface="+mn-ea"/>
              </a:rPr>
              <a:t>2.x </a:t>
            </a:r>
            <a:r>
              <a:rPr lang="ko-KR" altLang="en-US" sz="800" smtClean="0">
                <a:latin typeface="+mn-ea"/>
                <a:ea typeface="+mn-ea"/>
              </a:rPr>
              <a:t>기술규격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290" name="Rectangle 360"/>
          <p:cNvSpPr>
            <a:spLocks noChangeArrowheads="1"/>
          </p:cNvSpPr>
          <p:nvPr/>
        </p:nvSpPr>
        <p:spPr bwMode="auto">
          <a:xfrm>
            <a:off x="5685350" y="4187071"/>
            <a:ext cx="4087212" cy="18415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50000">
                <a:srgbClr val="D6EBFC"/>
              </a:gs>
              <a:gs pos="100000">
                <a:srgbClr val="006699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3.</a:t>
            </a:r>
            <a:r>
              <a:rPr lang="ko-KR" altLang="en-US" sz="800" smtClean="0">
                <a:latin typeface="+mn-ea"/>
                <a:ea typeface="+mn-ea"/>
              </a:rPr>
              <a:t>하둡 </a:t>
            </a:r>
            <a:r>
              <a:rPr lang="en-US" altLang="ko-KR" sz="800" smtClean="0">
                <a:latin typeface="+mn-ea"/>
                <a:ea typeface="+mn-ea"/>
              </a:rPr>
              <a:t>2.x </a:t>
            </a:r>
            <a:r>
              <a:rPr lang="ko-KR" altLang="en-US" sz="800" smtClean="0">
                <a:latin typeface="+mn-ea"/>
                <a:ea typeface="+mn-ea"/>
              </a:rPr>
              <a:t>기술규격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291" name="Text Box 364"/>
          <p:cNvSpPr txBox="1">
            <a:spLocks noChangeArrowheads="1"/>
          </p:cNvSpPr>
          <p:nvPr/>
        </p:nvSpPr>
        <p:spPr bwMode="auto">
          <a:xfrm>
            <a:off x="9895665" y="8338516"/>
            <a:ext cx="12827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비식별화 주요 기술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</a:t>
            </a:r>
            <a:r>
              <a:rPr lang="ko-KR" altLang="en-US" sz="800" smtClean="0">
                <a:latin typeface="+mn-ea"/>
                <a:ea typeface="+mn-ea"/>
              </a:rPr>
              <a:t>가명처리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</a:t>
            </a:r>
            <a:r>
              <a:rPr lang="ko-KR" altLang="en-US" sz="800" smtClean="0">
                <a:latin typeface="+mn-ea"/>
                <a:ea typeface="+mn-ea"/>
              </a:rPr>
              <a:t>총계처리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</a:t>
            </a:r>
            <a:r>
              <a:rPr lang="ko-KR" altLang="en-US" sz="800" smtClean="0">
                <a:latin typeface="+mn-ea"/>
                <a:ea typeface="+mn-ea"/>
              </a:rPr>
              <a:t>데이터값 삭제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</a:t>
            </a:r>
            <a:r>
              <a:rPr lang="ko-KR" altLang="en-US" sz="800" smtClean="0">
                <a:latin typeface="+mn-ea"/>
                <a:ea typeface="+mn-ea"/>
              </a:rPr>
              <a:t>범주화</a:t>
            </a:r>
            <a:r>
              <a:rPr lang="en-US" altLang="ko-KR" sz="800" smtClean="0">
                <a:latin typeface="+mn-ea"/>
                <a:ea typeface="+mn-ea"/>
              </a:rPr>
              <a:t>, </a:t>
            </a:r>
            <a:r>
              <a:rPr lang="ko-KR" altLang="en-US" sz="800" smtClean="0">
                <a:latin typeface="+mn-ea"/>
                <a:ea typeface="+mn-ea"/>
              </a:rPr>
              <a:t>데이터마스킹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292" name="Text Box 364"/>
          <p:cNvSpPr txBox="1">
            <a:spLocks noChangeArrowheads="1"/>
          </p:cNvSpPr>
          <p:nvPr/>
        </p:nvSpPr>
        <p:spPr bwMode="auto">
          <a:xfrm>
            <a:off x="11166876" y="8333754"/>
            <a:ext cx="13131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 2" panose="05020102010507070707" pitchFamily="18" charset="2"/>
              <a:buChar char="¡"/>
            </a:pPr>
            <a:r>
              <a:rPr lang="en-US" altLang="ko-KR" sz="800" smtClean="0">
                <a:latin typeface="+mn-ea"/>
                <a:ea typeface="+mn-ea"/>
              </a:rPr>
              <a:t>HDP 2.x or Higher</a:t>
            </a:r>
          </a:p>
          <a:p>
            <a:pPr eaLnBrk="1" hangingPunct="1"/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HDFS 2.7.1.2.3</a:t>
            </a:r>
          </a:p>
          <a:p>
            <a:pPr eaLnBrk="1" hangingPunct="1"/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MapReduce2 2.7.1.2.3</a:t>
            </a:r>
          </a:p>
          <a:p>
            <a:pPr eaLnBrk="1" hangingPunct="1"/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Hive 1.2.1.2.3</a:t>
            </a:r>
          </a:p>
          <a:p>
            <a:pPr eaLnBrk="1" hangingPunct="1"/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en-US" altLang="ko-KR" sz="800" smtClean="0">
                <a:latin typeface="+mn-ea"/>
                <a:ea typeface="+mn-ea"/>
              </a:rPr>
              <a:t>- ZooKeeper 3.4.6.2.3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293" name="AutoShape 67"/>
          <p:cNvSpPr>
            <a:spLocks noChangeArrowheads="1"/>
          </p:cNvSpPr>
          <p:nvPr/>
        </p:nvSpPr>
        <p:spPr bwMode="auto">
          <a:xfrm>
            <a:off x="1823693" y="8096349"/>
            <a:ext cx="801687" cy="682665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294" name="AutoShape 68"/>
          <p:cNvSpPr>
            <a:spLocks noChangeArrowheads="1"/>
          </p:cNvSpPr>
          <p:nvPr/>
        </p:nvSpPr>
        <p:spPr bwMode="auto">
          <a:xfrm>
            <a:off x="1823693" y="8086824"/>
            <a:ext cx="801687" cy="184150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MapReduce2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296" name="Rectangle 99"/>
          <p:cNvSpPr>
            <a:spLocks noChangeArrowheads="1"/>
          </p:cNvSpPr>
          <p:nvPr/>
        </p:nvSpPr>
        <p:spPr bwMode="auto">
          <a:xfrm>
            <a:off x="1822105" y="804237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97" name="AutoShape 67"/>
          <p:cNvSpPr>
            <a:spLocks noChangeArrowheads="1"/>
          </p:cNvSpPr>
          <p:nvPr/>
        </p:nvSpPr>
        <p:spPr bwMode="auto">
          <a:xfrm>
            <a:off x="2667614" y="8096349"/>
            <a:ext cx="801687" cy="682665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298" name="AutoShape 68"/>
          <p:cNvSpPr>
            <a:spLocks noChangeArrowheads="1"/>
          </p:cNvSpPr>
          <p:nvPr/>
        </p:nvSpPr>
        <p:spPr bwMode="auto">
          <a:xfrm>
            <a:off x="2667614" y="8086824"/>
            <a:ext cx="801687" cy="184150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YARN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300" name="Rectangle 99"/>
          <p:cNvSpPr>
            <a:spLocks noChangeArrowheads="1"/>
          </p:cNvSpPr>
          <p:nvPr/>
        </p:nvSpPr>
        <p:spPr bwMode="auto">
          <a:xfrm>
            <a:off x="2666026" y="804237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01" name="AutoShape 67"/>
          <p:cNvSpPr>
            <a:spLocks noChangeArrowheads="1"/>
          </p:cNvSpPr>
          <p:nvPr/>
        </p:nvSpPr>
        <p:spPr bwMode="auto">
          <a:xfrm>
            <a:off x="3513195" y="8096349"/>
            <a:ext cx="801687" cy="682665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302" name="AutoShape 68"/>
          <p:cNvSpPr>
            <a:spLocks noChangeArrowheads="1"/>
          </p:cNvSpPr>
          <p:nvPr/>
        </p:nvSpPr>
        <p:spPr bwMode="auto">
          <a:xfrm>
            <a:off x="3513195" y="8086824"/>
            <a:ext cx="801687" cy="184150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HIVE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304" name="Rectangle 99"/>
          <p:cNvSpPr>
            <a:spLocks noChangeArrowheads="1"/>
          </p:cNvSpPr>
          <p:nvPr/>
        </p:nvSpPr>
        <p:spPr bwMode="auto">
          <a:xfrm>
            <a:off x="3511607" y="804237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05" name="AutoShape 67"/>
          <p:cNvSpPr>
            <a:spLocks noChangeArrowheads="1"/>
          </p:cNvSpPr>
          <p:nvPr/>
        </p:nvSpPr>
        <p:spPr bwMode="auto">
          <a:xfrm>
            <a:off x="4354275" y="8096349"/>
            <a:ext cx="801687" cy="682665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306" name="AutoShape 68"/>
          <p:cNvSpPr>
            <a:spLocks noChangeArrowheads="1"/>
          </p:cNvSpPr>
          <p:nvPr/>
        </p:nvSpPr>
        <p:spPr bwMode="auto">
          <a:xfrm>
            <a:off x="4354275" y="8086824"/>
            <a:ext cx="801687" cy="184150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ZooKeeper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308" name="Rectangle 99"/>
          <p:cNvSpPr>
            <a:spLocks noChangeArrowheads="1"/>
          </p:cNvSpPr>
          <p:nvPr/>
        </p:nvSpPr>
        <p:spPr bwMode="auto">
          <a:xfrm>
            <a:off x="4352687" y="804237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09" name="AutoShape 67"/>
          <p:cNvSpPr>
            <a:spLocks noChangeArrowheads="1"/>
          </p:cNvSpPr>
          <p:nvPr/>
        </p:nvSpPr>
        <p:spPr bwMode="auto">
          <a:xfrm>
            <a:off x="5198604" y="8096350"/>
            <a:ext cx="801687" cy="682664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310" name="AutoShape 68"/>
          <p:cNvSpPr>
            <a:spLocks noChangeArrowheads="1"/>
          </p:cNvSpPr>
          <p:nvPr/>
        </p:nvSpPr>
        <p:spPr bwMode="auto">
          <a:xfrm>
            <a:off x="5198604" y="8086824"/>
            <a:ext cx="801687" cy="184150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Ambari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312" name="Rectangle 99"/>
          <p:cNvSpPr>
            <a:spLocks noChangeArrowheads="1"/>
          </p:cNvSpPr>
          <p:nvPr/>
        </p:nvSpPr>
        <p:spPr bwMode="auto">
          <a:xfrm>
            <a:off x="5197016" y="804237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13" name="AutoShape 67"/>
          <p:cNvSpPr>
            <a:spLocks noChangeArrowheads="1"/>
          </p:cNvSpPr>
          <p:nvPr/>
        </p:nvSpPr>
        <p:spPr bwMode="auto">
          <a:xfrm>
            <a:off x="6049744" y="8096350"/>
            <a:ext cx="801687" cy="685800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314" name="AutoShape 68"/>
          <p:cNvSpPr>
            <a:spLocks noChangeArrowheads="1"/>
          </p:cNvSpPr>
          <p:nvPr/>
        </p:nvSpPr>
        <p:spPr bwMode="auto">
          <a:xfrm>
            <a:off x="6049744" y="8086824"/>
            <a:ext cx="801687" cy="184150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HUE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316" name="Rectangle 99"/>
          <p:cNvSpPr>
            <a:spLocks noChangeArrowheads="1"/>
          </p:cNvSpPr>
          <p:nvPr/>
        </p:nvSpPr>
        <p:spPr bwMode="auto">
          <a:xfrm>
            <a:off x="6048156" y="804237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7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21" name="AutoShape 67"/>
          <p:cNvSpPr>
            <a:spLocks noChangeArrowheads="1"/>
          </p:cNvSpPr>
          <p:nvPr/>
        </p:nvSpPr>
        <p:spPr bwMode="auto">
          <a:xfrm>
            <a:off x="6888130" y="8096350"/>
            <a:ext cx="801687" cy="685800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1322" name="AutoShape 68"/>
          <p:cNvSpPr>
            <a:spLocks noChangeArrowheads="1"/>
          </p:cNvSpPr>
          <p:nvPr/>
        </p:nvSpPr>
        <p:spPr bwMode="auto">
          <a:xfrm>
            <a:off x="6888130" y="8086824"/>
            <a:ext cx="801687" cy="184150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b="1" smtClean="0">
                <a:latin typeface="+mn-ea"/>
                <a:ea typeface="+mn-ea"/>
              </a:rPr>
              <a:t>R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1323" name="Text Box 69"/>
          <p:cNvSpPr txBox="1">
            <a:spLocks noChangeArrowheads="1"/>
          </p:cNvSpPr>
          <p:nvPr/>
        </p:nvSpPr>
        <p:spPr bwMode="auto">
          <a:xfrm>
            <a:off x="6894480" y="8276034"/>
            <a:ext cx="7425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en-US" altLang="ko-KR" sz="800" smtClean="0">
                <a:latin typeface="+mn-ea"/>
                <a:ea typeface="+mn-ea"/>
              </a:rPr>
              <a:t>R Console</a:t>
            </a:r>
          </a:p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en-US" altLang="ko-KR" sz="800" smtClean="0">
                <a:latin typeface="+mn-ea"/>
                <a:ea typeface="+mn-ea"/>
              </a:rPr>
              <a:t>R Studio</a:t>
            </a:r>
          </a:p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분석도구</a:t>
            </a:r>
            <a:endParaRPr lang="en-US" altLang="ko-KR" sz="800" smtClean="0">
              <a:latin typeface="+mn-ea"/>
              <a:ea typeface="+mn-ea"/>
            </a:endParaRPr>
          </a:p>
          <a:p>
            <a:pPr marL="85725" indent="-85725" eaLnBrk="1" hangingPunct="1">
              <a:buFont typeface="Wingdings 2" panose="05020102010507070707" pitchFamily="18" charset="2"/>
              <a:buChar char="¡"/>
            </a:pP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24" name="Rectangle 99"/>
          <p:cNvSpPr>
            <a:spLocks noChangeArrowheads="1"/>
          </p:cNvSpPr>
          <p:nvPr/>
        </p:nvSpPr>
        <p:spPr bwMode="auto">
          <a:xfrm>
            <a:off x="6886542" y="804237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8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25" name="Rectangle 360"/>
          <p:cNvSpPr>
            <a:spLocks noChangeArrowheads="1"/>
          </p:cNvSpPr>
          <p:nvPr/>
        </p:nvSpPr>
        <p:spPr bwMode="auto">
          <a:xfrm>
            <a:off x="11266243" y="5425663"/>
            <a:ext cx="1210003" cy="18415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50000">
                <a:srgbClr val="D6EBFC"/>
              </a:gs>
              <a:gs pos="100000">
                <a:srgbClr val="006699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1.</a:t>
            </a:r>
            <a:r>
              <a:rPr lang="ko-KR" altLang="en-US" sz="800" smtClean="0">
                <a:latin typeface="+mn-ea"/>
                <a:ea typeface="+mn-ea"/>
              </a:rPr>
              <a:t>국방 정보화 업무훈령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26" name="Text Box 69"/>
          <p:cNvSpPr txBox="1">
            <a:spLocks noChangeArrowheads="1"/>
          </p:cNvSpPr>
          <p:nvPr/>
        </p:nvSpPr>
        <p:spPr bwMode="auto">
          <a:xfrm>
            <a:off x="6040760" y="8276034"/>
            <a:ext cx="8691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하둡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에코스시템의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en-US" altLang="ko-KR" sz="800" smtClean="0">
                <a:latin typeface="+mn-ea"/>
                <a:ea typeface="+mn-ea"/>
              </a:rPr>
              <a:t>GUI</a:t>
            </a:r>
            <a:r>
              <a:rPr lang="ko-KR" altLang="en-US" sz="800" smtClean="0">
                <a:latin typeface="+mn-ea"/>
                <a:ea typeface="+mn-ea"/>
              </a:rPr>
              <a:t>인터페이스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27" name="Text Box 69"/>
          <p:cNvSpPr txBox="1">
            <a:spLocks noChangeArrowheads="1"/>
          </p:cNvSpPr>
          <p:nvPr/>
        </p:nvSpPr>
        <p:spPr bwMode="auto">
          <a:xfrm>
            <a:off x="5176664" y="8276034"/>
            <a:ext cx="886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분산시스템의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스토리지관리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및 모니터링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28" name="Text Box 69"/>
          <p:cNvSpPr txBox="1">
            <a:spLocks noChangeArrowheads="1"/>
          </p:cNvSpPr>
          <p:nvPr/>
        </p:nvSpPr>
        <p:spPr bwMode="auto">
          <a:xfrm>
            <a:off x="4361891" y="8276034"/>
            <a:ext cx="886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분산시스템간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정보공유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코디네이터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30" name="Text Box 69"/>
          <p:cNvSpPr txBox="1">
            <a:spLocks noChangeArrowheads="1"/>
          </p:cNvSpPr>
          <p:nvPr/>
        </p:nvSpPr>
        <p:spPr bwMode="auto">
          <a:xfrm>
            <a:off x="3448472" y="8276034"/>
            <a:ext cx="9733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en-US" altLang="ko-KR" sz="800" smtClean="0">
                <a:latin typeface="+mn-ea"/>
                <a:ea typeface="+mn-ea"/>
              </a:rPr>
              <a:t>HDFS</a:t>
            </a:r>
            <a:r>
              <a:rPr lang="ko-KR" altLang="en-US" sz="800" smtClean="0">
                <a:latin typeface="+mn-ea"/>
                <a:ea typeface="+mn-ea"/>
              </a:rPr>
              <a:t>에 저장된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파일에 대한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쿼리분석도구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31" name="Text Box 69"/>
          <p:cNvSpPr txBox="1">
            <a:spLocks noChangeArrowheads="1"/>
          </p:cNvSpPr>
          <p:nvPr/>
        </p:nvSpPr>
        <p:spPr bwMode="auto">
          <a:xfrm>
            <a:off x="2656384" y="8276034"/>
            <a:ext cx="9028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하둡자원관리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리소스매니저와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노드매너지</a:t>
            </a:r>
            <a:endParaRPr lang="en-US" altLang="ko-KR" sz="800" smtClean="0">
              <a:latin typeface="+mn-ea"/>
              <a:ea typeface="+mn-ea"/>
            </a:endParaRPr>
          </a:p>
        </p:txBody>
      </p:sp>
      <p:sp>
        <p:nvSpPr>
          <p:cNvPr id="1332" name="Text Box 69"/>
          <p:cNvSpPr txBox="1">
            <a:spLocks noChangeArrowheads="1"/>
          </p:cNvSpPr>
          <p:nvPr/>
        </p:nvSpPr>
        <p:spPr bwMode="auto">
          <a:xfrm>
            <a:off x="1792288" y="8276034"/>
            <a:ext cx="8210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대용량 분산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병렬처리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프레임워크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33" name="Text Box 69"/>
          <p:cNvSpPr txBox="1">
            <a:spLocks noChangeArrowheads="1"/>
          </p:cNvSpPr>
          <p:nvPr/>
        </p:nvSpPr>
        <p:spPr bwMode="auto">
          <a:xfrm>
            <a:off x="1022568" y="8276034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latin typeface="+mn-ea"/>
                <a:ea typeface="+mn-ea"/>
              </a:rPr>
              <a:t>빅데이터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병렬분산처리</a:t>
            </a:r>
            <a:endParaRPr lang="en-US" altLang="ko-KR" sz="800" smtClean="0">
              <a:latin typeface="+mn-ea"/>
              <a:ea typeface="+mn-ea"/>
            </a:endParaRPr>
          </a:p>
          <a:p>
            <a:pPr eaLnBrk="1" hangingPunct="1"/>
            <a:r>
              <a:rPr lang="ko-KR" altLang="en-US" sz="800" smtClean="0">
                <a:latin typeface="+mn-ea"/>
                <a:ea typeface="+mn-ea"/>
              </a:rPr>
              <a:t>시스템</a:t>
            </a:r>
            <a:endParaRPr lang="en-US" altLang="ko-KR" sz="800" smtClean="0">
              <a:latin typeface="+mn-ea"/>
              <a:ea typeface="+mn-ea"/>
            </a:endParaRPr>
          </a:p>
        </p:txBody>
      </p:sp>
      <p:sp>
        <p:nvSpPr>
          <p:cNvPr id="1334" name="Rectangle 99"/>
          <p:cNvSpPr>
            <a:spLocks noChangeArrowheads="1"/>
          </p:cNvSpPr>
          <p:nvPr/>
        </p:nvSpPr>
        <p:spPr bwMode="auto">
          <a:xfrm>
            <a:off x="8564834" y="5404626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1336" name="Rectangle 99"/>
          <p:cNvSpPr>
            <a:spLocks noChangeArrowheads="1"/>
          </p:cNvSpPr>
          <p:nvPr/>
        </p:nvSpPr>
        <p:spPr bwMode="auto">
          <a:xfrm>
            <a:off x="9416826" y="5404626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1337" name="Rectangle 99"/>
          <p:cNvSpPr>
            <a:spLocks noChangeArrowheads="1"/>
          </p:cNvSpPr>
          <p:nvPr/>
        </p:nvSpPr>
        <p:spPr bwMode="auto">
          <a:xfrm>
            <a:off x="8644990" y="4928078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38" name="Rectangle 141"/>
          <p:cNvSpPr>
            <a:spLocks noChangeArrowheads="1"/>
          </p:cNvSpPr>
          <p:nvPr/>
        </p:nvSpPr>
        <p:spPr bwMode="auto">
          <a:xfrm>
            <a:off x="11314860" y="2498793"/>
            <a:ext cx="119063" cy="11747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50000">
                <a:srgbClr val="761847"/>
              </a:gs>
              <a:gs pos="100000">
                <a:srgbClr val="FF3399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39" name="Rectangle 99"/>
          <p:cNvSpPr>
            <a:spLocks noChangeArrowheads="1"/>
          </p:cNvSpPr>
          <p:nvPr/>
        </p:nvSpPr>
        <p:spPr bwMode="auto">
          <a:xfrm>
            <a:off x="10333834" y="5965265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8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40" name="Rectangle 99"/>
          <p:cNvSpPr>
            <a:spLocks noChangeArrowheads="1"/>
          </p:cNvSpPr>
          <p:nvPr/>
        </p:nvSpPr>
        <p:spPr bwMode="auto">
          <a:xfrm>
            <a:off x="7355458" y="6801626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8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41" name="Rectangle 141"/>
          <p:cNvSpPr>
            <a:spLocks noChangeArrowheads="1"/>
          </p:cNvSpPr>
          <p:nvPr/>
        </p:nvSpPr>
        <p:spPr bwMode="auto">
          <a:xfrm>
            <a:off x="8179888" y="6319376"/>
            <a:ext cx="119063" cy="11747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50000">
                <a:srgbClr val="761847"/>
              </a:gs>
              <a:gs pos="100000">
                <a:srgbClr val="FF3399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43" name="Rectangle 99"/>
          <p:cNvSpPr>
            <a:spLocks noChangeArrowheads="1"/>
          </p:cNvSpPr>
          <p:nvPr/>
        </p:nvSpPr>
        <p:spPr bwMode="auto">
          <a:xfrm>
            <a:off x="9660619" y="5843972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45" name="Rectangle 99"/>
          <p:cNvSpPr>
            <a:spLocks noChangeArrowheads="1"/>
          </p:cNvSpPr>
          <p:nvPr/>
        </p:nvSpPr>
        <p:spPr bwMode="auto">
          <a:xfrm>
            <a:off x="9718737" y="6704250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8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46" name="Rectangle 99"/>
          <p:cNvSpPr>
            <a:spLocks noChangeArrowheads="1"/>
          </p:cNvSpPr>
          <p:nvPr/>
        </p:nvSpPr>
        <p:spPr bwMode="auto">
          <a:xfrm>
            <a:off x="9581580" y="6703870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47" name="Rectangle 99"/>
          <p:cNvSpPr>
            <a:spLocks noChangeArrowheads="1"/>
          </p:cNvSpPr>
          <p:nvPr/>
        </p:nvSpPr>
        <p:spPr bwMode="auto">
          <a:xfrm>
            <a:off x="9448184" y="6705053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1348" name="Rectangle 99"/>
          <p:cNvSpPr>
            <a:spLocks noChangeArrowheads="1"/>
          </p:cNvSpPr>
          <p:nvPr/>
        </p:nvSpPr>
        <p:spPr bwMode="auto">
          <a:xfrm>
            <a:off x="8604424" y="6821477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49" name="Rectangle 99"/>
          <p:cNvSpPr>
            <a:spLocks noChangeArrowheads="1"/>
          </p:cNvSpPr>
          <p:nvPr/>
        </p:nvSpPr>
        <p:spPr bwMode="auto">
          <a:xfrm>
            <a:off x="8747100" y="6816707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50" name="Rectangle 99"/>
          <p:cNvSpPr>
            <a:spLocks noChangeArrowheads="1"/>
          </p:cNvSpPr>
          <p:nvPr/>
        </p:nvSpPr>
        <p:spPr bwMode="auto">
          <a:xfrm>
            <a:off x="7596402" y="2489765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7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51" name="Rectangle 99"/>
          <p:cNvSpPr>
            <a:spLocks noChangeArrowheads="1"/>
          </p:cNvSpPr>
          <p:nvPr/>
        </p:nvSpPr>
        <p:spPr bwMode="auto">
          <a:xfrm>
            <a:off x="8830370" y="2327632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8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52" name="Rectangle 99"/>
          <p:cNvSpPr>
            <a:spLocks noChangeArrowheads="1"/>
          </p:cNvSpPr>
          <p:nvPr/>
        </p:nvSpPr>
        <p:spPr bwMode="auto">
          <a:xfrm>
            <a:off x="10472804" y="2263080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53" name="Rectangle 99"/>
          <p:cNvSpPr>
            <a:spLocks noChangeArrowheads="1"/>
          </p:cNvSpPr>
          <p:nvPr/>
        </p:nvSpPr>
        <p:spPr bwMode="auto">
          <a:xfrm>
            <a:off x="7341994" y="5042818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55" name="Rectangle 99"/>
          <p:cNvSpPr>
            <a:spLocks noChangeArrowheads="1"/>
          </p:cNvSpPr>
          <p:nvPr/>
        </p:nvSpPr>
        <p:spPr bwMode="auto">
          <a:xfrm>
            <a:off x="7496375" y="5042324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7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56" name="Rectangle 99"/>
          <p:cNvSpPr>
            <a:spLocks noChangeArrowheads="1"/>
          </p:cNvSpPr>
          <p:nvPr/>
        </p:nvSpPr>
        <p:spPr bwMode="auto">
          <a:xfrm>
            <a:off x="5459131" y="4241446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58" name="Rectangle 99"/>
          <p:cNvSpPr>
            <a:spLocks noChangeArrowheads="1"/>
          </p:cNvSpPr>
          <p:nvPr/>
        </p:nvSpPr>
        <p:spPr bwMode="auto">
          <a:xfrm>
            <a:off x="5675181" y="6748050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8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59" name="Rectangle 141"/>
          <p:cNvSpPr>
            <a:spLocks noChangeArrowheads="1"/>
          </p:cNvSpPr>
          <p:nvPr/>
        </p:nvSpPr>
        <p:spPr bwMode="auto">
          <a:xfrm>
            <a:off x="5825419" y="6749509"/>
            <a:ext cx="119063" cy="11747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50000">
                <a:srgbClr val="761847"/>
              </a:gs>
              <a:gs pos="100000">
                <a:srgbClr val="FF3399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60" name="Rectangle 99"/>
          <p:cNvSpPr>
            <a:spLocks noChangeArrowheads="1"/>
          </p:cNvSpPr>
          <p:nvPr/>
        </p:nvSpPr>
        <p:spPr bwMode="auto">
          <a:xfrm>
            <a:off x="10295507" y="4688807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7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61" name="Rectangle 99"/>
          <p:cNvSpPr>
            <a:spLocks noChangeArrowheads="1"/>
          </p:cNvSpPr>
          <p:nvPr/>
        </p:nvSpPr>
        <p:spPr bwMode="auto">
          <a:xfrm>
            <a:off x="6140134" y="4974317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62" name="Rectangle 99"/>
          <p:cNvSpPr>
            <a:spLocks noChangeArrowheads="1"/>
          </p:cNvSpPr>
          <p:nvPr/>
        </p:nvSpPr>
        <p:spPr bwMode="auto">
          <a:xfrm>
            <a:off x="6276197" y="4974317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7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63" name="Rectangle 99"/>
          <p:cNvSpPr>
            <a:spLocks noChangeArrowheads="1"/>
          </p:cNvSpPr>
          <p:nvPr/>
        </p:nvSpPr>
        <p:spPr bwMode="auto">
          <a:xfrm>
            <a:off x="5435627" y="4976322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1364" name="Rectangle 360"/>
          <p:cNvSpPr>
            <a:spLocks noChangeArrowheads="1"/>
          </p:cNvSpPr>
          <p:nvPr/>
        </p:nvSpPr>
        <p:spPr bwMode="auto">
          <a:xfrm>
            <a:off x="7510402" y="6336271"/>
            <a:ext cx="115996" cy="13126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50000">
                <a:srgbClr val="D6EBFC"/>
              </a:gs>
              <a:gs pos="100000">
                <a:srgbClr val="006699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2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65" name="Text Box 32"/>
          <p:cNvSpPr txBox="1">
            <a:spLocks noChangeArrowheads="1"/>
          </p:cNvSpPr>
          <p:nvPr/>
        </p:nvSpPr>
        <p:spPr bwMode="auto">
          <a:xfrm>
            <a:off x="11508756" y="7414340"/>
            <a:ext cx="5854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국방부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66" name="Text Box 32"/>
          <p:cNvSpPr txBox="1">
            <a:spLocks noChangeArrowheads="1"/>
          </p:cNvSpPr>
          <p:nvPr/>
        </p:nvSpPr>
        <p:spPr bwMode="auto">
          <a:xfrm>
            <a:off x="11508756" y="7557310"/>
            <a:ext cx="5854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병무청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67" name="Text Box 32"/>
          <p:cNvSpPr txBox="1">
            <a:spLocks noChangeArrowheads="1"/>
          </p:cNvSpPr>
          <p:nvPr/>
        </p:nvSpPr>
        <p:spPr bwMode="auto">
          <a:xfrm>
            <a:off x="11508756" y="7687729"/>
            <a:ext cx="6880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+mn-ea"/>
                <a:ea typeface="+mn-ea"/>
                <a:sym typeface="Wingdings 2" panose="05020102010507070707" pitchFamily="18" charset="2"/>
              </a:rPr>
              <a:t> </a:t>
            </a:r>
            <a:r>
              <a:rPr lang="ko-KR" altLang="en-US" sz="800" smtClean="0">
                <a:latin typeface="+mn-ea"/>
                <a:ea typeface="+mn-ea"/>
                <a:sym typeface="Wingdings 2" panose="05020102010507070707" pitchFamily="18" charset="2"/>
              </a:rPr>
              <a:t>유관기관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06" name="AutoShape 304"/>
          <p:cNvSpPr>
            <a:spLocks noChangeArrowheads="1"/>
          </p:cNvSpPr>
          <p:nvPr/>
        </p:nvSpPr>
        <p:spPr bwMode="auto">
          <a:xfrm rot="16200000">
            <a:off x="2779066" y="5828596"/>
            <a:ext cx="764538" cy="257466"/>
          </a:xfrm>
          <a:prstGeom prst="diamond">
            <a:avLst/>
          </a:prstGeom>
          <a:solidFill>
            <a:srgbClr val="99CCFF"/>
          </a:solidFill>
          <a:ln w="6350" algn="ctr">
            <a:solidFill>
              <a:srgbClr val="006699"/>
            </a:solidFill>
            <a:prstDash val="dash"/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rgbClr val="FF0000"/>
                </a:solidFill>
                <a:latin typeface="+mn-ea"/>
                <a:ea typeface="+mn-ea"/>
              </a:rPr>
              <a:t>Knox gateway</a:t>
            </a:r>
            <a:endParaRPr lang="en-US" altLang="ko-KR" sz="8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07" name="AutoShape 207"/>
          <p:cNvSpPr>
            <a:spLocks noChangeArrowheads="1"/>
          </p:cNvSpPr>
          <p:nvPr/>
        </p:nvSpPr>
        <p:spPr bwMode="auto">
          <a:xfrm>
            <a:off x="684559" y="4964599"/>
            <a:ext cx="716489" cy="1968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Knox DSL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14" name="Text Box 159"/>
          <p:cNvSpPr txBox="1">
            <a:spLocks noChangeArrowheads="1"/>
          </p:cNvSpPr>
          <p:nvPr/>
        </p:nvSpPr>
        <p:spPr bwMode="auto">
          <a:xfrm>
            <a:off x="746469" y="4784921"/>
            <a:ext cx="60169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REST Client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17" name="AutoShape 207"/>
          <p:cNvSpPr>
            <a:spLocks noChangeArrowheads="1"/>
          </p:cNvSpPr>
          <p:nvPr/>
        </p:nvSpPr>
        <p:spPr bwMode="auto">
          <a:xfrm>
            <a:off x="684559" y="5208233"/>
            <a:ext cx="716489" cy="1968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LDAP/AD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19" name="AutoShape 304"/>
          <p:cNvSpPr>
            <a:spLocks noChangeArrowheads="1"/>
          </p:cNvSpPr>
          <p:nvPr/>
        </p:nvSpPr>
        <p:spPr bwMode="auto">
          <a:xfrm rot="16200000">
            <a:off x="3026000" y="5334723"/>
            <a:ext cx="764538" cy="257466"/>
          </a:xfrm>
          <a:prstGeom prst="diamond">
            <a:avLst/>
          </a:prstGeom>
          <a:solidFill>
            <a:srgbClr val="99CCFF"/>
          </a:solidFill>
          <a:ln w="6350" algn="ctr">
            <a:solidFill>
              <a:srgbClr val="006699"/>
            </a:solidFill>
            <a:prstDash val="dash"/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rgbClr val="FF0000"/>
                </a:solidFill>
                <a:latin typeface="+mn-ea"/>
                <a:ea typeface="+mn-ea"/>
              </a:rPr>
              <a:t>Knox gateway</a:t>
            </a:r>
            <a:endParaRPr lang="en-US" altLang="ko-KR" sz="80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320" name="AutoShape 277"/>
          <p:cNvCxnSpPr>
            <a:cxnSpLocks noChangeShapeType="1"/>
          </p:cNvCxnSpPr>
          <p:nvPr/>
        </p:nvCxnSpPr>
        <p:spPr bwMode="auto">
          <a:xfrm>
            <a:off x="2128063" y="1828264"/>
            <a:ext cx="3171007" cy="51192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3" name="AutoShape 299"/>
          <p:cNvSpPr>
            <a:spLocks noChangeArrowheads="1"/>
          </p:cNvSpPr>
          <p:nvPr/>
        </p:nvSpPr>
        <p:spPr bwMode="auto">
          <a:xfrm>
            <a:off x="2360397" y="1939371"/>
            <a:ext cx="264984" cy="188913"/>
          </a:xfrm>
          <a:prstGeom prst="flowChartPunchedTape">
            <a:avLst/>
          </a:prstGeom>
          <a:solidFill>
            <a:srgbClr val="D6EBFC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AS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24" name="AutoShape 299"/>
          <p:cNvSpPr>
            <a:spLocks noChangeArrowheads="1"/>
          </p:cNvSpPr>
          <p:nvPr/>
        </p:nvSpPr>
        <p:spPr bwMode="auto">
          <a:xfrm>
            <a:off x="2667614" y="1939371"/>
            <a:ext cx="264984" cy="188913"/>
          </a:xfrm>
          <a:prstGeom prst="flowChartPunchedTape">
            <a:avLst/>
          </a:prstGeom>
          <a:solidFill>
            <a:srgbClr val="D6EBFC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TGS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25" name="AutoShape 299"/>
          <p:cNvSpPr>
            <a:spLocks noChangeArrowheads="1"/>
          </p:cNvSpPr>
          <p:nvPr/>
        </p:nvSpPr>
        <p:spPr bwMode="auto">
          <a:xfrm>
            <a:off x="2971007" y="1939371"/>
            <a:ext cx="264984" cy="188913"/>
          </a:xfrm>
          <a:prstGeom prst="flowChartPunchedTape">
            <a:avLst/>
          </a:prstGeom>
          <a:solidFill>
            <a:srgbClr val="D6EBFC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V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26" name="Text Box 159"/>
          <p:cNvSpPr txBox="1">
            <a:spLocks noChangeArrowheads="1"/>
          </p:cNvSpPr>
          <p:nvPr/>
        </p:nvSpPr>
        <p:spPr bwMode="auto">
          <a:xfrm>
            <a:off x="2336623" y="2133832"/>
            <a:ext cx="26506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500" smtClean="0">
                <a:solidFill>
                  <a:srgbClr val="FF0000"/>
                </a:solidFill>
                <a:latin typeface="+mn-ea"/>
                <a:ea typeface="+mn-ea"/>
              </a:rPr>
              <a:t>로그인</a:t>
            </a:r>
            <a:endParaRPr lang="ko-KR" altLang="en-US" sz="5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27" name="Text Box 159"/>
          <p:cNvSpPr txBox="1">
            <a:spLocks noChangeArrowheads="1"/>
          </p:cNvSpPr>
          <p:nvPr/>
        </p:nvSpPr>
        <p:spPr bwMode="auto">
          <a:xfrm>
            <a:off x="2643068" y="2133832"/>
            <a:ext cx="26506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500" smtClean="0">
                <a:solidFill>
                  <a:srgbClr val="FF0000"/>
                </a:solidFill>
                <a:latin typeface="+mn-ea"/>
                <a:ea typeface="+mn-ea"/>
              </a:rPr>
              <a:t>서비스</a:t>
            </a:r>
            <a:endParaRPr lang="ko-KR" altLang="en-US" sz="5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28" name="Text Box 159"/>
          <p:cNvSpPr txBox="1">
            <a:spLocks noChangeArrowheads="1"/>
          </p:cNvSpPr>
          <p:nvPr/>
        </p:nvSpPr>
        <p:spPr bwMode="auto">
          <a:xfrm>
            <a:off x="2980075" y="2133832"/>
            <a:ext cx="20094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500" smtClean="0">
                <a:solidFill>
                  <a:srgbClr val="FF0000"/>
                </a:solidFill>
                <a:latin typeface="+mn-ea"/>
                <a:ea typeface="+mn-ea"/>
              </a:rPr>
              <a:t>세션</a:t>
            </a:r>
            <a:endParaRPr lang="ko-KR" altLang="en-US" sz="5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29" name="AutoShape 279"/>
          <p:cNvSpPr>
            <a:spLocks noChangeArrowheads="1"/>
          </p:cNvSpPr>
          <p:nvPr/>
        </p:nvSpPr>
        <p:spPr bwMode="auto">
          <a:xfrm>
            <a:off x="4636162" y="4669101"/>
            <a:ext cx="650957" cy="431800"/>
          </a:xfrm>
          <a:prstGeom prst="homePlate">
            <a:avLst>
              <a:gd name="adj" fmla="val 13500"/>
            </a:avLst>
          </a:prstGeom>
          <a:solidFill>
            <a:srgbClr val="99CCFF"/>
          </a:soli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KNOX</a:t>
            </a:r>
            <a:endParaRPr lang="en-US" altLang="ko-KR" sz="800">
              <a:latin typeface="+mn-ea"/>
              <a:ea typeface="+mn-ea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800">
                <a:latin typeface="+mn-ea"/>
                <a:ea typeface="+mn-ea"/>
              </a:rPr>
              <a:t>게이트웨이</a:t>
            </a:r>
          </a:p>
        </p:txBody>
      </p:sp>
      <p:sp>
        <p:nvSpPr>
          <p:cNvPr id="331" name="Rectangle 62"/>
          <p:cNvSpPr>
            <a:spLocks noChangeArrowheads="1"/>
          </p:cNvSpPr>
          <p:nvPr/>
        </p:nvSpPr>
        <p:spPr bwMode="auto">
          <a:xfrm>
            <a:off x="5663359" y="7496761"/>
            <a:ext cx="5022582" cy="259810"/>
          </a:xfrm>
          <a:prstGeom prst="rect">
            <a:avLst/>
          </a:prstGeom>
          <a:solidFill>
            <a:srgbClr val="F8F8F8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algn="r">
              <a:defRPr/>
            </a:pPr>
            <a:r>
              <a:rPr lang="en-US" altLang="ko-KR" sz="800" smtClean="0">
                <a:latin typeface="+mn-ea"/>
              </a:rPr>
              <a:t>&lt;&lt;Batch Job&gt;&gt;</a:t>
            </a:r>
            <a:endParaRPr lang="en-US" altLang="ko-KR" sz="800">
              <a:latin typeface="+mn-ea"/>
            </a:endParaRPr>
          </a:p>
        </p:txBody>
      </p:sp>
      <p:sp>
        <p:nvSpPr>
          <p:cNvPr id="332" name="AutoShape 273"/>
          <p:cNvSpPr>
            <a:spLocks noChangeArrowheads="1"/>
          </p:cNvSpPr>
          <p:nvPr/>
        </p:nvSpPr>
        <p:spPr bwMode="auto">
          <a:xfrm>
            <a:off x="5775730" y="7541580"/>
            <a:ext cx="2028714" cy="157163"/>
          </a:xfrm>
          <a:prstGeom prst="plus">
            <a:avLst>
              <a:gd name="adj" fmla="val 16079"/>
            </a:avLst>
          </a:prstGeom>
          <a:solidFill>
            <a:srgbClr val="F3FAFF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en-US" altLang="ko-KR" sz="800" smtClean="0">
                <a:solidFill>
                  <a:srgbClr val="FF0000"/>
                </a:solidFill>
                <a:latin typeface="+mn-ea"/>
              </a:rPr>
              <a:t>Hadoop Encryption : CryptoCodec</a:t>
            </a:r>
            <a:endParaRPr lang="ko-KR" altLang="en-US" sz="8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7" name="AutoShape 67"/>
          <p:cNvSpPr>
            <a:spLocks noChangeArrowheads="1"/>
          </p:cNvSpPr>
          <p:nvPr/>
        </p:nvSpPr>
        <p:spPr bwMode="auto">
          <a:xfrm>
            <a:off x="1742320" y="8864080"/>
            <a:ext cx="5947497" cy="184770"/>
          </a:xfrm>
          <a:prstGeom prst="roundRect">
            <a:avLst>
              <a:gd name="adj" fmla="val 3741"/>
            </a:avLst>
          </a:prstGeom>
          <a:solidFill>
            <a:schemeClr val="bg1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335" name="AutoShape 68"/>
          <p:cNvSpPr>
            <a:spLocks noChangeArrowheads="1"/>
          </p:cNvSpPr>
          <p:nvPr/>
        </p:nvSpPr>
        <p:spPr bwMode="auto">
          <a:xfrm>
            <a:off x="981285" y="8864699"/>
            <a:ext cx="801687" cy="184150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00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800" b="1" smtClean="0">
                <a:latin typeface="+mn-ea"/>
                <a:ea typeface="+mn-ea"/>
              </a:rPr>
              <a:t>보안</a:t>
            </a:r>
            <a:endParaRPr lang="ko-KR" altLang="en-US" sz="800" b="1">
              <a:latin typeface="+mn-ea"/>
              <a:ea typeface="+mn-ea"/>
            </a:endParaRPr>
          </a:p>
        </p:txBody>
      </p:sp>
      <p:sp>
        <p:nvSpPr>
          <p:cNvPr id="338" name="Text Box 69"/>
          <p:cNvSpPr txBox="1">
            <a:spLocks noChangeArrowheads="1"/>
          </p:cNvSpPr>
          <p:nvPr/>
        </p:nvSpPr>
        <p:spPr bwMode="auto">
          <a:xfrm>
            <a:off x="1736155" y="8849461"/>
            <a:ext cx="625163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85725" indent="-85725" eaLnBrk="1" hangingPunct="1">
              <a:buFont typeface="Wingdings 2" panose="05020102010507070707" pitchFamily="18" charset="2"/>
              <a:buChar char="¡"/>
            </a:pPr>
            <a:r>
              <a:rPr lang="ko-KR" altLang="en-US" sz="800" smtClean="0">
                <a:solidFill>
                  <a:srgbClr val="FF0000"/>
                </a:solidFill>
                <a:latin typeface="+mn-ea"/>
                <a:ea typeface="+mn-ea"/>
              </a:rPr>
              <a:t>빅데이터 보안</a:t>
            </a:r>
            <a:r>
              <a:rPr lang="en-US" altLang="ko-KR" sz="80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sz="800" smtClean="0">
                <a:solidFill>
                  <a:srgbClr val="FF0000"/>
                </a:solidFill>
                <a:latin typeface="+mn-ea"/>
              </a:rPr>
              <a:t>KERBEROS, Knox, HDFS Encryption,RPC Encryption, Data Transfer Protocol, HTTPs Encryption,JDBC, Shuffle)</a:t>
            </a:r>
            <a:endParaRPr lang="en-US" altLang="ko-KR" sz="80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36" name="Rectangle 99"/>
          <p:cNvSpPr>
            <a:spLocks noChangeArrowheads="1"/>
          </p:cNvSpPr>
          <p:nvPr/>
        </p:nvSpPr>
        <p:spPr bwMode="auto">
          <a:xfrm>
            <a:off x="979697" y="8820249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b="1" smtClean="0">
                <a:solidFill>
                  <a:srgbClr val="FF0000"/>
                </a:solidFill>
                <a:latin typeface="+mn-ea"/>
                <a:ea typeface="+mn-ea"/>
              </a:rPr>
              <a:t>9</a:t>
            </a:r>
            <a:endParaRPr lang="en-US" altLang="ko-KR" sz="800" b="1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39" name="Rectangle 99"/>
          <p:cNvSpPr>
            <a:spLocks noChangeArrowheads="1"/>
          </p:cNvSpPr>
          <p:nvPr/>
        </p:nvSpPr>
        <p:spPr bwMode="auto">
          <a:xfrm>
            <a:off x="5743016" y="7463792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rgbClr val="FF0000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40" name="Rectangle 99"/>
          <p:cNvSpPr>
            <a:spLocks noChangeArrowheads="1"/>
          </p:cNvSpPr>
          <p:nvPr/>
        </p:nvSpPr>
        <p:spPr bwMode="auto">
          <a:xfrm>
            <a:off x="2949019" y="5636762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1" name="Rectangle 99"/>
          <p:cNvSpPr>
            <a:spLocks noChangeArrowheads="1"/>
          </p:cNvSpPr>
          <p:nvPr/>
        </p:nvSpPr>
        <p:spPr bwMode="auto">
          <a:xfrm>
            <a:off x="3196553" y="5147266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2" name="Rectangle 99"/>
          <p:cNvSpPr>
            <a:spLocks noChangeArrowheads="1"/>
          </p:cNvSpPr>
          <p:nvPr/>
        </p:nvSpPr>
        <p:spPr bwMode="auto">
          <a:xfrm>
            <a:off x="2743387" y="2363237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45" name="Group 391"/>
          <p:cNvGrpSpPr>
            <a:grpSpLocks/>
          </p:cNvGrpSpPr>
          <p:nvPr/>
        </p:nvGrpSpPr>
        <p:grpSpPr bwMode="auto">
          <a:xfrm rot="10800000" flipV="1">
            <a:off x="5885385" y="7267920"/>
            <a:ext cx="1833449" cy="227013"/>
            <a:chOff x="1271" y="3034"/>
            <a:chExt cx="1680" cy="496"/>
          </a:xfrm>
        </p:grpSpPr>
        <p:sp>
          <p:nvSpPr>
            <p:cNvPr id="347" name="Freeform 392"/>
            <p:cNvSpPr>
              <a:spLocks/>
            </p:cNvSpPr>
            <p:nvPr/>
          </p:nvSpPr>
          <p:spPr bwMode="auto">
            <a:xfrm rot="10800000" flipV="1">
              <a:off x="1271" y="3034"/>
              <a:ext cx="1680" cy="472"/>
            </a:xfrm>
            <a:custGeom>
              <a:avLst/>
              <a:gdLst>
                <a:gd name="T0" fmla="*/ 0 w 3840"/>
                <a:gd name="T1" fmla="*/ 672 h 672"/>
                <a:gd name="T2" fmla="*/ 948 w 3840"/>
                <a:gd name="T3" fmla="*/ 444 h 672"/>
                <a:gd name="T4" fmla="*/ 1488 w 3840"/>
                <a:gd name="T5" fmla="*/ 192 h 672"/>
                <a:gd name="T6" fmla="*/ 1056 w 3840"/>
                <a:gd name="T7" fmla="*/ 192 h 672"/>
                <a:gd name="T8" fmla="*/ 1920 w 3840"/>
                <a:gd name="T9" fmla="*/ 0 h 672"/>
                <a:gd name="T10" fmla="*/ 2736 w 3840"/>
                <a:gd name="T11" fmla="*/ 192 h 672"/>
                <a:gd name="T12" fmla="*/ 2352 w 3840"/>
                <a:gd name="T13" fmla="*/ 192 h 672"/>
                <a:gd name="T14" fmla="*/ 2790 w 3840"/>
                <a:gd name="T15" fmla="*/ 420 h 672"/>
                <a:gd name="T16" fmla="*/ 3840 w 3840"/>
                <a:gd name="T1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0" h="672">
                  <a:moveTo>
                    <a:pt x="0" y="672"/>
                  </a:moveTo>
                  <a:cubicBezTo>
                    <a:pt x="158" y="634"/>
                    <a:pt x="700" y="524"/>
                    <a:pt x="948" y="444"/>
                  </a:cubicBezTo>
                  <a:cubicBezTo>
                    <a:pt x="1196" y="364"/>
                    <a:pt x="1470" y="234"/>
                    <a:pt x="1488" y="192"/>
                  </a:cubicBezTo>
                  <a:lnTo>
                    <a:pt x="1056" y="192"/>
                  </a:lnTo>
                  <a:lnTo>
                    <a:pt x="1920" y="0"/>
                  </a:lnTo>
                  <a:lnTo>
                    <a:pt x="2736" y="192"/>
                  </a:lnTo>
                  <a:lnTo>
                    <a:pt x="2352" y="192"/>
                  </a:lnTo>
                  <a:cubicBezTo>
                    <a:pt x="2361" y="230"/>
                    <a:pt x="2542" y="340"/>
                    <a:pt x="2790" y="420"/>
                  </a:cubicBezTo>
                  <a:cubicBezTo>
                    <a:pt x="3038" y="500"/>
                    <a:pt x="3621" y="619"/>
                    <a:pt x="3840" y="672"/>
                  </a:cubicBezTo>
                </a:path>
              </a:pathLst>
            </a:custGeom>
            <a:gradFill rotWithShape="0">
              <a:gsLst>
                <a:gs pos="0">
                  <a:srgbClr val="7FAAD5"/>
                </a:gs>
                <a:gs pos="100000">
                  <a:srgbClr val="7FAAD5">
                    <a:gamma/>
                    <a:tint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66CC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48" name="Freeform 393"/>
            <p:cNvSpPr>
              <a:spLocks/>
            </p:cNvSpPr>
            <p:nvPr/>
          </p:nvSpPr>
          <p:spPr bwMode="auto">
            <a:xfrm rot="10800000" flipV="1">
              <a:off x="1271" y="3058"/>
              <a:ext cx="1680" cy="472"/>
            </a:xfrm>
            <a:custGeom>
              <a:avLst/>
              <a:gdLst>
                <a:gd name="T0" fmla="*/ 0 w 3840"/>
                <a:gd name="T1" fmla="*/ 672 h 672"/>
                <a:gd name="T2" fmla="*/ 948 w 3840"/>
                <a:gd name="T3" fmla="*/ 444 h 672"/>
                <a:gd name="T4" fmla="*/ 1488 w 3840"/>
                <a:gd name="T5" fmla="*/ 192 h 672"/>
                <a:gd name="T6" fmla="*/ 1056 w 3840"/>
                <a:gd name="T7" fmla="*/ 192 h 672"/>
                <a:gd name="T8" fmla="*/ 1920 w 3840"/>
                <a:gd name="T9" fmla="*/ 0 h 672"/>
                <a:gd name="T10" fmla="*/ 2736 w 3840"/>
                <a:gd name="T11" fmla="*/ 192 h 672"/>
                <a:gd name="T12" fmla="*/ 2352 w 3840"/>
                <a:gd name="T13" fmla="*/ 192 h 672"/>
                <a:gd name="T14" fmla="*/ 2790 w 3840"/>
                <a:gd name="T15" fmla="*/ 420 h 672"/>
                <a:gd name="T16" fmla="*/ 3840 w 3840"/>
                <a:gd name="T1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0" h="672">
                  <a:moveTo>
                    <a:pt x="0" y="672"/>
                  </a:moveTo>
                  <a:cubicBezTo>
                    <a:pt x="158" y="634"/>
                    <a:pt x="700" y="524"/>
                    <a:pt x="948" y="444"/>
                  </a:cubicBezTo>
                  <a:cubicBezTo>
                    <a:pt x="1196" y="364"/>
                    <a:pt x="1470" y="234"/>
                    <a:pt x="1488" y="192"/>
                  </a:cubicBezTo>
                  <a:lnTo>
                    <a:pt x="1056" y="192"/>
                  </a:lnTo>
                  <a:lnTo>
                    <a:pt x="1920" y="0"/>
                  </a:lnTo>
                  <a:lnTo>
                    <a:pt x="2736" y="192"/>
                  </a:lnTo>
                  <a:lnTo>
                    <a:pt x="2352" y="192"/>
                  </a:lnTo>
                  <a:cubicBezTo>
                    <a:pt x="2361" y="230"/>
                    <a:pt x="2542" y="340"/>
                    <a:pt x="2790" y="420"/>
                  </a:cubicBezTo>
                  <a:cubicBezTo>
                    <a:pt x="3038" y="500"/>
                    <a:pt x="3621" y="619"/>
                    <a:pt x="3840" y="672"/>
                  </a:cubicBezTo>
                </a:path>
              </a:pathLst>
            </a:custGeom>
            <a:gradFill rotWithShape="0">
              <a:gsLst>
                <a:gs pos="0">
                  <a:srgbClr val="5B92C9">
                    <a:gamma/>
                    <a:tint val="0"/>
                    <a:invGamma/>
                  </a:srgbClr>
                </a:gs>
                <a:gs pos="100000">
                  <a:srgbClr val="5B92C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66CC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349" name="AutoShape 73"/>
          <p:cNvSpPr>
            <a:spLocks noChangeArrowheads="1"/>
          </p:cNvSpPr>
          <p:nvPr/>
        </p:nvSpPr>
        <p:spPr bwMode="auto">
          <a:xfrm>
            <a:off x="6133627" y="7309689"/>
            <a:ext cx="1419090" cy="188913"/>
          </a:xfrm>
          <a:prstGeom prst="downArrow">
            <a:avLst>
              <a:gd name="adj1" fmla="val 82019"/>
              <a:gd name="adj2" fmla="val 25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C4E5"/>
                </a:solidFill>
              </a14:hiddenFill>
            </a:ext>
            <a:ext uri="{91240B29-F687-4F45-9708-019B960494DF}">
              <a14:hiddenLine xmlns:a14="http://schemas.microsoft.com/office/drawing/2010/main" w="2540" algn="ctr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smtClean="0">
                <a:latin typeface="+mn-ea"/>
                <a:ea typeface="+mn-ea"/>
              </a:rPr>
              <a:t>HDFS</a:t>
            </a:r>
            <a:r>
              <a:rPr lang="ko-KR" altLang="en-US" sz="800" smtClean="0">
                <a:latin typeface="+mn-ea"/>
                <a:ea typeface="+mn-ea"/>
              </a:rPr>
              <a:t>암호화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83769" y="6010598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600" smtClean="0">
                <a:solidFill>
                  <a:srgbClr val="FF0000"/>
                </a:solidFill>
                <a:latin typeface="+mn-ea"/>
              </a:rPr>
              <a:t>RPC Encryption</a:t>
            </a:r>
          </a:p>
          <a:p>
            <a:r>
              <a:rPr lang="en-US" altLang="ko-KR" sz="600" smtClean="0">
                <a:solidFill>
                  <a:srgbClr val="FF0000"/>
                </a:solidFill>
                <a:latin typeface="+mn-ea"/>
              </a:rPr>
              <a:t>-&gt;Hadoop.rpc.protection</a:t>
            </a:r>
          </a:p>
          <a:p>
            <a:r>
              <a:rPr lang="en-US" altLang="ko-KR" sz="600" smtClean="0">
                <a:solidFill>
                  <a:srgbClr val="FF0000"/>
                </a:solidFill>
                <a:latin typeface="+mn-ea"/>
              </a:rPr>
              <a:t>=privacy</a:t>
            </a:r>
            <a:endParaRPr lang="ko-KR" altLang="en-US" sz="6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0" name="Rectangle 99"/>
          <p:cNvSpPr>
            <a:spLocks noChangeArrowheads="1"/>
          </p:cNvSpPr>
          <p:nvPr/>
        </p:nvSpPr>
        <p:spPr bwMode="auto">
          <a:xfrm>
            <a:off x="10417635" y="5205331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rgbClr val="FF0000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52" name="AutoShape 186"/>
          <p:cNvSpPr>
            <a:spLocks noChangeArrowheads="1"/>
          </p:cNvSpPr>
          <p:nvPr/>
        </p:nvSpPr>
        <p:spPr bwMode="auto">
          <a:xfrm>
            <a:off x="9877806" y="5259034"/>
            <a:ext cx="502365" cy="120932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FF0000"/>
            </a:solidFill>
            <a:prstDash val="dash"/>
            <a:round/>
            <a:headEnd/>
            <a:tailEnd/>
          </a:ln>
          <a:extLst/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600" smtClean="0">
                <a:solidFill>
                  <a:srgbClr val="FF0000"/>
                </a:solidFill>
                <a:latin typeface="+mn-ea"/>
                <a:ea typeface="+mn-ea"/>
              </a:rPr>
              <a:t>노드간 암호화</a:t>
            </a:r>
            <a:endParaRPr lang="ko-KR" altLang="en-US" sz="6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53" name="직사각형 352"/>
          <p:cNvSpPr/>
          <p:nvPr/>
        </p:nvSpPr>
        <p:spPr>
          <a:xfrm>
            <a:off x="9746381" y="5367245"/>
            <a:ext cx="934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700" smtClean="0">
                <a:solidFill>
                  <a:srgbClr val="FF0000"/>
                </a:solidFill>
                <a:latin typeface="+mn-ea"/>
              </a:rPr>
              <a:t>dfs.encrypt.data.transfer=true</a:t>
            </a:r>
            <a:endParaRPr lang="ko-KR" altLang="en-US" sz="7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4" name="Rectangle 99"/>
          <p:cNvSpPr>
            <a:spLocks noChangeArrowheads="1"/>
          </p:cNvSpPr>
          <p:nvPr/>
        </p:nvSpPr>
        <p:spPr bwMode="auto">
          <a:xfrm>
            <a:off x="3529702" y="5876890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55" name="직사각형 354"/>
          <p:cNvSpPr/>
          <p:nvPr/>
        </p:nvSpPr>
        <p:spPr>
          <a:xfrm>
            <a:off x="2232074" y="6671721"/>
            <a:ext cx="934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700" smtClean="0">
                <a:solidFill>
                  <a:srgbClr val="FF0000"/>
                </a:solidFill>
                <a:latin typeface="+mn-ea"/>
              </a:rPr>
              <a:t>dfs.https.enable=true</a:t>
            </a:r>
            <a:endParaRPr lang="ko-KR" altLang="en-US" sz="7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6" name="Rectangle 99"/>
          <p:cNvSpPr>
            <a:spLocks noChangeArrowheads="1"/>
          </p:cNvSpPr>
          <p:nvPr/>
        </p:nvSpPr>
        <p:spPr bwMode="auto">
          <a:xfrm>
            <a:off x="2159709" y="6716300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rgbClr val="FF0000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57" name="AutoShape 300"/>
          <p:cNvSpPr>
            <a:spLocks noChangeArrowheads="1"/>
          </p:cNvSpPr>
          <p:nvPr/>
        </p:nvSpPr>
        <p:spPr bwMode="auto">
          <a:xfrm>
            <a:off x="2147434" y="2800040"/>
            <a:ext cx="2670144" cy="314325"/>
          </a:xfrm>
          <a:prstGeom prst="leftRightArrow">
            <a:avLst>
              <a:gd name="adj1" fmla="val 63528"/>
              <a:gd name="adj2" fmla="val 35142"/>
            </a:avLst>
          </a:prstGeom>
          <a:gradFill rotWithShape="1">
            <a:gsLst>
              <a:gs pos="0">
                <a:srgbClr val="D6EBFC">
                  <a:alpha val="67999"/>
                </a:srgbClr>
              </a:gs>
              <a:gs pos="100000">
                <a:srgbClr val="D6EBFC">
                  <a:gamma/>
                  <a:tint val="0"/>
                  <a:invGamma/>
                  <a:alpha val="53000"/>
                </a:srgbClr>
              </a:gs>
            </a:gsLst>
            <a:lin ang="5400000" scaled="1"/>
          </a:gradFill>
          <a:ln w="9525" algn="ctr">
            <a:solidFill>
              <a:srgbClr val="006699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>
                <a:latin typeface="+mn-ea"/>
                <a:ea typeface="+mn-ea"/>
              </a:rPr>
              <a:t>SSL </a:t>
            </a:r>
            <a:r>
              <a:rPr lang="ko-KR" altLang="en-US" sz="800">
                <a:latin typeface="+mn-ea"/>
                <a:ea typeface="+mn-ea"/>
              </a:rPr>
              <a:t>보안 채널 형성</a:t>
            </a:r>
          </a:p>
        </p:txBody>
      </p:sp>
      <p:sp>
        <p:nvSpPr>
          <p:cNvPr id="358" name="Text Box 243"/>
          <p:cNvSpPr txBox="1">
            <a:spLocks noChangeArrowheads="1"/>
          </p:cNvSpPr>
          <p:nvPr/>
        </p:nvSpPr>
        <p:spPr bwMode="auto">
          <a:xfrm>
            <a:off x="4842711" y="2733521"/>
            <a:ext cx="598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HUE</a:t>
            </a:r>
            <a:endParaRPr lang="ko-KR" altLang="en-US" sz="80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800">
                <a:latin typeface="+mn-ea"/>
                <a:ea typeface="+mn-ea"/>
              </a:rPr>
              <a:t>: </a:t>
            </a:r>
            <a:r>
              <a:rPr lang="en-US" altLang="ko-KR" sz="800" smtClean="0">
                <a:latin typeface="+mn-ea"/>
                <a:ea typeface="+mn-ea"/>
              </a:rPr>
              <a:t>8000 </a:t>
            </a:r>
            <a:r>
              <a:rPr lang="ko-KR" altLang="en-US" sz="800">
                <a:latin typeface="+mn-ea"/>
                <a:ea typeface="+mn-ea"/>
              </a:rPr>
              <a:t>포트</a:t>
            </a:r>
          </a:p>
        </p:txBody>
      </p:sp>
      <p:sp>
        <p:nvSpPr>
          <p:cNvPr id="360" name="Rectangle 99"/>
          <p:cNvSpPr>
            <a:spLocks noChangeArrowheads="1"/>
          </p:cNvSpPr>
          <p:nvPr/>
        </p:nvSpPr>
        <p:spPr bwMode="auto">
          <a:xfrm>
            <a:off x="1255518" y="4040808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rgbClr val="FF0000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1376890" y="4007031"/>
            <a:ext cx="981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</a:rPr>
              <a:t>JDBC</a:t>
            </a:r>
          </a:p>
          <a:p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</a:rPr>
              <a:t>Encryption</a:t>
            </a:r>
            <a:endParaRPr lang="ko-KR" altLang="en-US" sz="70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62" name="AutoShape 277"/>
          <p:cNvCxnSpPr>
            <a:cxnSpLocks noChangeShapeType="1"/>
            <a:stCxn id="1226" idx="3"/>
            <a:endCxn id="1237" idx="1"/>
          </p:cNvCxnSpPr>
          <p:nvPr/>
        </p:nvCxnSpPr>
        <p:spPr bwMode="auto">
          <a:xfrm flipV="1">
            <a:off x="2439328" y="5714483"/>
            <a:ext cx="2352448" cy="393956"/>
          </a:xfrm>
          <a:prstGeom prst="bentConnector3">
            <a:avLst>
              <a:gd name="adj1" fmla="val 38015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" name="직사각형 368"/>
          <p:cNvSpPr/>
          <p:nvPr/>
        </p:nvSpPr>
        <p:spPr>
          <a:xfrm>
            <a:off x="5760878" y="6320742"/>
            <a:ext cx="934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Encrytion during Shuffle</a:t>
            </a:r>
            <a:endParaRPr lang="ko-KR" altLang="en-US" sz="7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1" name="Rectangle 99"/>
          <p:cNvSpPr>
            <a:spLocks noChangeArrowheads="1"/>
          </p:cNvSpPr>
          <p:nvPr/>
        </p:nvSpPr>
        <p:spPr bwMode="auto">
          <a:xfrm>
            <a:off x="5693257" y="6378113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chemeClr val="bg1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72" name="AutoShape 186"/>
          <p:cNvSpPr>
            <a:spLocks noChangeArrowheads="1"/>
          </p:cNvSpPr>
          <p:nvPr/>
        </p:nvSpPr>
        <p:spPr bwMode="auto">
          <a:xfrm>
            <a:off x="6206166" y="6522003"/>
            <a:ext cx="502365" cy="120932"/>
          </a:xfrm>
          <a:prstGeom prst="roundRect">
            <a:avLst>
              <a:gd name="adj" fmla="val 16667"/>
            </a:avLst>
          </a:prstGeom>
          <a:solidFill>
            <a:srgbClr val="D6EBFC"/>
          </a:solidFill>
          <a:ln w="9525" algn="ctr">
            <a:solidFill>
              <a:srgbClr val="FF0000"/>
            </a:solidFill>
            <a:prstDash val="dash"/>
            <a:round/>
            <a:headEnd/>
            <a:tailEnd/>
          </a:ln>
          <a:extLst/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ts val="500"/>
              </a:lnSpc>
              <a:spcBef>
                <a:spcPct val="50000"/>
              </a:spcBef>
            </a:pPr>
            <a:r>
              <a:rPr lang="ko-KR" altLang="en-US" sz="600" smtClean="0">
                <a:solidFill>
                  <a:srgbClr val="FF0000"/>
                </a:solidFill>
                <a:latin typeface="+mn-ea"/>
                <a:ea typeface="+mn-ea"/>
              </a:rPr>
              <a:t>셔플 암호화</a:t>
            </a:r>
            <a:endParaRPr lang="ko-KR" altLang="en-US" sz="6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73" name="직사각형 372"/>
          <p:cNvSpPr/>
          <p:nvPr/>
        </p:nvSpPr>
        <p:spPr>
          <a:xfrm>
            <a:off x="5896413" y="1959633"/>
            <a:ext cx="22904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※hive.server2.thrift.sasl.qop</a:t>
            </a:r>
            <a:endParaRPr lang="ko-KR" altLang="en-US" sz="7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4" name="Rectangle 99"/>
          <p:cNvSpPr>
            <a:spLocks noChangeArrowheads="1"/>
          </p:cNvSpPr>
          <p:nvPr/>
        </p:nvSpPr>
        <p:spPr bwMode="auto">
          <a:xfrm>
            <a:off x="5815699" y="2000571"/>
            <a:ext cx="119063" cy="117475"/>
          </a:xfrm>
          <a:prstGeom prst="rect">
            <a:avLst/>
          </a:prstGeom>
          <a:gradFill rotWithShape="1">
            <a:gsLst>
              <a:gs pos="0">
                <a:srgbClr val="99FF33"/>
              </a:gs>
              <a:gs pos="50000">
                <a:srgbClr val="477618"/>
              </a:gs>
              <a:gs pos="100000">
                <a:srgbClr val="99FF33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800" smtClean="0">
                <a:solidFill>
                  <a:srgbClr val="FF0000"/>
                </a:solidFill>
                <a:latin typeface="+mn-ea"/>
                <a:ea typeface="+mn-ea"/>
              </a:rPr>
              <a:t>9</a:t>
            </a:r>
            <a:endParaRPr lang="en-US" altLang="ko-KR" sz="8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05907" y="2076730"/>
            <a:ext cx="576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smtClean="0">
                <a:latin typeface="+mn-ea"/>
              </a:rPr>
              <a:t>Authentication key</a:t>
            </a:r>
            <a:endParaRPr lang="ko-KR" altLang="en-US" sz="600"/>
          </a:p>
        </p:txBody>
      </p:sp>
      <p:cxnSp>
        <p:nvCxnSpPr>
          <p:cNvPr id="26" name="직선 연결선 25"/>
          <p:cNvCxnSpPr/>
          <p:nvPr/>
        </p:nvCxnSpPr>
        <p:spPr>
          <a:xfrm>
            <a:off x="11823466" y="2751110"/>
            <a:ext cx="0" cy="229521"/>
          </a:xfrm>
          <a:prstGeom prst="line">
            <a:avLst/>
          </a:prstGeom>
          <a:ln w="12700">
            <a:solidFill>
              <a:srgbClr val="002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연결선 383"/>
          <p:cNvCxnSpPr/>
          <p:nvPr/>
        </p:nvCxnSpPr>
        <p:spPr>
          <a:xfrm>
            <a:off x="11823466" y="4640403"/>
            <a:ext cx="0" cy="229521"/>
          </a:xfrm>
          <a:prstGeom prst="line">
            <a:avLst/>
          </a:prstGeom>
          <a:ln w="12700">
            <a:solidFill>
              <a:srgbClr val="002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165001" y="9259619"/>
            <a:ext cx="471604" cy="241476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+mn-ea"/>
                <a:ea typeface="+mn-ea"/>
              </a:rPr>
              <a:t>II -</a:t>
            </a:r>
            <a:r>
              <a:rPr lang="en-US">
                <a:latin typeface="+mn-ea"/>
                <a:ea typeface="+mn-ea"/>
              </a:rPr>
              <a:t> 4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86" name="Text Box 159"/>
          <p:cNvSpPr txBox="1">
            <a:spLocks noChangeArrowheads="1"/>
          </p:cNvSpPr>
          <p:nvPr/>
        </p:nvSpPr>
        <p:spPr bwMode="auto">
          <a:xfrm>
            <a:off x="7857548" y="7522771"/>
            <a:ext cx="391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800" smtClean="0">
                <a:latin typeface="+mn-ea"/>
                <a:ea typeface="+mn-ea"/>
              </a:rPr>
              <a:t>·</a:t>
            </a:r>
            <a:r>
              <a:rPr lang="en-US" altLang="ko-KR" sz="800">
                <a:latin typeface="+mn-ea"/>
              </a:rPr>
              <a:t> </a:t>
            </a:r>
            <a:r>
              <a:rPr lang="en-US" altLang="ko-KR" sz="800" smtClean="0">
                <a:latin typeface="+mn-ea"/>
              </a:rPr>
              <a:t>·</a:t>
            </a:r>
            <a:r>
              <a:rPr lang="en-US" altLang="ko-KR" sz="800">
                <a:latin typeface="+mn-ea"/>
              </a:rPr>
              <a:t> </a:t>
            </a:r>
            <a:r>
              <a:rPr lang="en-US" altLang="ko-KR" sz="800" smtClean="0">
                <a:latin typeface="+mn-ea"/>
              </a:rPr>
              <a:t>·</a:t>
            </a:r>
            <a:r>
              <a:rPr lang="en-US" altLang="ko-KR" sz="800">
                <a:latin typeface="+mn-ea"/>
              </a:rPr>
              <a:t> </a:t>
            </a:r>
            <a:r>
              <a:rPr lang="en-US" altLang="ko-KR" sz="800" smtClean="0">
                <a:latin typeface="+mn-ea"/>
              </a:rPr>
              <a:t>·</a:t>
            </a:r>
            <a:r>
              <a:rPr lang="en-US" altLang="ko-KR" sz="800">
                <a:latin typeface="+mn-ea"/>
              </a:rPr>
              <a:t> </a:t>
            </a:r>
            <a:r>
              <a:rPr lang="en-US" altLang="ko-KR" sz="800" smtClean="0">
                <a:latin typeface="+mn-ea"/>
              </a:rPr>
              <a:t>·</a:t>
            </a:r>
            <a:r>
              <a:rPr lang="en-US" altLang="ko-KR" sz="800">
                <a:latin typeface="+mn-ea"/>
              </a:rPr>
              <a:t> ·</a:t>
            </a:r>
            <a:endParaRPr lang="ko-KR" altLang="en-US" sz="800">
              <a:latin typeface="+mn-ea"/>
              <a:ea typeface="+mn-ea"/>
            </a:endParaRPr>
          </a:p>
        </p:txBody>
      </p:sp>
      <p:sp>
        <p:nvSpPr>
          <p:cNvPr id="387" name="AutoShape 273"/>
          <p:cNvSpPr>
            <a:spLocks noChangeArrowheads="1"/>
          </p:cNvSpPr>
          <p:nvPr/>
        </p:nvSpPr>
        <p:spPr bwMode="auto">
          <a:xfrm>
            <a:off x="8266616" y="7541580"/>
            <a:ext cx="480484" cy="157163"/>
          </a:xfrm>
          <a:prstGeom prst="plus">
            <a:avLst>
              <a:gd name="adj" fmla="val 16079"/>
            </a:avLst>
          </a:prstGeom>
          <a:solidFill>
            <a:srgbClr val="F3FAFF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endParaRPr lang="ko-KR" altLang="en-US" sz="8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8" name="AutoShape 273"/>
          <p:cNvSpPr>
            <a:spLocks noChangeArrowheads="1"/>
          </p:cNvSpPr>
          <p:nvPr/>
        </p:nvSpPr>
        <p:spPr bwMode="auto">
          <a:xfrm>
            <a:off x="8806631" y="7541580"/>
            <a:ext cx="480484" cy="157163"/>
          </a:xfrm>
          <a:prstGeom prst="plus">
            <a:avLst>
              <a:gd name="adj" fmla="val 16079"/>
            </a:avLst>
          </a:prstGeom>
          <a:solidFill>
            <a:srgbClr val="F3FAFF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endParaRPr lang="ko-KR" altLang="en-US" sz="8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9" name="AutoShape 273"/>
          <p:cNvSpPr>
            <a:spLocks noChangeArrowheads="1"/>
          </p:cNvSpPr>
          <p:nvPr/>
        </p:nvSpPr>
        <p:spPr bwMode="auto">
          <a:xfrm>
            <a:off x="9346646" y="7541580"/>
            <a:ext cx="480484" cy="157163"/>
          </a:xfrm>
          <a:prstGeom prst="plus">
            <a:avLst>
              <a:gd name="adj" fmla="val 16079"/>
            </a:avLst>
          </a:prstGeom>
          <a:solidFill>
            <a:srgbClr val="F3FAFF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endParaRPr lang="ko-KR" altLang="en-US" sz="8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0" name="직사각형 389"/>
          <p:cNvSpPr/>
          <p:nvPr/>
        </p:nvSpPr>
        <p:spPr>
          <a:xfrm>
            <a:off x="8823842" y="4902204"/>
            <a:ext cx="9343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i="1" u="sng" smtClean="0">
                <a:solidFill>
                  <a:srgbClr val="007DC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일배치 아닌경우</a:t>
            </a:r>
            <a:endParaRPr lang="en-US" altLang="ko-KR" sz="500" i="1" u="sng" smtClean="0">
              <a:solidFill>
                <a:srgbClr val="007DC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500" i="1" u="sng" smtClean="0">
                <a:solidFill>
                  <a:srgbClr val="007DC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파티셔닝 필수</a:t>
            </a:r>
            <a:endParaRPr lang="ko-KR" altLang="en-US" sz="500" i="1" u="sng">
              <a:solidFill>
                <a:srgbClr val="007DC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29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17448</TotalTime>
  <Words>2225</Words>
  <Application>Microsoft Office PowerPoint</Application>
  <PresentationFormat>A3 용지(297x420mm)</PresentationFormat>
  <Paragraphs>1074</Paragraphs>
  <Slides>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7" baseType="lpstr">
      <vt:lpstr>Monotype Sorts</vt:lpstr>
      <vt:lpstr>굴림</vt:lpstr>
      <vt:lpstr>나눔고딕</vt:lpstr>
      <vt:lpstr>맑은 고딕</vt:lpstr>
      <vt:lpstr>-웹윤고딕130</vt:lpstr>
      <vt:lpstr>-웹윤고딕140</vt:lpstr>
      <vt:lpstr>Arial</vt:lpstr>
      <vt:lpstr>Calibri</vt:lpstr>
      <vt:lpstr>Calibri Light</vt:lpstr>
      <vt:lpstr>Wingdings</vt:lpstr>
      <vt:lpstr>Wingdings 2</vt:lpstr>
      <vt:lpstr>Office 테마</vt:lpstr>
      <vt:lpstr>Visio</vt:lpstr>
      <vt:lpstr>1. 시스템 구성 및 기능 &gt; 1.1 목표시스템 구성도</vt:lpstr>
      <vt:lpstr>1. 시스템 구성 및 기능 &gt; 1.2 H/W구성도</vt:lpstr>
      <vt:lpstr>1. 시스템 구성 및 기능 &gt; 1.2 S/W구성도</vt:lpstr>
      <vt:lpstr>1. 시스템 구성 및 기능 &gt; 1.4 논리구성도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dhkim</dc:creator>
  <cp:lastModifiedBy>dhkim</cp:lastModifiedBy>
  <cp:revision>1118</cp:revision>
  <cp:lastPrinted>2016-05-03T06:44:59Z</cp:lastPrinted>
  <dcterms:created xsi:type="dcterms:W3CDTF">2014-04-25T02:01:57Z</dcterms:created>
  <dcterms:modified xsi:type="dcterms:W3CDTF">2016-05-04T04:19:20Z</dcterms:modified>
</cp:coreProperties>
</file>